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71" r:id="rId4"/>
    <p:sldId id="260" r:id="rId5"/>
    <p:sldId id="261" r:id="rId6"/>
    <p:sldId id="262" r:id="rId7"/>
    <p:sldId id="263" r:id="rId8"/>
    <p:sldId id="264" r:id="rId9"/>
    <p:sldId id="265" r:id="rId10"/>
    <p:sldId id="272" r:id="rId11"/>
    <p:sldId id="273" r:id="rId12"/>
    <p:sldId id="274" r:id="rId13"/>
    <p:sldId id="275" r:id="rId14"/>
    <p:sldId id="277" r:id="rId15"/>
    <p:sldId id="278" r:id="rId16"/>
    <p:sldId id="285" r:id="rId17"/>
    <p:sldId id="286" r:id="rId18"/>
    <p:sldId id="287" r:id="rId19"/>
    <p:sldId id="284" r:id="rId20"/>
    <p:sldId id="26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62" autoAdjust="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email">
                <a:alphaModFix amt="5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50405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ПРЕДМЕТНО- ПРОСТРАНСТВЕННАЯ РАЗВИВАЮЩАЯ СРЕДА </a:t>
            </a:r>
            <a:r>
              <a:rPr lang="ru-RU" sz="3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sz="3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 СТАРШЕЙ ГРУППЕ №1</a:t>
            </a:r>
            <a:b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«ДЕТСКОГО САДА №294 </a:t>
            </a:r>
            <a:r>
              <a:rPr lang="ru-RU" sz="3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КРАСНООКТЯБРЬСКОГО РАЙОНА ВОЛГОГРАДА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» </a:t>
            </a:r>
            <a:b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 СООТВЕТСТВИИ С ФГОС</a:t>
            </a:r>
            <a:b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2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>составила: Агафонова А.В.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685800" y="4811310"/>
            <a:ext cx="7772400" cy="921945"/>
          </a:xfrm>
        </p:spPr>
        <p:txBody>
          <a:bodyPr>
            <a:normAutofit/>
          </a:bodyPr>
          <a:lstStyle/>
          <a:p>
            <a:endParaRPr lang="ru-RU" sz="2000" b="1" i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ru-RU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35316814"/>
      </p:ext>
    </p:extLst>
  </p:cSld>
  <p:clrMapOvr>
    <a:masterClrMapping/>
  </p:clrMapOvr>
  <p:transition spd="slow" advTm="7237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Центр ППД и пожарной безопасности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>Социально-коммуникативное развитие:</a:t>
            </a:r>
            <a:endParaRPr lang="ru-RU" dirty="0"/>
          </a:p>
        </p:txBody>
      </p:sp>
      <p:pic>
        <p:nvPicPr>
          <p:cNvPr id="4" name="Рисунок 3" descr="IMG_050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725144"/>
            <a:ext cx="2339752" cy="1754814"/>
          </a:xfrm>
          <a:prstGeom prst="rect">
            <a:avLst/>
          </a:prstGeom>
        </p:spPr>
      </p:pic>
      <p:pic>
        <p:nvPicPr>
          <p:cNvPr id="5" name="Рисунок 4" descr="IMG_050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2780928"/>
            <a:ext cx="3611893" cy="2708920"/>
          </a:xfrm>
          <a:prstGeom prst="rect">
            <a:avLst/>
          </a:prstGeom>
        </p:spPr>
      </p:pic>
      <p:pic>
        <p:nvPicPr>
          <p:cNvPr id="6" name="Рисунок 5" descr="P1010979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2420888"/>
            <a:ext cx="2592288" cy="1944216"/>
          </a:xfrm>
          <a:prstGeom prst="rect">
            <a:avLst/>
          </a:prstGeom>
        </p:spPr>
      </p:pic>
      <p:pic>
        <p:nvPicPr>
          <p:cNvPr id="7" name="Рисунок 6" descr="P1010978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4671138"/>
            <a:ext cx="2915816" cy="218686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Центр активности (центр сюжетно-ролевых игр)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>Социально-коммуникативное развитие:</a:t>
            </a:r>
            <a:endParaRPr lang="ru-RU" dirty="0"/>
          </a:p>
        </p:txBody>
      </p:sp>
      <p:pic>
        <p:nvPicPr>
          <p:cNvPr id="4" name="Рисунок 3" descr="P104072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276872"/>
            <a:ext cx="3456383" cy="2592288"/>
          </a:xfrm>
          <a:prstGeom prst="rect">
            <a:avLst/>
          </a:prstGeom>
        </p:spPr>
      </p:pic>
      <p:pic>
        <p:nvPicPr>
          <p:cNvPr id="5" name="Рисунок 4" descr="P1040729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2060848"/>
            <a:ext cx="3491880" cy="2618910"/>
          </a:xfrm>
          <a:prstGeom prst="rect">
            <a:avLst/>
          </a:prstGeom>
        </p:spPr>
      </p:pic>
      <p:pic>
        <p:nvPicPr>
          <p:cNvPr id="7" name="Рисунок 6" descr="P1040728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4221088"/>
            <a:ext cx="2915816" cy="218686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Центр «Мы познаём мир» или Уголок краеведения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Познавательное развитие:</a:t>
            </a:r>
            <a:endParaRPr lang="ru-RU" dirty="0"/>
          </a:p>
        </p:txBody>
      </p:sp>
      <p:pic>
        <p:nvPicPr>
          <p:cNvPr id="4" name="Рисунок 3" descr="P1040767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564904"/>
            <a:ext cx="3779912" cy="2834934"/>
          </a:xfrm>
          <a:prstGeom prst="rect">
            <a:avLst/>
          </a:prstGeom>
        </p:spPr>
      </p:pic>
      <p:pic>
        <p:nvPicPr>
          <p:cNvPr id="5" name="Рисунок 4" descr="P104076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3717032"/>
            <a:ext cx="3851920" cy="288894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Центр сенсорного развития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Познавательное развитие:</a:t>
            </a:r>
            <a:endParaRPr lang="ru-RU" dirty="0"/>
          </a:p>
        </p:txBody>
      </p:sp>
      <p:pic>
        <p:nvPicPr>
          <p:cNvPr id="5" name="Рисунок 4" descr="P104073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068960"/>
            <a:ext cx="3744416" cy="2808312"/>
          </a:xfrm>
          <a:prstGeom prst="rect">
            <a:avLst/>
          </a:prstGeom>
        </p:spPr>
      </p:pic>
      <p:pic>
        <p:nvPicPr>
          <p:cNvPr id="7" name="Рисунок 6" descr="P102032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2060848"/>
            <a:ext cx="3096344" cy="4128459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Центр математического развития</a:t>
            </a:r>
          </a:p>
          <a:p>
            <a:pPr algn="ctr">
              <a:buNone/>
            </a:pPr>
            <a:endParaRPr lang="ru-RU" sz="2800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Познавательное развитие:</a:t>
            </a:r>
            <a:endParaRPr lang="ru-RU" dirty="0"/>
          </a:p>
        </p:txBody>
      </p:sp>
      <p:pic>
        <p:nvPicPr>
          <p:cNvPr id="4" name="Рисунок 3" descr="P102032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68429" y="2287955"/>
            <a:ext cx="2392919" cy="1794689"/>
          </a:xfrm>
          <a:prstGeom prst="rect">
            <a:avLst/>
          </a:prstGeom>
        </p:spPr>
      </p:pic>
      <p:pic>
        <p:nvPicPr>
          <p:cNvPr id="5" name="Рисунок 4" descr="P102033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2204864"/>
            <a:ext cx="3419872" cy="2564904"/>
          </a:xfrm>
          <a:prstGeom prst="rect">
            <a:avLst/>
          </a:prstGeom>
        </p:spPr>
      </p:pic>
      <p:pic>
        <p:nvPicPr>
          <p:cNvPr id="6" name="Рисунок 5" descr="P1040739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2233" y="4005064"/>
            <a:ext cx="2952328" cy="221424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экспериментирования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Познавательное развитие:</a:t>
            </a:r>
            <a:endParaRPr lang="ru-RU" dirty="0"/>
          </a:p>
        </p:txBody>
      </p:sp>
      <p:pic>
        <p:nvPicPr>
          <p:cNvPr id="4" name="Рисунок 3" descr="P104073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533827" y="2792797"/>
            <a:ext cx="4486024" cy="3364518"/>
          </a:xfrm>
          <a:prstGeom prst="rect">
            <a:avLst/>
          </a:prstGeom>
        </p:spPr>
      </p:pic>
      <p:pic>
        <p:nvPicPr>
          <p:cNvPr id="6" name="Рисунок 5" descr="P104077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10090" y="2794366"/>
            <a:ext cx="4139952" cy="3104964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Речевое развитие: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Центр «Будем говорить правильно»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Центр «Здравствуй, книжка!»</a:t>
            </a:r>
          </a:p>
          <a:p>
            <a:pPr algn="ctr"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pic>
        <p:nvPicPr>
          <p:cNvPr id="7" name="Рисунок 6" descr="P104074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2636912"/>
            <a:ext cx="3779912" cy="2834934"/>
          </a:xfrm>
          <a:prstGeom prst="rect">
            <a:avLst/>
          </a:prstGeom>
        </p:spPr>
      </p:pic>
      <p:pic>
        <p:nvPicPr>
          <p:cNvPr id="8" name="Рисунок 7" descr="P104074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591526"/>
            <a:ext cx="4032448" cy="302433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>Художественно-эстетическое развитие включает: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Центр музыкально-театрализованной деятельности</a:t>
            </a:r>
          </a:p>
          <a:p>
            <a:pPr algn="ctr"/>
            <a:endParaRPr lang="ru-RU" dirty="0"/>
          </a:p>
        </p:txBody>
      </p:sp>
      <p:pic>
        <p:nvPicPr>
          <p:cNvPr id="9" name="Содержимое 8" descr="IMG_0511.JPG"/>
          <p:cNvPicPr>
            <a:picLocks noGrp="1" noChangeAspect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5" y="1899841"/>
            <a:ext cx="4041775" cy="3031331"/>
          </a:xfrm>
        </p:spPr>
      </p:pic>
      <p:pic>
        <p:nvPicPr>
          <p:cNvPr id="7" name="Рисунок 6" descr="P104073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96085" y="3207269"/>
            <a:ext cx="4082124" cy="3061594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>Художественно-эстетическое развитие включает: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Центр </a:t>
            </a:r>
            <a:r>
              <a:rPr lang="ru-RU" b="1" dirty="0" err="1" smtClean="0">
                <a:solidFill>
                  <a:srgbClr val="002060"/>
                </a:solidFill>
              </a:rPr>
              <a:t>изодеятельности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уголок творчества «Умелые руки»</a:t>
            </a:r>
          </a:p>
          <a:p>
            <a:endParaRPr lang="ru-RU" dirty="0"/>
          </a:p>
        </p:txBody>
      </p:sp>
      <p:pic>
        <p:nvPicPr>
          <p:cNvPr id="7" name="Рисунок 6" descr="P102032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276872"/>
            <a:ext cx="3995936" cy="2996952"/>
          </a:xfrm>
          <a:prstGeom prst="rect">
            <a:avLst/>
          </a:prstGeom>
        </p:spPr>
      </p:pic>
      <p:pic>
        <p:nvPicPr>
          <p:cNvPr id="8" name="Рисунок 7" descr="P101004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3140968"/>
            <a:ext cx="3851920" cy="288894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Спортивный уголок «Будь здоров!»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Физическое развитие:</a:t>
            </a:r>
            <a:endParaRPr lang="ru-RU" dirty="0"/>
          </a:p>
        </p:txBody>
      </p:sp>
      <p:pic>
        <p:nvPicPr>
          <p:cNvPr id="4" name="Рисунок 3" descr="IMG_050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2132856"/>
            <a:ext cx="5724128" cy="429309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   Создавая </a:t>
            </a:r>
            <a:r>
              <a:rPr lang="ru-RU" dirty="0"/>
              <a:t>развивающую предметно-пространственную среду </a:t>
            </a:r>
            <a:r>
              <a:rPr lang="ru-RU" dirty="0" smtClean="0"/>
              <a:t>в старшей группе мы учитывали психологические </a:t>
            </a:r>
            <a:r>
              <a:rPr lang="ru-RU" dirty="0"/>
              <a:t>основы конструктивного взаимодействия участников воспитательно-образовательного процесса, дизайн и эргономику современной среды дошкольного учреждения и психологические особенности возрастной группы, на которую нацелена данная среда.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chemeClr val="tx2">
                    <a:lumMod val="50000"/>
                  </a:schemeClr>
                </a:solidFill>
              </a:rPr>
              <a:t>Развивающая предметно-пространственная среда – часть образовательной среды, представленная специально организованным пространством </a:t>
            </a:r>
          </a:p>
        </p:txBody>
      </p:sp>
    </p:spTree>
    <p:extLst>
      <p:ext uri="{BB962C8B-B14F-4D97-AF65-F5344CB8AC3E}">
        <p14:creationId xmlns:p14="http://schemas.microsoft.com/office/powerpoint/2010/main" val="1214108023"/>
      </p:ext>
    </p:extLst>
  </p:cSld>
  <p:clrMapOvr>
    <a:masterClrMapping/>
  </p:clrMapOvr>
  <p:transition spd="slow" advTm="19096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4545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6468">
        <p:split orient="vert"/>
      </p:transition>
    </mc:Choice>
    <mc:Fallback xmlns="">
      <p:transition spd="slow" advTm="6468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2276872"/>
            <a:ext cx="8147248" cy="3730419"/>
          </a:xfrm>
        </p:spPr>
        <p:txBody>
          <a:bodyPr/>
          <a:lstStyle/>
          <a:p>
            <a:r>
              <a:rPr lang="ru-RU" dirty="0" smtClean="0"/>
              <a:t>Возможность общения и совместной деятельности детей и взрослых.</a:t>
            </a:r>
          </a:p>
          <a:p>
            <a:r>
              <a:rPr lang="ru-RU" dirty="0" smtClean="0"/>
              <a:t>Возможность двигательной активности детей.</a:t>
            </a:r>
          </a:p>
          <a:p>
            <a:r>
              <a:rPr lang="ru-RU" dirty="0" smtClean="0"/>
              <a:t>Возможность для уединения.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Развивающая предметно- пространственная среда в группе обеспечивает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448885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2091688"/>
          </a:xfrm>
        </p:spPr>
        <p:txBody>
          <a:bodyPr/>
          <a:lstStyle/>
          <a:p>
            <a:r>
              <a:rPr lang="ru-RU" dirty="0"/>
              <a:t>Разнообразие материалов, оборудования, инвентаря в группе</a:t>
            </a:r>
          </a:p>
          <a:p>
            <a:r>
              <a:rPr lang="ru-RU" dirty="0" smtClean="0"/>
              <a:t>Соответствие </a:t>
            </a:r>
            <a:r>
              <a:rPr lang="ru-RU" dirty="0"/>
              <a:t>возрастным особенностям и содержанию программы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Насыщенность ППР среды группы: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3367342"/>
            <a:ext cx="4104456" cy="3085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5648" y="3367342"/>
            <a:ext cx="3714750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04469658"/>
      </p:ext>
    </p:extLst>
  </p:cSld>
  <p:clrMapOvr>
    <a:masterClrMapping/>
  </p:clrMapOvr>
  <p:transition spd="slow" advTm="22497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Возможность разнообразного использования различных составляющих предметной среды (детская мебель, маты, мягкие модули, ширмы и т. д.)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0" dirty="0" err="1">
                <a:solidFill>
                  <a:schemeClr val="tx2">
                    <a:lumMod val="50000"/>
                  </a:schemeClr>
                </a:solidFill>
                <a:effectLst/>
              </a:rPr>
              <a:t>Полифункциональность</a:t>
            </a:r>
            <a:r>
              <a:rPr lang="ru-RU" b="0" dirty="0">
                <a:solidFill>
                  <a:schemeClr val="tx2">
                    <a:lumMod val="50000"/>
                  </a:schemeClr>
                </a:solidFill>
                <a:effectLst/>
              </a:rPr>
              <a:t> материалов </a:t>
            </a:r>
            <a:r>
              <a:rPr lang="ru-RU" b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группы: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3227378"/>
            <a:ext cx="4680520" cy="336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5586" y="3227378"/>
            <a:ext cx="3940830" cy="2937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18687017"/>
      </p:ext>
    </p:extLst>
  </p:cSld>
  <p:clrMapOvr>
    <a:masterClrMapping/>
  </p:clrMapOvr>
  <p:transition spd="slow" advTm="10443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2348880"/>
            <a:ext cx="8147248" cy="3658411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/>
              <a:t>От образовательной ситуации</a:t>
            </a:r>
          </a:p>
          <a:p>
            <a:r>
              <a:rPr lang="ru-RU" dirty="0"/>
              <a:t>От меняющихся интересов детей</a:t>
            </a:r>
          </a:p>
          <a:p>
            <a:r>
              <a:rPr lang="ru-RU" dirty="0"/>
              <a:t>От возможностей детей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0" dirty="0" smtClean="0">
                <a:effectLst/>
              </a:rPr>
              <a:t/>
            </a:r>
            <a:br>
              <a:rPr lang="ru-RU" b="0" dirty="0" smtClean="0">
                <a:effectLst/>
              </a:rPr>
            </a:br>
            <a:r>
              <a:rPr lang="ru-RU" b="0" dirty="0" smtClean="0">
                <a:effectLst/>
              </a:rPr>
              <a:t/>
            </a:r>
            <a:br>
              <a:rPr lang="ru-RU" b="0" dirty="0" smtClean="0">
                <a:effectLst/>
              </a:rPr>
            </a:br>
            <a:r>
              <a:rPr lang="ru-RU" b="0" dirty="0" err="1" smtClean="0">
                <a:solidFill>
                  <a:schemeClr val="tx2">
                    <a:lumMod val="50000"/>
                  </a:schemeClr>
                </a:solidFill>
                <a:effectLst/>
              </a:rPr>
              <a:t>Трансформируемость</a:t>
            </a:r>
            <a:r>
              <a:rPr lang="ru-RU" b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ru-RU" b="0" dirty="0">
                <a:solidFill>
                  <a:schemeClr val="tx2">
                    <a:lumMod val="50000"/>
                  </a:schemeClr>
                </a:solidFill>
                <a:effectLst/>
              </a:rPr>
              <a:t>пространства обеспечивает возможность изменений РПП среды в зависимости: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444590"/>
      </p:ext>
    </p:extLst>
  </p:cSld>
  <p:clrMapOvr>
    <a:masterClrMapping/>
  </p:clrMapOvr>
  <p:transition spd="slow" advTm="6427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Наличие различных пространств(для игры, конструирования, уединения и пр.)</a:t>
            </a:r>
          </a:p>
          <a:p>
            <a:r>
              <a:rPr lang="ru-RU" dirty="0"/>
              <a:t>Периодическую сменяемость игрового материала</a:t>
            </a:r>
          </a:p>
          <a:p>
            <a:r>
              <a:rPr lang="ru-RU" dirty="0"/>
              <a:t>Разнообразие материалов и игрушек для обеспечения свободного выбора детьми</a:t>
            </a:r>
          </a:p>
          <a:p>
            <a:r>
              <a:rPr lang="ru-RU" dirty="0"/>
              <a:t>Появление новых </a:t>
            </a:r>
            <a:r>
              <a:rPr lang="ru-RU" dirty="0" smtClean="0"/>
              <a:t>предметов стимулирующих </a:t>
            </a:r>
            <a:r>
              <a:rPr lang="ru-RU" dirty="0"/>
              <a:t>игровую, двигательную, познавательную и исследовательскую активность детей.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b="0" dirty="0">
                <a:solidFill>
                  <a:schemeClr val="tx2">
                    <a:lumMod val="50000"/>
                  </a:schemeClr>
                </a:solidFill>
                <a:effectLst/>
              </a:rPr>
              <a:t>Вариативность </a:t>
            </a:r>
            <a:r>
              <a:rPr lang="ru-RU" b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среды группы</a:t>
            </a:r>
            <a:r>
              <a:rPr lang="ru-RU" b="0" dirty="0" smtClean="0">
                <a:effectLst/>
              </a:rPr>
              <a:t>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4447319"/>
      </p:ext>
    </p:extLst>
  </p:cSld>
  <p:clrMapOvr>
    <a:masterClrMapping/>
  </p:clrMapOvr>
  <p:transition spd="slow" advTm="5398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Доступность для воспитанников всех помещений, где осуществляется образовательная деятельность</a:t>
            </a:r>
          </a:p>
          <a:p>
            <a:r>
              <a:rPr lang="ru-RU" dirty="0"/>
              <a:t>Свободный доступ к играм, игрушкам, пособиям, обеспечивающим все виды детской активности</a:t>
            </a:r>
          </a:p>
          <a:p>
            <a:r>
              <a:rPr lang="ru-RU" dirty="0"/>
              <a:t>Исправность и сохранность материалов и оборудования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0" dirty="0">
                <a:solidFill>
                  <a:schemeClr val="tx2">
                    <a:lumMod val="50000"/>
                  </a:schemeClr>
                </a:solidFill>
                <a:effectLst/>
              </a:rPr>
              <a:t>Доступность среды </a:t>
            </a:r>
            <a:r>
              <a:rPr lang="ru-RU" b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группы: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Рисунок 3" descr="P101004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4473116"/>
            <a:ext cx="2808312" cy="2106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322071"/>
      </p:ext>
    </p:extLst>
  </p:cSld>
  <p:clrMapOvr>
    <a:masterClrMapping/>
  </p:clrMapOvr>
  <p:transition spd="slow" advTm="6271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Соответствие </a:t>
            </a:r>
            <a:r>
              <a:rPr lang="ru-RU" dirty="0"/>
              <a:t>всех её элементов по обеспечению надёжности и безопасности, т. е. на игрушки должны быть сертификаты и декларации соответствия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pPr algn="ctr"/>
            <a:r>
              <a:rPr lang="ru-RU" b="0" dirty="0">
                <a:solidFill>
                  <a:schemeClr val="tx2">
                    <a:lumMod val="50000"/>
                  </a:schemeClr>
                </a:solidFill>
                <a:effectLst/>
              </a:rPr>
              <a:t>Безопасность среды: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842348"/>
      </p:ext>
    </p:extLst>
  </p:cSld>
  <p:clrMapOvr>
    <a:masterClrMapping/>
  </p:clrMapOvr>
  <p:transition spd="slow" advTm="4686">
    <p:wip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|7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5|2.3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466</TotalTime>
  <Words>323</Words>
  <Application>Microsoft Office PowerPoint</Application>
  <PresentationFormat>Экран (4:3)</PresentationFormat>
  <Paragraphs>52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Открытая</vt:lpstr>
      <vt:lpstr>ПРЕДМЕТНО- ПРОСТРАНСТВЕННАЯ РАЗВИВАЮЩАЯ СРЕДА  В СТАРШЕЙ ГРУППЕ №1  «ДЕТСКОГО САДА №294 КРАСНООКТЯБРЬСКОГО РАЙОНА ВОЛГОГРАДА»  В СООТВЕТСТВИИ С ФГОС составила: Агафонова А.В. </vt:lpstr>
      <vt:lpstr>Развивающая предметно-пространственная среда – часть образовательной среды, представленная специально организованным пространством </vt:lpstr>
      <vt:lpstr>Развивающая предметно- пространственная среда в группе обеспечивает</vt:lpstr>
      <vt:lpstr>Насыщенность ППР среды группы:</vt:lpstr>
      <vt:lpstr>Полифункциональность материалов группы:</vt:lpstr>
      <vt:lpstr>  Трансформируемость пространства обеспечивает возможность изменений РПП среды в зависимости:</vt:lpstr>
      <vt:lpstr>Вариативность среды группы:</vt:lpstr>
      <vt:lpstr>Доступность среды группы:</vt:lpstr>
      <vt:lpstr>Безопасность среды:</vt:lpstr>
      <vt:lpstr>Социально-коммуникативное развитие:</vt:lpstr>
      <vt:lpstr>Социально-коммуникативное развитие:</vt:lpstr>
      <vt:lpstr>Познавательное развитие:</vt:lpstr>
      <vt:lpstr>Познавательное развитие:</vt:lpstr>
      <vt:lpstr>Познавательное развитие:</vt:lpstr>
      <vt:lpstr>Познавательное развитие:</vt:lpstr>
      <vt:lpstr>Речевое развитие:</vt:lpstr>
      <vt:lpstr>Художественно-эстетическое развитие включает:</vt:lpstr>
      <vt:lpstr>Художественно-эстетическое развитие включает:</vt:lpstr>
      <vt:lpstr>Физическое развитие: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ПРЕДМЕТНО- РАЗВИВАЮЩАЯ СРЕДА В ДОУ В СООТВЕТСТВИИ С ФГОС</dc:title>
  <dc:creator>Андрей</dc:creator>
  <cp:lastModifiedBy>User</cp:lastModifiedBy>
  <cp:revision>34</cp:revision>
  <dcterms:created xsi:type="dcterms:W3CDTF">2015-02-08T05:13:41Z</dcterms:created>
  <dcterms:modified xsi:type="dcterms:W3CDTF">2017-05-25T15:29:43Z</dcterms:modified>
</cp:coreProperties>
</file>