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0" r:id="rId4"/>
    <p:sldId id="266" r:id="rId5"/>
    <p:sldId id="261" r:id="rId6"/>
    <p:sldId id="272" r:id="rId7"/>
    <p:sldId id="262" r:id="rId8"/>
    <p:sldId id="258" r:id="rId9"/>
    <p:sldId id="269" r:id="rId10"/>
    <p:sldId id="257" r:id="rId11"/>
    <p:sldId id="263" r:id="rId12"/>
    <p:sldId id="265" r:id="rId13"/>
    <p:sldId id="270" r:id="rId14"/>
    <p:sldId id="271" r:id="rId15"/>
    <p:sldId id="267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6497754-467D-42D9-A7AA-ABAF48C69A75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57FC3B4-C02B-4846-A071-779FCF0AD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85001" indent="-301923"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07694" indent="-241539"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90771" indent="-241539"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3849" indent="-241539"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7E8BCC0-95C7-432B-9975-645399A4FA63}" type="slidenum">
              <a:rPr lang="ru-RU" altLang="ru-RU" sz="1300" smtClean="0"/>
              <a:pPr/>
              <a:t>4</a:t>
            </a:fld>
            <a:endParaRPr lang="ru-RU" altLang="ru-RU" sz="1300" dirty="0" smtClean="0"/>
          </a:p>
        </p:txBody>
      </p:sp>
      <p:sp>
        <p:nvSpPr>
          <p:cNvPr id="409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ru-RU" b="1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A91D1D-3EA9-4F8B-8853-DD96F5014C77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F9D80C-C9BD-4DED-BFD6-1EE5D3637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6477000" cy="50405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Менеджеры проекта: слушатели: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Сундупова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Т.Ц.,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Эрдынеева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Т.В., Гужвина Т.Ю.,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Будаева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С.С.</a:t>
            </a:r>
            <a:endParaRPr lang="ru-RU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556792"/>
            <a:ext cx="8640960" cy="374441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/>
            <a:r>
              <a:rPr kumimoji="0" lang="ru-RU" sz="4200" b="1" i="0" u="none" strike="noStrike" kern="1200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Внедрение в ГБПОУ «Байкальский колледж туризма и </a:t>
            </a:r>
            <a:r>
              <a:rPr lang="ru-RU" sz="42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сервиса» </a:t>
            </a:r>
            <a:r>
              <a:rPr lang="ru-RU" sz="4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ФГОС </a:t>
            </a:r>
            <a:r>
              <a:rPr lang="ru-RU" sz="4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наиболее востребованным, новым и </a:t>
            </a:r>
            <a:r>
              <a:rPr lang="ru-RU" sz="4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перспективным профессиям </a:t>
            </a:r>
            <a:r>
              <a:rPr lang="ru-RU" sz="4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специальностям</a:t>
            </a:r>
            <a:endParaRPr kumimoji="0" lang="ru-RU" sz="4200" b="1" i="0" u="none" strike="noStrike" kern="1200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6530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10.11.2016г.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и контрольные точки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4755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1.    Подготовительный этап: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1.1. Создание рабочей группы для разработки и внедрения ОП.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1.2. Выбор оснований реализации ФГОС СПО по ТОП – 50.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1.3. Определение ОП для реализации по ФГОС ТОП-50 (43.01.09 Повар, кондитер, 43.02.15.Поварское и кондитерское дело)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1.4. Инвентаризация ресурсного обеспечения ОП.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1.5. Создание нормативных оснований для внедрения проекта  ОП  (приказы и программы развития ОО с учетом внедрения ФГОС по ТОП-50, дорожная карта).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1.6. Разработка локальных актов, определяющих процесс внедрения в соответствии с дорожной картой: положения и регламента по внедрению ОП по ФГОС ТОП-50.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и контрольные точки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4755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     Основной этап (Внедренческий)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2.1. Анализ потребностей работодателя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требований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 результату по ТОП-50 (дополнение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компетентностной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модели по сравнению с ФГОС) Разработка спецификаций (паспортов) ПК и УК с использованием проф.стандарта.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2.2. Выполнение мероприятий согласно дорожной карте.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2.3. Определение партнеров для сетевого взаимодействия и формирование сетей для взаимодействия в области туризма и сервиса.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2.4. Разработка ОП.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2.5. Ресурсное обеспечение (переоснащение МТБ в соответствии с ПОП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2.6. Приведение кадрового обеспечения  в соответствии с ФГОС.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2.7. Лицензирование ОП.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2.8. Согласование контрольных цифр приема.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2.9. Организация приемной компании по ОП и зачисление.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2.10. Мониторинг результативности проекта и управление изменениями</a:t>
            </a:r>
          </a:p>
          <a:p>
            <a:pPr>
              <a:buNone/>
            </a:pP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и контрольные точки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4755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     Заключительный этап (Аналитический)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marL="319088" indent="395288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3.1. Подведение итогов.</a:t>
            </a:r>
          </a:p>
          <a:p>
            <a:pPr marL="319088" indent="395288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3.2. Мониторинг.</a:t>
            </a:r>
          </a:p>
          <a:p>
            <a:pPr marL="319088" indent="395288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3.3. Распространение опыта.</a:t>
            </a:r>
          </a:p>
          <a:p>
            <a:pPr>
              <a:buNone/>
            </a:pP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ll Users\Documents\My Pictures\Презентации\1363371926_sodeystv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4248472" cy="3185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Реестр рисков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892480" cy="44958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МТБ не соответствует требованиям ФГОС по ТОП-50;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нужному сроку не появилась ОП, макеты УМК, примеры КИМ;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Недостаточно финансов для создания условий реализации программ ФГОС по ТОП-50;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(недостаточно) сетевого взаимодействия;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выполнение КЦП и субсидирования;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Неготовность педагогических работников.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опыта работы: проведение демонстрационного экзамена по компетенции «Повар, кондитер»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Z:\Нимаева И.К\WSR\24.02.2016 Поварское дело. 1 день\Написание меню\_MG_68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29908" y="1556792"/>
            <a:ext cx="3132348" cy="20882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364502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Написание меню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Z:\Нимаева И.К\WSR\24.02.2016 Поварское дело. 1 день\Жеребьевка. Вскрытие черного ящика\IMG_653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3024336" cy="20162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3573016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Жеребьевка. Вскрытие черного ящика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Z:\Нимаева И.К\WSR\24.02.2016 Поварское дело. 1 день\Обучение экспертов\IMG_64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461115"/>
            <a:ext cx="3355160" cy="223677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940152" y="414908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Обучение экспертов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Z:\Нимаева И.К\WSR\24.02.2016 Поварское дело. 1 день\Общие фото у баннеров\DSC_02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437112"/>
            <a:ext cx="4451722" cy="226735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3528" y="414908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Эксперты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 descr="Z:\Нимаева И.К\WSR\24.02.2016 Поварское дело. 1 день\Общие фото у баннеров\IMG_64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1628800"/>
            <a:ext cx="168018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852936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Картинки по запросу анимашки спасибо за внимани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6672"/>
            <a:ext cx="5184576" cy="163342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012160" y="332656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700808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Совершенствование системы подготовки квалифицированных рабочих, служащих и специалистов среднего звена через формирование востребованных прикладных квалификаций.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ll Users\Documents\My Pictures\Презентации\1234352352345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370108"/>
            <a:ext cx="2555776" cy="248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568952" cy="49251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Обеспечение соответствия квалификаций выпускников требованиям предприятий и организаций в сфере туризма и сервиса.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Консолидация ресурсов бизнеса, государства и колледжа, направленных на повышение качества образования в системе среднего профессионального образования.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Создание и обеспечение возможностей для различных категорий граждан в приобретении необходимых прикладных квалификаций (обучение на протяжении всей жизни).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Создание условий для успешной социализации и эффективной самореализации обучающихся.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6661150" y="3140075"/>
            <a:ext cx="2232025" cy="2159000"/>
          </a:xfrm>
          <a:prstGeom prst="rect">
            <a:avLst/>
          </a:prstGeom>
          <a:solidFill>
            <a:srgbClr val="99CCFF"/>
          </a:solidFill>
          <a:ln w="34925">
            <a:solidFill>
              <a:srgbClr val="66669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76484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8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Обучение в течение всей жизни – пути получения квалификаций</a:t>
            </a:r>
            <a:endParaRPr lang="en-GB" altLang="ru-RU" sz="2800" b="1" dirty="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85" name="AutoShape 4"/>
          <p:cNvSpPr>
            <a:spLocks noChangeArrowheads="1"/>
          </p:cNvSpPr>
          <p:nvPr/>
        </p:nvSpPr>
        <p:spPr bwMode="auto">
          <a:xfrm>
            <a:off x="611188" y="5300663"/>
            <a:ext cx="3455987" cy="8651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2219 h 21600"/>
              <a:gd name="T14" fmla="*/ 18965 w 21600"/>
              <a:gd name="T15" fmla="*/ 1938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284" y="0"/>
                </a:moveTo>
                <a:lnTo>
                  <a:pt x="18284" y="2219"/>
                </a:lnTo>
                <a:lnTo>
                  <a:pt x="3375" y="2219"/>
                </a:lnTo>
                <a:lnTo>
                  <a:pt x="3375" y="19381"/>
                </a:lnTo>
                <a:lnTo>
                  <a:pt x="18284" y="19381"/>
                </a:lnTo>
                <a:lnTo>
                  <a:pt x="18284" y="21600"/>
                </a:lnTo>
                <a:lnTo>
                  <a:pt x="21600" y="10800"/>
                </a:lnTo>
                <a:lnTo>
                  <a:pt x="18284" y="0"/>
                </a:lnTo>
                <a:close/>
              </a:path>
              <a:path w="21600" h="21600">
                <a:moveTo>
                  <a:pt x="1350" y="2219"/>
                </a:moveTo>
                <a:lnTo>
                  <a:pt x="1350" y="19381"/>
                </a:lnTo>
                <a:lnTo>
                  <a:pt x="2700" y="19381"/>
                </a:lnTo>
                <a:lnTo>
                  <a:pt x="2700" y="2219"/>
                </a:lnTo>
                <a:lnTo>
                  <a:pt x="1350" y="2219"/>
                </a:lnTo>
                <a:close/>
              </a:path>
              <a:path w="21600" h="21600">
                <a:moveTo>
                  <a:pt x="0" y="2219"/>
                </a:moveTo>
                <a:lnTo>
                  <a:pt x="0" y="19381"/>
                </a:lnTo>
                <a:lnTo>
                  <a:pt x="675" y="19381"/>
                </a:lnTo>
                <a:lnTo>
                  <a:pt x="675" y="2219"/>
                </a:lnTo>
                <a:lnTo>
                  <a:pt x="0" y="2219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100000">
                <a:srgbClr val="185E5E"/>
              </a:gs>
            </a:gsLst>
            <a:lin ang="0" scaled="1"/>
          </a:gra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GB" alt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комбинация всего </a:t>
            </a:r>
          </a:p>
          <a:p>
            <a:pPr algn="ctr"/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вышеуказанного</a:t>
            </a:r>
            <a:endParaRPr lang="en-GB" alt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86" name="AutoShape 5"/>
          <p:cNvSpPr>
            <a:spLocks noChangeArrowheads="1"/>
          </p:cNvSpPr>
          <p:nvPr/>
        </p:nvSpPr>
        <p:spPr bwMode="auto">
          <a:xfrm>
            <a:off x="611188" y="3140075"/>
            <a:ext cx="3313112" cy="8651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2576 h 21600"/>
              <a:gd name="T14" fmla="*/ 19075 w 21600"/>
              <a:gd name="T15" fmla="*/ 1902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284" y="0"/>
                </a:moveTo>
                <a:lnTo>
                  <a:pt x="18284" y="2576"/>
                </a:lnTo>
                <a:lnTo>
                  <a:pt x="3375" y="2576"/>
                </a:lnTo>
                <a:lnTo>
                  <a:pt x="3375" y="19024"/>
                </a:lnTo>
                <a:lnTo>
                  <a:pt x="18284" y="19024"/>
                </a:lnTo>
                <a:lnTo>
                  <a:pt x="18284" y="21600"/>
                </a:lnTo>
                <a:lnTo>
                  <a:pt x="21600" y="10800"/>
                </a:lnTo>
                <a:lnTo>
                  <a:pt x="18284" y="0"/>
                </a:lnTo>
                <a:close/>
              </a:path>
              <a:path w="21600" h="21600">
                <a:moveTo>
                  <a:pt x="1350" y="2576"/>
                </a:moveTo>
                <a:lnTo>
                  <a:pt x="1350" y="19024"/>
                </a:lnTo>
                <a:lnTo>
                  <a:pt x="2700" y="19024"/>
                </a:lnTo>
                <a:lnTo>
                  <a:pt x="2700" y="2576"/>
                </a:lnTo>
                <a:lnTo>
                  <a:pt x="1350" y="2576"/>
                </a:lnTo>
                <a:close/>
              </a:path>
              <a:path w="21600" h="21600">
                <a:moveTo>
                  <a:pt x="0" y="2576"/>
                </a:moveTo>
                <a:lnTo>
                  <a:pt x="0" y="19024"/>
                </a:lnTo>
                <a:lnTo>
                  <a:pt x="675" y="19024"/>
                </a:lnTo>
                <a:lnTo>
                  <a:pt x="675" y="2576"/>
                </a:lnTo>
                <a:lnTo>
                  <a:pt x="0" y="2576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</a:p>
          <a:p>
            <a:pPr algn="ctr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рабочем месте»</a:t>
            </a:r>
            <a:endParaRPr lang="en-GB" altLang="ru-RU" sz="20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6" name="AutoShape 6"/>
          <p:cNvSpPr>
            <a:spLocks noChangeArrowheads="1"/>
          </p:cNvSpPr>
          <p:nvPr/>
        </p:nvSpPr>
        <p:spPr bwMode="auto">
          <a:xfrm>
            <a:off x="468313" y="4221163"/>
            <a:ext cx="3384550" cy="865187"/>
          </a:xfrm>
          <a:custGeom>
            <a:avLst/>
            <a:gdLst>
              <a:gd name="G0" fmla="+- 18278 0 0"/>
              <a:gd name="G1" fmla="+- 2180 0 0"/>
              <a:gd name="G2" fmla="+- 21600 0 2180"/>
              <a:gd name="G3" fmla="+- 10800 0 2180"/>
              <a:gd name="G4" fmla="+- 21600 0 18278"/>
              <a:gd name="G5" fmla="*/ G4 G3 10800"/>
              <a:gd name="G6" fmla="+- 21600 0 G5"/>
              <a:gd name="T0" fmla="*/ 18278 w 21600"/>
              <a:gd name="T1" fmla="*/ 0 h 21600"/>
              <a:gd name="T2" fmla="*/ 0 w 21600"/>
              <a:gd name="T3" fmla="*/ 10800 h 21600"/>
              <a:gd name="T4" fmla="*/ 18278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278" y="0"/>
                </a:moveTo>
                <a:lnTo>
                  <a:pt x="18278" y="2180"/>
                </a:lnTo>
                <a:lnTo>
                  <a:pt x="3375" y="2180"/>
                </a:lnTo>
                <a:lnTo>
                  <a:pt x="3375" y="19420"/>
                </a:lnTo>
                <a:lnTo>
                  <a:pt x="18278" y="19420"/>
                </a:lnTo>
                <a:lnTo>
                  <a:pt x="18278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180"/>
                </a:moveTo>
                <a:lnTo>
                  <a:pt x="1350" y="19420"/>
                </a:lnTo>
                <a:lnTo>
                  <a:pt x="2700" y="19420"/>
                </a:lnTo>
                <a:lnTo>
                  <a:pt x="2700" y="2180"/>
                </a:lnTo>
                <a:close/>
              </a:path>
              <a:path w="21600" h="21600">
                <a:moveTo>
                  <a:pt x="0" y="2180"/>
                </a:moveTo>
                <a:lnTo>
                  <a:pt x="0" y="19420"/>
                </a:lnTo>
                <a:lnTo>
                  <a:pt x="675" y="19420"/>
                </a:lnTo>
                <a:lnTo>
                  <a:pt x="675" y="218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значимый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жизненный опыт</a:t>
            </a:r>
            <a:endParaRPr lang="en-GB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88" name="AutoShape 7"/>
          <p:cNvSpPr>
            <a:spLocks noChangeArrowheads="1"/>
          </p:cNvSpPr>
          <p:nvPr/>
        </p:nvSpPr>
        <p:spPr bwMode="auto">
          <a:xfrm>
            <a:off x="611188" y="1989138"/>
            <a:ext cx="3313112" cy="935037"/>
          </a:xfrm>
          <a:prstGeom prst="rightArrow">
            <a:avLst>
              <a:gd name="adj1" fmla="val 74194"/>
              <a:gd name="adj2" fmla="val 554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обучение в учебном заведении</a:t>
            </a:r>
            <a:endParaRPr lang="en-GB" altLang="ru-RU" sz="2000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077200" y="4894263"/>
            <a:ext cx="244475" cy="293687"/>
            <a:chOff x="4286" y="2341"/>
            <a:chExt cx="408" cy="499"/>
          </a:xfrm>
        </p:grpSpPr>
        <p:sp>
          <p:nvSpPr>
            <p:cNvPr id="276549" name="Oval 9"/>
            <p:cNvSpPr>
              <a:spLocks noChangeArrowheads="1"/>
            </p:cNvSpPr>
            <p:nvPr/>
          </p:nvSpPr>
          <p:spPr bwMode="auto">
            <a:xfrm flipH="1" flipV="1">
              <a:off x="4286" y="2432"/>
              <a:ext cx="408" cy="40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76550" name="Rectangle 10"/>
            <p:cNvSpPr>
              <a:spLocks noChangeArrowheads="1"/>
            </p:cNvSpPr>
            <p:nvPr/>
          </p:nvSpPr>
          <p:spPr bwMode="auto">
            <a:xfrm>
              <a:off x="4286" y="2341"/>
              <a:ext cx="408" cy="31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</p:grp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6660232" y="5256213"/>
            <a:ext cx="2304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квалификация</a:t>
            </a:r>
            <a:endParaRPr lang="en-GB" alt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688138" y="3225800"/>
            <a:ext cx="1198562" cy="1179513"/>
            <a:chOff x="3379" y="2160"/>
            <a:chExt cx="1724" cy="1724"/>
          </a:xfrm>
        </p:grpSpPr>
        <p:sp>
          <p:nvSpPr>
            <p:cNvPr id="276536" name="Rectangle 13"/>
            <p:cNvSpPr>
              <a:spLocks noChangeArrowheads="1"/>
            </p:cNvSpPr>
            <p:nvPr/>
          </p:nvSpPr>
          <p:spPr bwMode="auto">
            <a:xfrm>
              <a:off x="3742" y="2522"/>
              <a:ext cx="1225" cy="12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 rot="10800000">
              <a:off x="4150" y="2160"/>
              <a:ext cx="408" cy="499"/>
              <a:chOff x="4286" y="2341"/>
              <a:chExt cx="408" cy="499"/>
            </a:xfrm>
          </p:grpSpPr>
          <p:sp>
            <p:nvSpPr>
              <p:cNvPr id="276547" name="Oval 15"/>
              <p:cNvSpPr>
                <a:spLocks noChangeArrowheads="1"/>
              </p:cNvSpPr>
              <p:nvPr/>
            </p:nvSpPr>
            <p:spPr bwMode="auto">
              <a:xfrm>
                <a:off x="4286" y="2432"/>
                <a:ext cx="408" cy="40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48" name="Rectangle 16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 rot="5400000">
              <a:off x="4650" y="2885"/>
              <a:ext cx="408" cy="499"/>
              <a:chOff x="4286" y="2341"/>
              <a:chExt cx="408" cy="499"/>
            </a:xfrm>
          </p:grpSpPr>
          <p:sp>
            <p:nvSpPr>
              <p:cNvPr id="276545" name="Oval 18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46" name="Rectangle 19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 rot="5400000">
              <a:off x="3425" y="2885"/>
              <a:ext cx="408" cy="499"/>
              <a:chOff x="4286" y="2341"/>
              <a:chExt cx="408" cy="499"/>
            </a:xfrm>
          </p:grpSpPr>
          <p:sp>
            <p:nvSpPr>
              <p:cNvPr id="276543" name="Oval 21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44" name="Rectangle 22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10800000">
              <a:off x="4150" y="3385"/>
              <a:ext cx="408" cy="499"/>
              <a:chOff x="4286" y="2341"/>
              <a:chExt cx="408" cy="499"/>
            </a:xfrm>
          </p:grpSpPr>
          <p:sp>
            <p:nvSpPr>
              <p:cNvPr id="276541" name="Oval 24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42" name="Rectangle 25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7524750" y="3167063"/>
            <a:ext cx="1198563" cy="1179512"/>
            <a:chOff x="3379" y="2160"/>
            <a:chExt cx="1724" cy="1724"/>
          </a:xfrm>
        </p:grpSpPr>
        <p:sp>
          <p:nvSpPr>
            <p:cNvPr id="276523" name="Rectangle 27"/>
            <p:cNvSpPr>
              <a:spLocks noChangeArrowheads="1"/>
            </p:cNvSpPr>
            <p:nvPr/>
          </p:nvSpPr>
          <p:spPr bwMode="auto">
            <a:xfrm>
              <a:off x="3742" y="2522"/>
              <a:ext cx="1225" cy="1225"/>
            </a:xfrm>
            <a:prstGeom prst="rect">
              <a:avLst/>
            </a:prstGeom>
            <a:solidFill>
              <a:srgbClr val="593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  <p:grpSp>
          <p:nvGrpSpPr>
            <p:cNvPr id="9" name="Group 28"/>
            <p:cNvGrpSpPr>
              <a:grpSpLocks/>
            </p:cNvGrpSpPr>
            <p:nvPr/>
          </p:nvGrpSpPr>
          <p:grpSpPr bwMode="auto">
            <a:xfrm rot="10800000">
              <a:off x="4150" y="2160"/>
              <a:ext cx="408" cy="499"/>
              <a:chOff x="4286" y="2341"/>
              <a:chExt cx="408" cy="499"/>
            </a:xfrm>
          </p:grpSpPr>
          <p:sp>
            <p:nvSpPr>
              <p:cNvPr id="276534" name="Oval 29"/>
              <p:cNvSpPr>
                <a:spLocks noChangeArrowheads="1"/>
              </p:cNvSpPr>
              <p:nvPr/>
            </p:nvSpPr>
            <p:spPr bwMode="auto">
              <a:xfrm>
                <a:off x="4286" y="2432"/>
                <a:ext cx="408" cy="408"/>
              </a:xfrm>
              <a:prstGeom prst="ellipse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35" name="Rectangle 30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 rot="5400000">
              <a:off x="4650" y="2885"/>
              <a:ext cx="408" cy="499"/>
              <a:chOff x="4286" y="2341"/>
              <a:chExt cx="408" cy="499"/>
            </a:xfrm>
          </p:grpSpPr>
          <p:sp>
            <p:nvSpPr>
              <p:cNvPr id="276532" name="Oval 32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33" name="Rectangle 33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1" name="Group 34"/>
            <p:cNvGrpSpPr>
              <a:grpSpLocks/>
            </p:cNvGrpSpPr>
            <p:nvPr/>
          </p:nvGrpSpPr>
          <p:grpSpPr bwMode="auto">
            <a:xfrm rot="5400000">
              <a:off x="3425" y="2885"/>
              <a:ext cx="408" cy="499"/>
              <a:chOff x="4286" y="2341"/>
              <a:chExt cx="408" cy="499"/>
            </a:xfrm>
          </p:grpSpPr>
          <p:sp>
            <p:nvSpPr>
              <p:cNvPr id="276530" name="Oval 35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31" name="Rectangle 36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2" name="Group 37"/>
            <p:cNvGrpSpPr>
              <a:grpSpLocks/>
            </p:cNvGrpSpPr>
            <p:nvPr/>
          </p:nvGrpSpPr>
          <p:grpSpPr bwMode="auto">
            <a:xfrm rot="10800000">
              <a:off x="4150" y="3385"/>
              <a:ext cx="408" cy="499"/>
              <a:chOff x="4286" y="2341"/>
              <a:chExt cx="408" cy="499"/>
            </a:xfrm>
          </p:grpSpPr>
          <p:sp>
            <p:nvSpPr>
              <p:cNvPr id="276528" name="Oval 38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29" name="Rectangle 39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593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</p:grpSp>
      <p:grpSp>
        <p:nvGrpSpPr>
          <p:cNvPr id="13" name="Group 40"/>
          <p:cNvGrpSpPr>
            <a:grpSpLocks/>
          </p:cNvGrpSpPr>
          <p:nvPr/>
        </p:nvGrpSpPr>
        <p:grpSpPr bwMode="auto">
          <a:xfrm>
            <a:off x="6686550" y="4005263"/>
            <a:ext cx="1198563" cy="1179512"/>
            <a:chOff x="2154" y="2160"/>
            <a:chExt cx="1724" cy="1724"/>
          </a:xfrm>
        </p:grpSpPr>
        <p:sp>
          <p:nvSpPr>
            <p:cNvPr id="276510" name="Rectangle 41"/>
            <p:cNvSpPr>
              <a:spLocks noChangeArrowheads="1"/>
            </p:cNvSpPr>
            <p:nvPr/>
          </p:nvSpPr>
          <p:spPr bwMode="auto">
            <a:xfrm>
              <a:off x="2517" y="2522"/>
              <a:ext cx="1225" cy="12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  <p:grpSp>
          <p:nvGrpSpPr>
            <p:cNvPr id="14" name="Group 42"/>
            <p:cNvGrpSpPr>
              <a:grpSpLocks/>
            </p:cNvGrpSpPr>
            <p:nvPr/>
          </p:nvGrpSpPr>
          <p:grpSpPr bwMode="auto">
            <a:xfrm rot="10800000">
              <a:off x="2925" y="2160"/>
              <a:ext cx="408" cy="499"/>
              <a:chOff x="4286" y="2341"/>
              <a:chExt cx="408" cy="499"/>
            </a:xfrm>
          </p:grpSpPr>
          <p:sp>
            <p:nvSpPr>
              <p:cNvPr id="276521" name="Oval 43"/>
              <p:cNvSpPr>
                <a:spLocks noChangeArrowheads="1"/>
              </p:cNvSpPr>
              <p:nvPr/>
            </p:nvSpPr>
            <p:spPr bwMode="auto">
              <a:xfrm>
                <a:off x="4286" y="2432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22" name="Rectangle 44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5" name="Group 45"/>
            <p:cNvGrpSpPr>
              <a:grpSpLocks/>
            </p:cNvGrpSpPr>
            <p:nvPr/>
          </p:nvGrpSpPr>
          <p:grpSpPr bwMode="auto">
            <a:xfrm rot="5400000">
              <a:off x="3425" y="2885"/>
              <a:ext cx="408" cy="499"/>
              <a:chOff x="4286" y="2341"/>
              <a:chExt cx="408" cy="499"/>
            </a:xfrm>
          </p:grpSpPr>
          <p:sp>
            <p:nvSpPr>
              <p:cNvPr id="276519" name="Oval 46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20" name="Rectangle 47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6" name="Group 48"/>
            <p:cNvGrpSpPr>
              <a:grpSpLocks/>
            </p:cNvGrpSpPr>
            <p:nvPr/>
          </p:nvGrpSpPr>
          <p:grpSpPr bwMode="auto">
            <a:xfrm rot="5400000">
              <a:off x="2200" y="2885"/>
              <a:ext cx="408" cy="499"/>
              <a:chOff x="4286" y="2341"/>
              <a:chExt cx="408" cy="499"/>
            </a:xfrm>
          </p:grpSpPr>
          <p:sp>
            <p:nvSpPr>
              <p:cNvPr id="276517" name="Oval 49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18" name="Rectangle 50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7" name="Group 51"/>
            <p:cNvGrpSpPr>
              <a:grpSpLocks/>
            </p:cNvGrpSpPr>
            <p:nvPr/>
          </p:nvGrpSpPr>
          <p:grpSpPr bwMode="auto">
            <a:xfrm>
              <a:off x="2925" y="3385"/>
              <a:ext cx="408" cy="499"/>
              <a:chOff x="2925" y="3294"/>
              <a:chExt cx="408" cy="499"/>
            </a:xfrm>
          </p:grpSpPr>
          <p:sp>
            <p:nvSpPr>
              <p:cNvPr id="276515" name="Oval 52"/>
              <p:cNvSpPr>
                <a:spLocks noChangeArrowheads="1"/>
              </p:cNvSpPr>
              <p:nvPr/>
            </p:nvSpPr>
            <p:spPr bwMode="auto">
              <a:xfrm rot="10800000" flipH="1" flipV="1">
                <a:off x="2925" y="3294"/>
                <a:ext cx="408" cy="40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16" name="Rectangle 53"/>
              <p:cNvSpPr>
                <a:spLocks noChangeArrowheads="1"/>
              </p:cNvSpPr>
              <p:nvPr/>
            </p:nvSpPr>
            <p:spPr bwMode="auto">
              <a:xfrm rot="10800000">
                <a:off x="2925" y="3475"/>
                <a:ext cx="408" cy="31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</p:grpSp>
      <p:grpSp>
        <p:nvGrpSpPr>
          <p:cNvPr id="18" name="Group 54"/>
          <p:cNvGrpSpPr>
            <a:grpSpLocks/>
          </p:cNvGrpSpPr>
          <p:nvPr/>
        </p:nvGrpSpPr>
        <p:grpSpPr bwMode="auto">
          <a:xfrm>
            <a:off x="7524750" y="4005263"/>
            <a:ext cx="1198563" cy="1179512"/>
            <a:chOff x="3379" y="2160"/>
            <a:chExt cx="1724" cy="1724"/>
          </a:xfrm>
        </p:grpSpPr>
        <p:sp>
          <p:nvSpPr>
            <p:cNvPr id="276497" name="Rectangle 55"/>
            <p:cNvSpPr>
              <a:spLocks noChangeArrowheads="1"/>
            </p:cNvSpPr>
            <p:nvPr/>
          </p:nvSpPr>
          <p:spPr bwMode="auto">
            <a:xfrm>
              <a:off x="3742" y="2522"/>
              <a:ext cx="1225" cy="12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ru-RU" altLang="ru-RU"/>
            </a:p>
          </p:txBody>
        </p:sp>
        <p:grpSp>
          <p:nvGrpSpPr>
            <p:cNvPr id="19" name="Group 56"/>
            <p:cNvGrpSpPr>
              <a:grpSpLocks/>
            </p:cNvGrpSpPr>
            <p:nvPr/>
          </p:nvGrpSpPr>
          <p:grpSpPr bwMode="auto">
            <a:xfrm rot="10800000">
              <a:off x="4150" y="2160"/>
              <a:ext cx="408" cy="499"/>
              <a:chOff x="4286" y="2341"/>
              <a:chExt cx="408" cy="499"/>
            </a:xfrm>
          </p:grpSpPr>
          <p:sp>
            <p:nvSpPr>
              <p:cNvPr id="276508" name="Oval 57"/>
              <p:cNvSpPr>
                <a:spLocks noChangeArrowheads="1"/>
              </p:cNvSpPr>
              <p:nvPr/>
            </p:nvSpPr>
            <p:spPr bwMode="auto">
              <a:xfrm>
                <a:off x="4286" y="2432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09" name="Rectangle 58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0" name="Group 59"/>
            <p:cNvGrpSpPr>
              <a:grpSpLocks/>
            </p:cNvGrpSpPr>
            <p:nvPr/>
          </p:nvGrpSpPr>
          <p:grpSpPr bwMode="auto">
            <a:xfrm rot="5400000">
              <a:off x="4650" y="2885"/>
              <a:ext cx="408" cy="499"/>
              <a:chOff x="4286" y="2341"/>
              <a:chExt cx="408" cy="499"/>
            </a:xfrm>
          </p:grpSpPr>
          <p:sp>
            <p:nvSpPr>
              <p:cNvPr id="276506" name="Oval 60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07" name="Rectangle 61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1" name="Group 62"/>
            <p:cNvGrpSpPr>
              <a:grpSpLocks/>
            </p:cNvGrpSpPr>
            <p:nvPr/>
          </p:nvGrpSpPr>
          <p:grpSpPr bwMode="auto">
            <a:xfrm rot="5400000">
              <a:off x="3425" y="2885"/>
              <a:ext cx="408" cy="499"/>
              <a:chOff x="4286" y="2341"/>
              <a:chExt cx="408" cy="499"/>
            </a:xfrm>
          </p:grpSpPr>
          <p:sp>
            <p:nvSpPr>
              <p:cNvPr id="276504" name="Oval 63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05" name="Rectangle 64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2" name="Group 65"/>
            <p:cNvGrpSpPr>
              <a:grpSpLocks/>
            </p:cNvGrpSpPr>
            <p:nvPr/>
          </p:nvGrpSpPr>
          <p:grpSpPr bwMode="auto">
            <a:xfrm rot="10800000">
              <a:off x="4150" y="3385"/>
              <a:ext cx="408" cy="499"/>
              <a:chOff x="4286" y="2341"/>
              <a:chExt cx="408" cy="499"/>
            </a:xfrm>
          </p:grpSpPr>
          <p:sp>
            <p:nvSpPr>
              <p:cNvPr id="276502" name="Oval 66"/>
              <p:cNvSpPr>
                <a:spLocks noChangeArrowheads="1"/>
              </p:cNvSpPr>
              <p:nvPr/>
            </p:nvSpPr>
            <p:spPr bwMode="auto">
              <a:xfrm flipH="1" flipV="1">
                <a:off x="4286" y="2432"/>
                <a:ext cx="408" cy="40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276503" name="Rectangle 67"/>
              <p:cNvSpPr>
                <a:spLocks noChangeArrowheads="1"/>
              </p:cNvSpPr>
              <p:nvPr/>
            </p:nvSpPr>
            <p:spPr bwMode="auto">
              <a:xfrm>
                <a:off x="4286" y="2341"/>
                <a:ext cx="408" cy="31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</p:grpSp>
      <p:sp>
        <p:nvSpPr>
          <p:cNvPr id="81988" name="Text Box 68"/>
          <p:cNvSpPr txBox="1">
            <a:spLocks noChangeArrowheads="1"/>
          </p:cNvSpPr>
          <p:nvPr/>
        </p:nvSpPr>
        <p:spPr bwMode="auto">
          <a:xfrm>
            <a:off x="4427538" y="3644900"/>
            <a:ext cx="208756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fr-BE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признание результатов обучения</a:t>
            </a:r>
            <a:endParaRPr lang="en-GB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9" name="AutoShape 69"/>
          <p:cNvSpPr>
            <a:spLocks/>
          </p:cNvSpPr>
          <p:nvPr/>
        </p:nvSpPr>
        <p:spPr bwMode="auto">
          <a:xfrm>
            <a:off x="3851275" y="1916113"/>
            <a:ext cx="576263" cy="4465637"/>
          </a:xfrm>
          <a:prstGeom prst="rightBrace">
            <a:avLst>
              <a:gd name="adj1" fmla="val 64578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endParaRPr lang="it-IT" alt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1.50289E-6 L -0.02361 -0.19931 " pathEditMode="relative" ptsTypes="AA">
                                      <p:cBhvr>
                                        <p:cTn id="14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50289E-6 L -0.11806 0.283 " pathEditMode="relative" ptsTypes="AA">
                                      <p:cBhvr>
                                        <p:cTn id="16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9.24855E-7 L -0.13385 -9.24855E-7 " pathEditMode="relative" ptsTypes="AA">
                                      <p:cBhvr>
                                        <p:cTn id="18" dur="2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9.24855E-7 L -0.02361 -0.15723 " pathEditMode="relative" ptsTypes="AA">
                                      <p:cBhvr>
                                        <p:cTn id="20" dur="2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nimBg="1"/>
      <p:bldP spid="81931" grpId="0"/>
      <p:bldP spid="81988" grpId="0"/>
      <p:bldP spid="819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этап: Подготовительный – до конца 2016 года, начало 2017 года,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этап: Внедренческий – 2017-2020гг.,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этап: Аналитический – 2020 год – подведение итогов, мониторинг, распространение лучших практик.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внедрения ФГОС по ТОП – 50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892480" cy="515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2017г. по профессии «Повар, кондитер»;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 специальности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Поварское и кондитерское дело»;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2018г.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специальности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«Гостиничное дело»;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профессии «Мастер по ремонту и обслуживанию автомобилей»;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 профессии «Мастер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отделочных строительных и декоративных работ»;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профессии «Мастер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столярно-плотничных, паркетных и стекольных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3" y="1628800"/>
          <a:ext cx="8568952" cy="4968552"/>
        </p:xfrm>
        <a:graphic>
          <a:graphicData uri="http://schemas.openxmlformats.org/drawingml/2006/table">
            <a:tbl>
              <a:tblPr/>
              <a:tblGrid>
                <a:gridCol w="483439"/>
                <a:gridCol w="2324872"/>
                <a:gridCol w="2821160"/>
                <a:gridCol w="2939481"/>
              </a:tblGrid>
              <a:tr h="1468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№ </a:t>
                      </a:r>
                      <a:r>
                        <a:rPr lang="ru-RU" sz="2000" b="1" kern="15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п</a:t>
                      </a:r>
                      <a:r>
                        <a:rPr lang="ru-RU" sz="2000" b="1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/</a:t>
                      </a:r>
                      <a:r>
                        <a:rPr lang="ru-RU" sz="2000" b="1" kern="15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п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Ф.И.О., должность 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Роль в проекте 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(руководитель рабочей группы, 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члены рабочей группы)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371600" algn="l"/>
                          <a:tab pos="1978660" algn="l"/>
                        </a:tabLst>
                      </a:pPr>
                      <a:r>
                        <a:rPr lang="ru-RU" sz="2000" b="1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Механизм привлечения к участию в проекте </a:t>
                      </a:r>
                      <a:r>
                        <a:rPr lang="ru-RU" sz="16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(приказ, должностные обязанности, добровольное участие, договор и др.)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1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Гужвина Татьяна Юрьевна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Зам.дир.по</a:t>
                      </a: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 УПР 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добровольное участие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2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Сундупова Туяна Цыренжаповна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Зав.НМС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добровольное участие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3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Эрдынеева Туяна Владимировна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методист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добровольное участие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4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Будаева Светлана Сергеевна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методист</a:t>
                      </a:r>
                      <a:endParaRPr lang="ru-RU" sz="2000" kern="15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Mangal"/>
                        </a:rPr>
                        <a:t>добровольное участие</a:t>
                      </a:r>
                      <a:endParaRPr lang="ru-RU" sz="2000" kern="150" dirty="0">
                        <a:latin typeface="Times New Roman"/>
                        <a:ea typeface="Arial Unicode MS"/>
                        <a:cs typeface="Mangal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ll Users\Documents\My Pictures\Презентации\obuchenie-personal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08674"/>
            <a:ext cx="3969362" cy="4068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и контрольные точки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3326" t="36753" r="5801" b="87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461</TotalTime>
  <Words>442</Words>
  <Application>Microsoft Office PowerPoint</Application>
  <PresentationFormat>Экран (4:3)</PresentationFormat>
  <Paragraphs>94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проект</vt:lpstr>
      <vt:lpstr>Цель проекта</vt:lpstr>
      <vt:lpstr>Задачи проекта</vt:lpstr>
      <vt:lpstr>Обучение в течение всей жизни – пути получения квалификаций</vt:lpstr>
      <vt:lpstr>Сроки</vt:lpstr>
      <vt:lpstr>План внедрения ФГОС по ТОП – 50 </vt:lpstr>
      <vt:lpstr>Участники проекта</vt:lpstr>
      <vt:lpstr>Этапы и контрольные точки</vt:lpstr>
      <vt:lpstr>Слайд 9</vt:lpstr>
      <vt:lpstr>Этапы и контрольные точки</vt:lpstr>
      <vt:lpstr>Этапы и контрольные точки</vt:lpstr>
      <vt:lpstr>Этапы и контрольные точки</vt:lpstr>
      <vt:lpstr>Реестр рисков проекта</vt:lpstr>
      <vt:lpstr>Из опыта работы: проведение демонстрационного экзамена по компетенции «Повар, кондитер»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user1</dc:creator>
  <cp:lastModifiedBy>user1</cp:lastModifiedBy>
  <cp:revision>68</cp:revision>
  <dcterms:created xsi:type="dcterms:W3CDTF">2016-11-08T00:36:36Z</dcterms:created>
  <dcterms:modified xsi:type="dcterms:W3CDTF">2016-11-17T01:12:51Z</dcterms:modified>
</cp:coreProperties>
</file>