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7" r:id="rId9"/>
    <p:sldId id="268" r:id="rId10"/>
    <p:sldId id="261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848AE-1367-4CAC-A473-CD6CD59EF00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EF351-04E8-4AAF-98EC-2FEFD1B17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EF351-04E8-4AAF-98EC-2FEFD1B1732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EF351-04E8-4AAF-98EC-2FEFD1B1732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9356686-1566-4955-B9F2-F7D91568941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DD8AF1D-6ABA-4C95-89CB-4E3A3FFB3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332656"/>
            <a:ext cx="8208912" cy="2736304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Антропогенез –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эволюция человека, исторический процесс становления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человека.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4995" name="Picture 3" descr="http://im2-tub-ru.yandex.net/i?id=5585756ffc2124f03b1235a76742bef0-6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645024"/>
            <a:ext cx="3816424" cy="276552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209"/>
                <a:gridCol w="1669774"/>
                <a:gridCol w="6202017"/>
              </a:tblGrid>
              <a:tr h="4973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C000"/>
                          </a:solidFill>
                        </a:rPr>
                        <a:t>Признаки</a:t>
                      </a:r>
                    </a:p>
                  </a:txBody>
                  <a:tcPr/>
                </a:tc>
              </a:tr>
              <a:tr h="1830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Отряд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B05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5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Под-отряд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B05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6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Семейство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B05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916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Род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B05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</a:tr>
              <a:tr h="7071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Вид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B05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3286116" y="642918"/>
            <a:ext cx="5500726" cy="1428760"/>
          </a:xfrm>
          <a:prstGeom prst="round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первый палец противопоставлен остальным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ногти на пальцах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одна пара сосков млечных желёз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замена молочных зубов на постоянные </a:t>
            </a:r>
            <a:endParaRPr lang="ru-RU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16" y="2500306"/>
            <a:ext cx="5500726" cy="2357454"/>
          </a:xfrm>
          <a:prstGeom prst="round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сходная структура мозгового и лицевого отделов черепа.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большое число извилин на полушариях головного мозга.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наличие аппендикса.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развитие мимической мускулатуры.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четыре группы крови, сходные резус-факторы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57290" y="5214950"/>
            <a:ext cx="2643206" cy="428628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Люди    Гоминиды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28" y="2500306"/>
            <a:ext cx="1357322" cy="928694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человекообразные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57290" y="714356"/>
            <a:ext cx="1357322" cy="642942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приматы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57290" y="5786454"/>
            <a:ext cx="1357322" cy="35719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еловек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7290" y="6286520"/>
            <a:ext cx="2643206" cy="428628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Человек разумный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568952" cy="3672408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B050"/>
                </a:solidFill>
                <a:latin typeface="Arial Black" pitchFamily="34" charset="0"/>
              </a:rPr>
              <a:t>Назовите </a:t>
            </a:r>
            <a:r>
              <a:rPr lang="ru-RU" sz="1600" dirty="0">
                <a:solidFill>
                  <a:srgbClr val="00B050"/>
                </a:solidFill>
                <a:latin typeface="Arial Black" pitchFamily="34" charset="0"/>
              </a:rPr>
              <a:t>отличия человека от человекообразных обезьян.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err="1">
                <a:solidFill>
                  <a:srgbClr val="002060"/>
                </a:solidFill>
                <a:latin typeface="Arial Black" pitchFamily="34" charset="0"/>
              </a:rPr>
              <a:t>Прямохождение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. Вертикальное положение тела.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Скелет имеет 4 изгиба позвоночника.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Стопа опорная сводчатая с сильно развитым большим пальцем.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Плоская грудная клетка.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Гибкая кисть руки – орган труда (Способна выполнять разнообразные, высокоточные движения).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Мозговой отдел черепа преобладает над лицевым.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Площадь коры больших полушарий примерно 1250 см.</a:t>
            </a:r>
            <a:r>
              <a:rPr lang="ru-RU" sz="1600" baseline="30000" dirty="0">
                <a:solidFill>
                  <a:srgbClr val="002060"/>
                </a:solidFill>
                <a:latin typeface="Arial Black" pitchFamily="34" charset="0"/>
              </a:rPr>
              <a:t>2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, объём головного мозга-1400-1800 см.</a:t>
            </a:r>
            <a:r>
              <a:rPr lang="ru-RU" sz="1600" baseline="30000" dirty="0">
                <a:solidFill>
                  <a:srgbClr val="002060"/>
                </a:solidFill>
                <a:latin typeface="Arial Black" pitchFamily="34" charset="0"/>
              </a:rPr>
              <a:t>3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Человеку присуще сознание и образное мышление, с чем связана деятельность (живопись, литература, наука).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Общение. Речь.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7285" name="Picture 5" descr="Скелеты человека и человекообразных обезья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077072"/>
            <a:ext cx="4032448" cy="2595889"/>
          </a:xfrm>
          <a:prstGeom prst="rect">
            <a:avLst/>
          </a:prstGeom>
          <a:noFill/>
        </p:spPr>
      </p:pic>
      <p:pic>
        <p:nvPicPr>
          <p:cNvPr id="97287" name="Picture 7" descr="Последние новости / Казахстанский агрегатор новост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221088"/>
            <a:ext cx="2160240" cy="239058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07704" y="332656"/>
            <a:ext cx="6768752" cy="1512168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Какие существуют теории, объясняющие возникновение человека на Земле?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9712" y="4437112"/>
            <a:ext cx="6696744" cy="1368152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Доказательства происхождения человека от животных.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79712" y="2348880"/>
            <a:ext cx="6696744" cy="1512168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Какое положение занимает человек в системе животного мира?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8073" name="Picture 9" descr="http://im0-tub-ru.yandex.net/i?id=54a6e89713b176bb64fe3d332e385012-8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224136" cy="1224136"/>
          </a:xfrm>
          <a:prstGeom prst="rect">
            <a:avLst/>
          </a:prstGeom>
          <a:noFill/>
        </p:spPr>
      </p:pic>
      <p:pic>
        <p:nvPicPr>
          <p:cNvPr id="11" name="Picture 9" descr="http://im0-tub-ru.yandex.net/i?id=54a6e89713b176bb64fe3d332e385012-8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1224136" cy="1224136"/>
          </a:xfrm>
          <a:prstGeom prst="rect">
            <a:avLst/>
          </a:prstGeom>
          <a:noFill/>
        </p:spPr>
      </p:pic>
      <p:pic>
        <p:nvPicPr>
          <p:cNvPr id="12" name="Picture 9" descr="http://im0-tub-ru.yandex.net/i?id=54a6e89713b176bb64fe3d332e385012-8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581128"/>
            <a:ext cx="1224136" cy="122413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91680" y="548680"/>
            <a:ext cx="2160240" cy="1368152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/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Теория </a:t>
            </a:r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творения.</a:t>
            </a:r>
          </a:p>
          <a:p>
            <a:pPr lvl="0"/>
            <a:r>
              <a:rPr lang="ru-RU" sz="2400" dirty="0" smtClean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64088" y="476672"/>
            <a:ext cx="3528392" cy="1368152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/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.</a:t>
            </a:r>
            <a:endParaRPr lang="ru-RU" sz="2400" dirty="0">
              <a:solidFill>
                <a:srgbClr val="7030A0"/>
              </a:solidFill>
            </a:endParaRPr>
          </a:p>
          <a:p>
            <a:pPr lvl="0" algn="ctr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Теория внешнего вмешательства.</a:t>
            </a:r>
          </a:p>
          <a:p>
            <a:pPr lvl="0"/>
            <a:r>
              <a:rPr lang="ru-RU" sz="2400" dirty="0" smtClean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87624" y="4509120"/>
            <a:ext cx="3744416" cy="1368152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/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</a:p>
          <a:p>
            <a:pPr lvl="0" algn="ctr"/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Теория пространственных аномалий.</a:t>
            </a:r>
          </a:p>
          <a:p>
            <a:pPr lvl="0"/>
            <a:r>
              <a:rPr lang="ru-RU" sz="2400" dirty="0" smtClean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40152" y="4077072"/>
            <a:ext cx="2952328" cy="1368152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/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  <a:p>
            <a:pPr lvl="0" algn="ctr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Эволюционная теория.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2420888"/>
            <a:ext cx="3456384" cy="1368152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/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 Теории происхождения человека.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2111106">
            <a:off x="2302968" y="2072017"/>
            <a:ext cx="720080" cy="3817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12478379">
            <a:off x="6491686" y="3575576"/>
            <a:ext cx="720080" cy="3817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 rot="7931395">
            <a:off x="6467410" y="2048893"/>
            <a:ext cx="720080" cy="3817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8671832">
            <a:off x="2720535" y="3922780"/>
            <a:ext cx="720080" cy="3817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067944" y="188640"/>
            <a:ext cx="4824536" cy="6480720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Arial Black" pitchFamily="34" charset="0"/>
              </a:rPr>
              <a:t>Теория творения (креационизм).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Суть теории творения в том, что человека создал бог или боги. Это теория одна из самых ранних. У разных народов возникли на этот счёт свои мифы и легенды.</a:t>
            </a:r>
          </a:p>
          <a:p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Например, по месопотамским мифам боги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под предводительством 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Мардука убили своих прежних правителей, кровь смешали с глиной, и из этой глины возник первый человек. </a:t>
            </a:r>
          </a:p>
          <a:p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По взглядам индусов в мире властвовал Триумвират - Шива, Кришна и Вишну, которые и положили начало человечеству.</a:t>
            </a:r>
          </a:p>
          <a:p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Наиболее распространенны в мире христианские взгляды, связанные с божественным творением Земли и всего живого на Земле за 6 дней. В шестой день был создан первый человек Адам, а потом из ребра – первая женщина Ева. От них и пошли люди.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0114" name="Picture 2" descr="Теория творения (религиозная концепция) - Картинка 14222/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293096"/>
            <a:ext cx="1728192" cy="2344988"/>
          </a:xfrm>
          <a:prstGeom prst="rect">
            <a:avLst/>
          </a:prstGeom>
          <a:noFill/>
        </p:spPr>
      </p:pic>
      <p:pic>
        <p:nvPicPr>
          <p:cNvPr id="90116" name="Picture 4" descr="@дневники - Беседы с ней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780928"/>
            <a:ext cx="1944216" cy="2445555"/>
          </a:xfrm>
          <a:prstGeom prst="rect">
            <a:avLst/>
          </a:prstGeom>
          <a:noFill/>
        </p:spPr>
      </p:pic>
      <p:pic>
        <p:nvPicPr>
          <p:cNvPr id="90118" name="Picture 6" descr="Мифы и легенды Главные бог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48680"/>
            <a:ext cx="3756937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332656"/>
            <a:ext cx="8136904" cy="3816424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2000" b="1" dirty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Теория </a:t>
            </a:r>
            <a:r>
              <a:rPr lang="ru-RU" sz="2000" b="1" dirty="0">
                <a:solidFill>
                  <a:srgbClr val="C00000"/>
                </a:solidFill>
                <a:latin typeface="Arial Black" pitchFamily="34" charset="0"/>
              </a:rPr>
              <a:t>внешнего вмешательства.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Согласно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этой теории появление людей на Земле, так или иначе, связано с деятельностью иных цивилизаций. То есть люди являются прямыми потомками инопланетян, высадившихся на Землю в доисторическое </a:t>
            </a:r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время.Более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сложные варианты этой теории предполагают: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скрещивание </a:t>
            </a:r>
            <a:r>
              <a:rPr lang="ru-RU" dirty="0" err="1">
                <a:solidFill>
                  <a:srgbClr val="002060"/>
                </a:solidFill>
                <a:latin typeface="Arial Black" pitchFamily="34" charset="0"/>
              </a:rPr>
              <a:t>иномирян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с предками людей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порождение человека разумного методами генной инженерии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эволюционное развитие земной жизни и разума по программе, изначально заложенной внеземным </a:t>
            </a:r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сверхразумом</a:t>
            </a:r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/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9092" name="Picture 4" descr="Люди - потомки инопланетян. - 19 Мая 2014 - Kurai говорит - Лето, солнце, море, пляж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933056"/>
            <a:ext cx="3643164" cy="2638692"/>
          </a:xfrm>
          <a:prstGeom prst="rect">
            <a:avLst/>
          </a:prstGeom>
          <a:noFill/>
        </p:spPr>
      </p:pic>
      <p:pic>
        <p:nvPicPr>
          <p:cNvPr id="89096" name="Picture 8" descr="Телепатический контакт Стояна Тренов - Доклад. Нл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365104"/>
            <a:ext cx="2952328" cy="226193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88640"/>
            <a:ext cx="8136904" cy="4536504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Arial Black" pitchFamily="34" charset="0"/>
              </a:rPr>
              <a:t>Теория пространственных аномалий.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Последователи данной теории трактуют антропогенез как элемент развития устойчивой пространственной аномалии – </a:t>
            </a:r>
            <a:r>
              <a:rPr lang="ru-RU" dirty="0" err="1">
                <a:solidFill>
                  <a:srgbClr val="002060"/>
                </a:solidFill>
                <a:latin typeface="Arial Black" pitchFamily="34" charset="0"/>
              </a:rPr>
              <a:t>гуманоидной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триады «Материя – Энергия – Аура», 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Характерный для многих планет Земной Вселенной. 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То есть в </a:t>
            </a:r>
            <a:r>
              <a:rPr lang="ru-RU" dirty="0" err="1">
                <a:solidFill>
                  <a:srgbClr val="002060"/>
                </a:solidFill>
                <a:latin typeface="Arial Black" pitchFamily="34" charset="0"/>
              </a:rPr>
              <a:t>гуманоидных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вселенных на большинстве пригодных для жизни планет биосфера развивается по одному пути, запрограммированному на уровне Ауры – информационной субстанции.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При наличии благоприятных условий этот путь приводит к возникновению </a:t>
            </a:r>
            <a:r>
              <a:rPr lang="ru-RU" dirty="0" err="1">
                <a:solidFill>
                  <a:srgbClr val="002060"/>
                </a:solidFill>
                <a:latin typeface="Arial Black" pitchFamily="34" charset="0"/>
              </a:rPr>
              <a:t>гуманоидного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разума земного типа.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Эта теория признаёт существование определённой программы развития жизни и разума, которая на ряду со случайными факторами управляет эволюцией.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6260" name="Picture 4" descr="Необычные теории строения Вселенной &quot; GREAT.AZ Самые Интересные Нов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97152"/>
            <a:ext cx="2808312" cy="187622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332656"/>
            <a:ext cx="8136904" cy="4680520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sz="2000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endParaRPr lang="ru-RU" sz="20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endParaRPr lang="ru-RU" sz="20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endParaRPr lang="ru-RU" sz="20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Эволюционная </a:t>
            </a:r>
            <a:r>
              <a:rPr lang="ru-RU" sz="2000" b="1" dirty="0">
                <a:solidFill>
                  <a:srgbClr val="C00000"/>
                </a:solidFill>
                <a:latin typeface="Arial Black" pitchFamily="34" charset="0"/>
              </a:rPr>
              <a:t>теория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.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В теорию эволюционного развития живых организмов, в том числе и антропогенеза, большой вклад внесли Карл Линней, Жан Батист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Ламарк и </a:t>
            </a:r>
            <a:r>
              <a:rPr lang="ru-RU" dirty="0" err="1">
                <a:solidFill>
                  <a:srgbClr val="002060"/>
                </a:solidFill>
                <a:latin typeface="Arial Black" pitchFamily="34" charset="0"/>
              </a:rPr>
              <a:t>Чарлз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Дарвин, который обобщил труды своих предшественников.</a:t>
            </a:r>
          </a:p>
          <a:p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Эволюционная теория предполагает, что ближайшим общим предком человека и человекообразных обезьян была группа древесных обезьян (дриопитеков), обитавших 25-30 млн. лет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назад. Под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влиянием внешних факторов и естественного отбора происходило их постепенное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видоизменение. Примерно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25 млн. лет назад произошло разделение дриопитеков на две ветви, которые в дальнейшем привели к возникновению двух семейств: понгид (гиббон, горилла, орангутанг, шимпанзе) и гоминид, давших начало возникновению человека.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   </a:t>
            </a:r>
            <a:endParaRPr lang="ru-RU" sz="2000" dirty="0">
              <a:solidFill>
                <a:srgbClr val="002060"/>
              </a:solidFill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5234" name="Picture 2" descr="Трансформизм - Фото 13933/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97152"/>
            <a:ext cx="6192688" cy="188531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652120" y="260648"/>
            <a:ext cx="2808312" cy="864096"/>
          </a:xfrm>
          <a:prstGeom prst="roundRect">
            <a:avLst/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Поясните рисунки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98312" name="Picture 8" descr="Происхождение человека - Картинка 5655/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8012"/>
            <a:ext cx="4427982" cy="3320987"/>
          </a:xfrm>
          <a:prstGeom prst="rect">
            <a:avLst/>
          </a:prstGeom>
          <a:noFill/>
        </p:spPr>
      </p:pic>
      <p:pic>
        <p:nvPicPr>
          <p:cNvPr id="98314" name="Picture 10" descr="Происхождение человека от животных - Картинка 5659/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84784"/>
            <a:ext cx="3720455" cy="5055096"/>
          </a:xfrm>
          <a:prstGeom prst="rect">
            <a:avLst/>
          </a:prstGeom>
          <a:noFill/>
        </p:spPr>
      </p:pic>
      <p:pic>
        <p:nvPicPr>
          <p:cNvPr id="98316" name="Picture 12" descr="Люди с хвостом (8 фото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93096"/>
            <a:ext cx="1619672" cy="2371141"/>
          </a:xfrm>
          <a:prstGeom prst="rect">
            <a:avLst/>
          </a:prstGeom>
          <a:noFill/>
        </p:spPr>
      </p:pic>
      <p:pic>
        <p:nvPicPr>
          <p:cNvPr id="98318" name="Picture 14" descr="http://im3-tub-ru.yandex.net/i?id=d8712884be6535f4c67deb9286cbaf1d-126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5373216"/>
            <a:ext cx="1632181" cy="1224136"/>
          </a:xfrm>
          <a:prstGeom prst="rect">
            <a:avLst/>
          </a:prstGeom>
          <a:noFill/>
        </p:spPr>
      </p:pic>
      <p:pic>
        <p:nvPicPr>
          <p:cNvPr id="98320" name="Picture 16" descr="Группа: Сообщество неравнодушных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3573016"/>
            <a:ext cx="1440160" cy="168112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83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98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98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8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8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06" y="-1"/>
          <a:ext cx="9072594" cy="6898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/>
                <a:gridCol w="1800416"/>
                <a:gridCol w="5914856"/>
              </a:tblGrid>
              <a:tr h="5961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C000"/>
                          </a:solidFill>
                        </a:rPr>
                        <a:t>Признаки</a:t>
                      </a:r>
                    </a:p>
                  </a:txBody>
                  <a:tcPr/>
                </a:tc>
              </a:tr>
              <a:tr h="6830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Царство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B05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1031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Тип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B05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467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Подтип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B05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88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B05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1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Под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B05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3500430" y="1571612"/>
            <a:ext cx="5286412" cy="785818"/>
          </a:xfrm>
          <a:prstGeom prst="round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наличие хорды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нервная трубка на спиной стороне зародыша.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00430" y="2571744"/>
            <a:ext cx="5286412" cy="1071570"/>
          </a:xfrm>
          <a:prstGeom prst="round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местонахождение сердца на брюшной стороне.</a:t>
            </a:r>
            <a:endParaRPr lang="ru-RU" b="1" dirty="0" smtClean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развитие позвоночного столба.</a:t>
            </a:r>
            <a:endParaRPr lang="ru-RU" b="1" dirty="0" smtClean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г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оловной мозг состоит из 5 отделов.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0430" y="4143380"/>
            <a:ext cx="5286412" cy="1285884"/>
          </a:xfrm>
          <a:prstGeom prst="round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наличие млечных, сальных, потовых желёз.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теплокровность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сильно развитая кора головного мозга.</a:t>
            </a:r>
            <a:endParaRPr lang="ru-RU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пять отделов позвоночника..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8992" y="5857892"/>
            <a:ext cx="5286412" cy="714380"/>
          </a:xfrm>
          <a:prstGeom prst="round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развитие плода в теле матери и питание его через плаценту.</a:t>
            </a:r>
            <a:endParaRPr lang="ru-RU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43042" y="1428736"/>
            <a:ext cx="1357322" cy="642942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ордовые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43042" y="2714620"/>
            <a:ext cx="1357322" cy="642942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Позвоноч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ные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71604" y="642918"/>
            <a:ext cx="1571636" cy="500066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Ж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ивотные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71604" y="4214818"/>
            <a:ext cx="1357322" cy="642942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Млекопи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тающие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71604" y="5929330"/>
            <a:ext cx="1428760" cy="642942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Плацентарные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173</TotalTime>
  <Words>696</Words>
  <Application>Microsoft Office PowerPoint</Application>
  <PresentationFormat>Экран (4:3)</PresentationFormat>
  <Paragraphs>146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витек-про</cp:lastModifiedBy>
  <cp:revision>20</cp:revision>
  <dcterms:created xsi:type="dcterms:W3CDTF">2015-01-25T05:58:43Z</dcterms:created>
  <dcterms:modified xsi:type="dcterms:W3CDTF">2016-11-24T00:00:28Z</dcterms:modified>
</cp:coreProperties>
</file>