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Образовательная система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smtClean="0"/>
              <a:t>Школа </a:t>
            </a:r>
            <a:r>
              <a:rPr lang="ru-RU" dirty="0" smtClean="0"/>
              <a:t>2100»</a:t>
            </a:r>
            <a:br>
              <a:rPr lang="ru-RU" dirty="0" smtClean="0"/>
            </a:br>
            <a:r>
              <a:rPr lang="ru-RU" dirty="0" smtClean="0"/>
              <a:t>Авторы</a:t>
            </a:r>
            <a:r>
              <a:rPr lang="ru-RU" dirty="0" smtClean="0"/>
              <a:t>: А.А. Леонтьев, Д. И. </a:t>
            </a:r>
            <a:r>
              <a:rPr lang="ru-RU" dirty="0" err="1" smtClean="0"/>
              <a:t>Фельдштейн</a:t>
            </a:r>
            <a:r>
              <a:rPr lang="ru-RU" dirty="0" smtClean="0"/>
              <a:t>, С.К. Бондырева,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Ш.А</a:t>
            </a:r>
            <a:r>
              <a:rPr lang="ru-RU" dirty="0" smtClean="0"/>
              <a:t>. </a:t>
            </a:r>
            <a:r>
              <a:rPr lang="ru-RU" dirty="0" err="1" smtClean="0"/>
              <a:t>Амонашвили</a:t>
            </a:r>
            <a:r>
              <a:rPr lang="ru-RU" dirty="0" smtClean="0"/>
              <a:t>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3886200"/>
            <a:ext cx="3384376" cy="2495128"/>
          </a:xfrm>
        </p:spPr>
        <p:txBody>
          <a:bodyPr>
            <a:normAutofit fontScale="92500" lnSpcReduction="20000"/>
          </a:bodyPr>
          <a:lstStyle/>
          <a:p>
            <a:pPr algn="l"/>
            <a:endParaRPr lang="ru-RU" sz="2800" dirty="0" smtClean="0"/>
          </a:p>
          <a:p>
            <a:pPr algn="l"/>
            <a:r>
              <a:rPr lang="ru-RU" sz="2800" dirty="0" smtClean="0"/>
              <a:t>Выполнили </a:t>
            </a:r>
          </a:p>
          <a:p>
            <a:pPr algn="l"/>
            <a:r>
              <a:rPr lang="ru-RU" sz="2800" dirty="0" smtClean="0"/>
              <a:t>студентки 44 группы:</a:t>
            </a:r>
          </a:p>
          <a:p>
            <a:pPr algn="l"/>
            <a:r>
              <a:rPr lang="ru-RU" sz="2800" dirty="0" err="1" smtClean="0"/>
              <a:t>Золотникова</a:t>
            </a:r>
            <a:r>
              <a:rPr lang="ru-RU" sz="2800" dirty="0" smtClean="0"/>
              <a:t> Е.,</a:t>
            </a:r>
          </a:p>
          <a:p>
            <a:pPr algn="l"/>
            <a:r>
              <a:rPr lang="ru-RU" sz="2800" dirty="0" smtClean="0"/>
              <a:t>Карцева Д.,</a:t>
            </a:r>
          </a:p>
          <a:p>
            <a:pPr algn="l"/>
            <a:r>
              <a:rPr lang="ru-RU" sz="2800" dirty="0" err="1" smtClean="0"/>
              <a:t>Остапчук</a:t>
            </a:r>
            <a:r>
              <a:rPr lang="ru-RU" sz="2800" dirty="0" smtClean="0"/>
              <a:t> Е.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7-й шаг. Регулярные </a:t>
            </a:r>
            <a:r>
              <a:rPr lang="ru-RU" b="1" dirty="0" err="1" smtClean="0"/>
              <a:t>методобъединения</a:t>
            </a:r>
            <a:r>
              <a:rPr lang="ru-RU" b="1" dirty="0" smtClean="0"/>
              <a:t> в 5 классе – обсуждение уроков, координация работы и решение возникающих проблем.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8-й шаг. Определение эффективности работы по преемствен­ности – диагностика </a:t>
            </a:r>
            <a:r>
              <a:rPr lang="ru-RU" b="1" dirty="0" err="1" smtClean="0"/>
              <a:t>общеучебных</a:t>
            </a:r>
            <a:r>
              <a:rPr lang="ru-RU" b="1" smtClean="0"/>
              <a:t> и </a:t>
            </a:r>
            <a:r>
              <a:rPr lang="ru-RU" b="1" smtClean="0"/>
              <a:t>предметных </a:t>
            </a:r>
            <a:r>
              <a:rPr lang="ru-RU" b="1" smtClean="0"/>
              <a:t>умений.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Технологии </a:t>
            </a:r>
            <a:r>
              <a:rPr lang="ru-RU" dirty="0" err="1" smtClean="0"/>
              <a:t>деятельностного</a:t>
            </a:r>
            <a:r>
              <a:rPr lang="ru-RU" dirty="0" smtClean="0"/>
              <a:t> подхода при работе с учащимися: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err="1" smtClean="0"/>
              <a:t>П</a:t>
            </a:r>
            <a:r>
              <a:rPr lang="en-US" dirty="0" err="1" smtClean="0"/>
              <a:t>роблемно-диалогической</a:t>
            </a:r>
            <a:r>
              <a:rPr lang="en-US" dirty="0" smtClean="0"/>
              <a:t> </a:t>
            </a:r>
            <a:r>
              <a:rPr lang="en-US" dirty="0" err="1" smtClean="0"/>
              <a:t>технология</a:t>
            </a:r>
            <a:r>
              <a:rPr lang="en-US" dirty="0" smtClean="0"/>
              <a:t>,</a:t>
            </a:r>
            <a:endParaRPr lang="ru-RU" dirty="0" smtClean="0"/>
          </a:p>
          <a:p>
            <a:pPr lvl="0"/>
            <a:r>
              <a:rPr lang="ru-RU" dirty="0" smtClean="0"/>
              <a:t>Т</a:t>
            </a:r>
            <a:r>
              <a:rPr lang="ru-RU" dirty="0" smtClean="0"/>
              <a:t>ехнологии </a:t>
            </a:r>
            <a:r>
              <a:rPr lang="ru-RU" dirty="0" smtClean="0"/>
              <a:t>формирования типа правильной читательской деятельности (продуктивного чтения);</a:t>
            </a:r>
          </a:p>
          <a:p>
            <a:pPr lvl="0"/>
            <a:r>
              <a:rPr lang="ru-RU" dirty="0" err="1" smtClean="0"/>
              <a:t>Т</a:t>
            </a:r>
            <a:r>
              <a:rPr lang="en-US" dirty="0" err="1" smtClean="0"/>
              <a:t>ехнологии</a:t>
            </a:r>
            <a:r>
              <a:rPr lang="en-US" dirty="0" smtClean="0"/>
              <a:t> </a:t>
            </a:r>
            <a:r>
              <a:rPr lang="en-US" dirty="0" err="1" smtClean="0"/>
              <a:t>оценивания</a:t>
            </a:r>
            <a:r>
              <a:rPr lang="en-US" dirty="0" smtClean="0"/>
              <a:t> </a:t>
            </a:r>
            <a:r>
              <a:rPr lang="en-US" dirty="0" err="1" smtClean="0"/>
              <a:t>учебных</a:t>
            </a:r>
            <a:r>
              <a:rPr lang="en-US" dirty="0" smtClean="0"/>
              <a:t> </a:t>
            </a:r>
            <a:r>
              <a:rPr lang="en-US" dirty="0" err="1" smtClean="0"/>
              <a:t>успехов</a:t>
            </a:r>
            <a:r>
              <a:rPr lang="en-US" dirty="0" smtClean="0"/>
              <a:t>;</a:t>
            </a:r>
            <a:endParaRPr lang="ru-RU" dirty="0" smtClean="0"/>
          </a:p>
          <a:p>
            <a:pPr lvl="0"/>
            <a:r>
              <a:rPr lang="ru-RU" dirty="0" err="1" smtClean="0"/>
              <a:t>П</a:t>
            </a:r>
            <a:r>
              <a:rPr lang="en-US" dirty="0" err="1" smtClean="0"/>
              <a:t>роектной</a:t>
            </a:r>
            <a:r>
              <a:rPr lang="en-US" dirty="0" smtClean="0"/>
              <a:t> </a:t>
            </a:r>
            <a:r>
              <a:rPr lang="en-US" dirty="0" err="1" smtClean="0"/>
              <a:t>технологии</a:t>
            </a:r>
            <a:r>
              <a:rPr lang="en-US" dirty="0" smtClean="0"/>
              <a:t>.</a:t>
            </a:r>
            <a:endParaRPr lang="ru-RU" dirty="0" smtClean="0"/>
          </a:p>
          <a:p>
            <a:pPr lvl="0"/>
            <a:r>
              <a:rPr lang="ru-RU" dirty="0" smtClean="0"/>
              <a:t>Технология преемственности «8 шагов» </a:t>
            </a:r>
          </a:p>
          <a:p>
            <a:pPr lvl="0"/>
            <a:r>
              <a:rPr lang="ru-RU" dirty="0" smtClean="0"/>
              <a:t>Технология регулярной групповой работы на уроках и вне уроков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актуализации знаний (с соответствующей системой заданий);</a:t>
            </a:r>
          </a:p>
          <a:p>
            <a:pPr lvl="0"/>
            <a:r>
              <a:rPr lang="ru-RU" dirty="0" smtClean="0"/>
              <a:t>этап формулирования темы и целей урока на основании осознанного детьми противоречия (в результате созданной педагогом проблемной ситуации );</a:t>
            </a:r>
          </a:p>
          <a:p>
            <a:pPr lvl="0"/>
            <a:r>
              <a:rPr lang="ru-RU" dirty="0" smtClean="0"/>
              <a:t>этап первичного закрепления нового и первичной рефлексии;</a:t>
            </a:r>
          </a:p>
          <a:p>
            <a:pPr lvl="0"/>
            <a:r>
              <a:rPr lang="ru-RU" dirty="0" smtClean="0"/>
              <a:t>этап самостоятельной работы и развёрнутой рефлексии, ориентированной на осознание индивидуального уровня учебных достижений;</a:t>
            </a:r>
          </a:p>
          <a:p>
            <a:pPr lvl="0"/>
            <a:r>
              <a:rPr lang="ru-RU" dirty="0" smtClean="0"/>
              <a:t>этап дифференцированного развития учебных умений (с соответствующей системой заданий на трёх уровнях сложности).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1-й шаг. Создание приказом администрации образовательно­го учреждения временного </a:t>
            </a:r>
            <a:r>
              <a:rPr lang="ru-RU" b="1" dirty="0" err="1" smtClean="0"/>
              <a:t>методобъединения</a:t>
            </a:r>
            <a:r>
              <a:rPr lang="ru-RU" b="1" dirty="0" smtClean="0"/>
              <a:t> учителей началь­ной и основной школы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2-й шаг. Договоренность всех участников </a:t>
            </a:r>
            <a:r>
              <a:rPr lang="ru-RU" b="1" dirty="0" err="1" smtClean="0"/>
              <a:t>методобъединения</a:t>
            </a:r>
            <a:r>
              <a:rPr lang="ru-RU" b="1" dirty="0" smtClean="0"/>
              <a:t> о едином понимании </a:t>
            </a:r>
            <a:r>
              <a:rPr lang="ru-RU" b="1" dirty="0" smtClean="0"/>
              <a:t>целей.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3-й шаг. Посещение учителями основной школы уроков в 4 классе по своим предметам и их коллективное обсуждение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4-й шаг. Разработка и проведение учителями основной школы и педагогами начальной школы совместных уроков в 4 клас­сах.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5-й шаг. Диагностика </a:t>
            </a:r>
            <a:r>
              <a:rPr lang="ru-RU" b="1" dirty="0" err="1" smtClean="0"/>
              <a:t>общеучебных</a:t>
            </a:r>
            <a:r>
              <a:rPr lang="ru-RU" b="1" dirty="0" smtClean="0"/>
              <a:t> и предметных умений, психологического состояния учеников на выходе из начальной школы и на входе в основную школу.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6-й шаг. Посещение уроков в 5 классе руководителем </a:t>
            </a:r>
            <a:r>
              <a:rPr lang="ru-RU" b="1" dirty="0" err="1" smtClean="0"/>
              <a:t>методобъединения</a:t>
            </a:r>
            <a:r>
              <a:rPr lang="ru-RU" b="1" dirty="0" smtClean="0"/>
              <a:t> и учителями начальной школы.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269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Образовательная система  «Школа 2100» Авторы: А.А. Леонтьев, Д. И. Фельдштейн, С.К. Бондырева,  Ш.А. Амонашвили.  </vt:lpstr>
      <vt:lpstr>Технологии деятельностного подхода при работе с учащимися:</vt:lpstr>
      <vt:lpstr>Этапы урока: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Образовательная система  «Школа 2100» Авторы: А.А. Леонтьев, Д. И. Фельдштейн, С.К. Бондырева,  Ш.А. Амонашвили.  </dc:title>
  <dc:creator>пользователь</dc:creator>
  <cp:lastModifiedBy>пользователь</cp:lastModifiedBy>
  <cp:revision>2</cp:revision>
  <dcterms:created xsi:type="dcterms:W3CDTF">2017-02-07T05:15:21Z</dcterms:created>
  <dcterms:modified xsi:type="dcterms:W3CDTF">2017-02-07T05:30:43Z</dcterms:modified>
</cp:coreProperties>
</file>