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79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7F7F7F"/>
    <a:srgbClr val="FFFFFF"/>
    <a:srgbClr val="F2F2F2"/>
    <a:srgbClr val="376092"/>
    <a:srgbClr val="D9D9D9"/>
    <a:srgbClr val="262626"/>
    <a:srgbClr val="BFBFBF"/>
    <a:srgbClr val="4F81BD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CDD3-DF64-4BAA-BFA3-A9C118101A52}" type="datetimeFigureOut">
              <a:rPr lang="ru-RU" smtClean="0"/>
              <a:pPr/>
              <a:t>11.09.2009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0F48-AD26-4EFC-A798-8D296A80C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CDD3-DF64-4BAA-BFA3-A9C118101A52}" type="datetimeFigureOut">
              <a:rPr lang="ru-RU" smtClean="0"/>
              <a:pPr/>
              <a:t>11.09.2009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0F48-AD26-4EFC-A798-8D296A80C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CDD3-DF64-4BAA-BFA3-A9C118101A52}" type="datetimeFigureOut">
              <a:rPr lang="ru-RU" smtClean="0"/>
              <a:pPr/>
              <a:t>11.09.2009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0F48-AD26-4EFC-A798-8D296A80C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CDD3-DF64-4BAA-BFA3-A9C118101A52}" type="datetimeFigureOut">
              <a:rPr lang="ru-RU" smtClean="0"/>
              <a:pPr/>
              <a:t>11.09.2009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0F48-AD26-4EFC-A798-8D296A80C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CDD3-DF64-4BAA-BFA3-A9C118101A52}" type="datetimeFigureOut">
              <a:rPr lang="ru-RU" smtClean="0"/>
              <a:pPr/>
              <a:t>11.09.2009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0F48-AD26-4EFC-A798-8D296A80C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CDD3-DF64-4BAA-BFA3-A9C118101A52}" type="datetimeFigureOut">
              <a:rPr lang="ru-RU" smtClean="0"/>
              <a:pPr/>
              <a:t>11.09.2009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0F48-AD26-4EFC-A798-8D296A80C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CDD3-DF64-4BAA-BFA3-A9C118101A52}" type="datetimeFigureOut">
              <a:rPr lang="ru-RU" smtClean="0"/>
              <a:pPr/>
              <a:t>11.09.2009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0F48-AD26-4EFC-A798-8D296A80C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CDD3-DF64-4BAA-BFA3-A9C118101A52}" type="datetimeFigureOut">
              <a:rPr lang="ru-RU" smtClean="0"/>
              <a:pPr/>
              <a:t>11.09.2009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0F48-AD26-4EFC-A798-8D296A80C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CDD3-DF64-4BAA-BFA3-A9C118101A52}" type="datetimeFigureOut">
              <a:rPr lang="ru-RU" smtClean="0"/>
              <a:pPr/>
              <a:t>11.09.2009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0F48-AD26-4EFC-A798-8D296A80C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CDD3-DF64-4BAA-BFA3-A9C118101A52}" type="datetimeFigureOut">
              <a:rPr lang="ru-RU" smtClean="0"/>
              <a:pPr/>
              <a:t>11.09.2009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0F48-AD26-4EFC-A798-8D296A80C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CDD3-DF64-4BAA-BFA3-A9C118101A52}" type="datetimeFigureOut">
              <a:rPr lang="ru-RU" smtClean="0"/>
              <a:pPr/>
              <a:t>11.09.2009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0F48-AD26-4EFC-A798-8D296A80C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6CDD3-DF64-4BAA-BFA3-A9C118101A52}" type="datetimeFigureOut">
              <a:rPr lang="ru-RU" smtClean="0"/>
              <a:pPr/>
              <a:t>11.09.2009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A0F48-AD26-4EFC-A798-8D296A80C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tr.20-obrobka-zgrub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714480" y="1000108"/>
            <a:ext cx="5572164" cy="3571900"/>
          </a:xfrm>
          <a:prstGeom prst="ellipse">
            <a:avLst/>
          </a:prstGeom>
          <a:solidFill>
            <a:srgbClr val="0D0D0D">
              <a:alpha val="67059"/>
            </a:srgbClr>
          </a:solidFill>
          <a:ln>
            <a:noFill/>
          </a:ln>
          <a:effectLst>
            <a:glow rad="228600">
              <a:schemeClr val="accent2">
                <a:lumMod val="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357430"/>
            <a:ext cx="7772400" cy="1470025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ru-RU" sz="6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Шлифование</a:t>
            </a:r>
            <a:br>
              <a:rPr lang="ru-RU" sz="6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FFFF00"/>
                </a:solidFill>
                <a:latin typeface="Arial" charset="0"/>
              </a:rPr>
              <a:t>ГБПОУ РМ </a:t>
            </a:r>
            <a:r>
              <a:rPr lang="ru-RU" sz="2000" dirty="0" err="1" smtClean="0">
                <a:solidFill>
                  <a:srgbClr val="FFFF00"/>
                </a:solidFill>
                <a:latin typeface="Arial" charset="0"/>
              </a:rPr>
              <a:t>Рузаевское</a:t>
            </a:r>
            <a:r>
              <a:rPr lang="ru-RU" sz="2000" dirty="0" smtClean="0">
                <a:solidFill>
                  <a:srgbClr val="FFFF00"/>
                </a:solidFill>
                <a:latin typeface="Arial" charset="0"/>
              </a:rPr>
              <a:t> отделение  Саранский политехнический техникум</a:t>
            </a:r>
            <a:r>
              <a:rPr lang="ru-RU" sz="6000" dirty="0" smtClean="0">
                <a:latin typeface="Arial" charset="0"/>
              </a:rPr>
              <a:t/>
            </a:r>
            <a:br>
              <a:rPr lang="ru-RU" sz="6000" dirty="0" smtClean="0">
                <a:latin typeface="Arial" charset="0"/>
              </a:rPr>
            </a:br>
            <a:r>
              <a:rPr lang="ru-RU" sz="6000" dirty="0"/>
              <a:t/>
            </a:r>
            <a:br>
              <a:rPr lang="ru-RU" sz="6000" dirty="0"/>
            </a:b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ritgxw-2-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428596" y="1428736"/>
            <a:ext cx="8072494" cy="4572032"/>
          </a:xfrm>
          <a:prstGeom prst="roundRect">
            <a:avLst>
              <a:gd name="adj" fmla="val 12874"/>
            </a:avLst>
          </a:prstGeom>
          <a:solidFill>
            <a:srgbClr val="D9D9D9">
              <a:alpha val="52941"/>
            </a:srgbClr>
          </a:solidFill>
          <a:ln>
            <a:noFill/>
          </a:ln>
          <a:effectLst>
            <a:glow rad="228600">
              <a:schemeClr val="accent2">
                <a:lumMod val="60000"/>
                <a:lumOff val="4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7572428" cy="4340237"/>
          </a:xfrm>
        </p:spPr>
        <p:txBody>
          <a:bodyPr>
            <a:normAutofit fontScale="92500" lnSpcReduction="10000"/>
          </a:bodyPr>
          <a:lstStyle/>
          <a:p>
            <a:pPr lvl="0"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руглое шлифование </a:t>
            </a:r>
            <a:r>
              <a:rPr lang="ru-RU" dirty="0" smtClean="0"/>
              <a:t>— обработка цилиндрических и конических поверхностей валов и отверстий.</a:t>
            </a:r>
          </a:p>
          <a:p>
            <a:pPr algn="just">
              <a:buNone/>
            </a:pPr>
            <a:r>
              <a:rPr lang="ru-RU" dirty="0" smtClean="0"/>
              <a:t>      Круглое шлифование подразделяется на внутреннее и наружное. Внутреннее же в свою очередь делится на обычное и планетарное (обычное — отношение диаметра отверстия детали к диаметру образива </a:t>
            </a:r>
            <a:r>
              <a:rPr lang="en-US" dirty="0" smtClean="0"/>
              <a:t>D</a:t>
            </a:r>
            <a:r>
              <a:rPr lang="ru-RU" dirty="0" smtClean="0"/>
              <a:t>=0,9</a:t>
            </a:r>
            <a:r>
              <a:rPr lang="en-US" dirty="0" smtClean="0"/>
              <a:t>d</a:t>
            </a:r>
            <a:r>
              <a:rPr lang="ru-RU" dirty="0" smtClean="0"/>
              <a:t>, планетарное - </a:t>
            </a:r>
            <a:r>
              <a:rPr lang="en-US" dirty="0" smtClean="0"/>
              <a:t>D</a:t>
            </a:r>
            <a:r>
              <a:rPr lang="ru-RU" dirty="0" smtClean="0"/>
              <a:t>=(0,1...0,3)</a:t>
            </a:r>
            <a:r>
              <a:rPr lang="en-US" dirty="0" smtClean="0"/>
              <a:t>d</a:t>
            </a:r>
            <a:r>
              <a:rPr lang="ru-RU" dirty="0" smtClean="0"/>
              <a:t>);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ritgxw-2-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428596" y="1428736"/>
            <a:ext cx="8358246" cy="4071966"/>
          </a:xfrm>
          <a:prstGeom prst="roundRect">
            <a:avLst>
              <a:gd name="adj" fmla="val 12874"/>
            </a:avLst>
          </a:prstGeom>
          <a:solidFill>
            <a:srgbClr val="D9D9D9">
              <a:alpha val="52941"/>
            </a:srgbClr>
          </a:solidFill>
          <a:ln>
            <a:noFill/>
          </a:ln>
          <a:effectLst>
            <a:glow rad="228600">
              <a:schemeClr val="accent2">
                <a:lumMod val="60000"/>
                <a:lumOff val="4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143932" cy="4525963"/>
          </a:xfrm>
        </p:spPr>
        <p:txBody>
          <a:bodyPr/>
          <a:lstStyle/>
          <a:p>
            <a:pPr lvl="0"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Бесцентровое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шлифование</a:t>
            </a:r>
            <a:r>
              <a:rPr lang="ru-RU" dirty="0"/>
              <a:t> — обработка в крупносерийном производстве наружных поверхностей (валы, обоймы подшипников и </a:t>
            </a:r>
            <a:r>
              <a:rPr lang="ru-RU" dirty="0" err="1"/>
              <a:t>др</a:t>
            </a:r>
            <a:r>
              <a:rPr lang="ru-RU" dirty="0"/>
              <a:t>);</a:t>
            </a:r>
          </a:p>
          <a:p>
            <a:pPr lvl="0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Резьбошлифование</a:t>
            </a:r>
            <a:r>
              <a:rPr lang="ru-RU" dirty="0"/>
              <a:t>;</a:t>
            </a:r>
          </a:p>
          <a:p>
            <a:pPr lvl="0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Зубошлифование</a:t>
            </a:r>
            <a:r>
              <a:rPr lang="ru-RU" dirty="0"/>
              <a:t>,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шлицешлифование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ritgxw-2-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Выноска со стрелкой вниз 5"/>
          <p:cNvSpPr/>
          <p:nvPr/>
        </p:nvSpPr>
        <p:spPr>
          <a:xfrm>
            <a:off x="785786" y="214290"/>
            <a:ext cx="6858048" cy="1571636"/>
          </a:xfrm>
          <a:prstGeom prst="downArrowCallout">
            <a:avLst/>
          </a:prstGeom>
          <a:solidFill>
            <a:srgbClr val="D9D9D9">
              <a:alpha val="69020"/>
            </a:srgb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Ручное шлифование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: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1857364"/>
            <a:ext cx="8358246" cy="4429156"/>
          </a:xfrm>
          <a:prstGeom prst="roundRect">
            <a:avLst>
              <a:gd name="adj" fmla="val 12874"/>
            </a:avLst>
          </a:prstGeom>
          <a:solidFill>
            <a:srgbClr val="D9D9D9">
              <a:alpha val="52941"/>
            </a:srgbClr>
          </a:solidFill>
          <a:ln>
            <a:noFill/>
          </a:ln>
          <a:effectLst>
            <a:glow rad="228600">
              <a:schemeClr val="accent2">
                <a:lumMod val="60000"/>
                <a:lumOff val="4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001056" cy="4525963"/>
          </a:xfrm>
        </p:spPr>
        <p:txBody>
          <a:bodyPr/>
          <a:lstStyle/>
          <a:p>
            <a:pPr lvl="0"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шлифование лентой криволинейных профилей</a:t>
            </a:r>
            <a:r>
              <a:rPr lang="ru-RU" dirty="0"/>
              <a:t>, например шлифование лопаток турбин;</a:t>
            </a:r>
          </a:p>
          <a:p>
            <a:pPr lvl="0"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шлифование свободным абразивом на плоской поверхности</a:t>
            </a:r>
            <a:r>
              <a:rPr lang="ru-RU" dirty="0"/>
              <a:t>.</a:t>
            </a:r>
          </a:p>
          <a:p>
            <a:pPr lvl="0"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шлифование лепестковыми кругами </a:t>
            </a:r>
            <a:r>
              <a:rPr lang="ru-RU" dirty="0"/>
              <a:t>(по форме напоминает </a:t>
            </a:r>
            <a:r>
              <a:rPr lang="ru-RU" dirty="0" err="1"/>
              <a:t>плоско-параллельный</a:t>
            </a:r>
            <a:r>
              <a:rPr lang="ru-RU" dirty="0"/>
              <a:t> и чашечный абразивный круги)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gritgxw-2-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2910" y="214290"/>
            <a:ext cx="7858180" cy="64294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12010829571grinding-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32-конечная звезда 4"/>
          <p:cNvSpPr/>
          <p:nvPr/>
        </p:nvSpPr>
        <p:spPr>
          <a:xfrm>
            <a:off x="142844" y="214290"/>
            <a:ext cx="8715404" cy="5572164"/>
          </a:xfrm>
          <a:prstGeom prst="star32">
            <a:avLst/>
          </a:prstGeom>
          <a:solidFill>
            <a:schemeClr val="tx1">
              <a:lumMod val="95000"/>
              <a:lumOff val="5000"/>
              <a:alpha val="4902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35743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000" dirty="0">
                <a:solidFill>
                  <a:schemeClr val="bg1">
                    <a:lumMod val="9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Промышленные шлифовальные материалы и инструменты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12010829571grinding-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285720" y="214290"/>
            <a:ext cx="8715436" cy="6072230"/>
          </a:xfrm>
          <a:prstGeom prst="ellipse">
            <a:avLst/>
          </a:prstGeom>
          <a:solidFill>
            <a:srgbClr val="F2F2F2">
              <a:alpha val="60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7758138" cy="376873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  </a:t>
            </a:r>
            <a:r>
              <a:rPr lang="ru-RU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Основой </a:t>
            </a:r>
            <a:r>
              <a:rPr lang="ru-RU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шлифовального инструмента являются зёрна абразивного материала, выполняющие функции </a:t>
            </a:r>
            <a:r>
              <a:rPr lang="ru-RU" dirty="0" err="1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микрорезцов</a:t>
            </a:r>
            <a:r>
              <a:rPr lang="ru-RU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, осуществляющих </a:t>
            </a:r>
            <a:r>
              <a:rPr lang="ru-RU" dirty="0" err="1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микрорезание</a:t>
            </a:r>
            <a:r>
              <a:rPr lang="ru-RU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 обрабатываемого материала и пластическое деформирование поверхностного слоя металла.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12010829571grinding-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-142908" y="214290"/>
            <a:ext cx="9429784" cy="7000924"/>
          </a:xfrm>
          <a:prstGeom prst="ellipse">
            <a:avLst/>
          </a:prstGeom>
          <a:solidFill>
            <a:srgbClr val="F2F2F2">
              <a:alpha val="60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Для производства шлифовального инструмента используются следующие абразивные материалы: традиционные абразивы (электрокорунд и карбид кремния), микрокристаллический (</a:t>
            </a:r>
            <a:r>
              <a:rPr lang="ru-RU" dirty="0" err="1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золь-гелевый</a:t>
            </a:r>
            <a:r>
              <a:rPr lang="ru-RU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) корунд, полученный по специальной химической технологии, </a:t>
            </a:r>
            <a:r>
              <a:rPr lang="ru-RU" dirty="0" err="1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суперабразивы</a:t>
            </a:r>
            <a:r>
              <a:rPr lang="ru-RU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 (сверхтвердые материалы — </a:t>
            </a:r>
            <a:r>
              <a:rPr lang="ru-RU" dirty="0" err="1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эльбор</a:t>
            </a:r>
            <a:r>
              <a:rPr lang="ru-RU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 и алмаз).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1357290" y="1857364"/>
            <a:ext cx="6215106" cy="1143008"/>
          </a:xfrm>
          <a:prstGeom prst="round2SameRect">
            <a:avLst/>
          </a:prstGeom>
          <a:solidFill>
            <a:srgbClr val="F2F2F2">
              <a:alpha val="5098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2714620"/>
            <a:ext cx="6500858" cy="1500198"/>
          </a:xfrm>
          <a:prstGeom prst="rect">
            <a:avLst/>
          </a:prstGeom>
          <a:solidFill>
            <a:srgbClr val="F2F2F2">
              <a:alpha val="50196"/>
            </a:srgbClr>
          </a:solidFill>
          <a:ln>
            <a:noFill/>
          </a:ln>
          <a:scene3d>
            <a:camera prst="perspectiveRelaxed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357430"/>
            <a:ext cx="7300906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Типы шлифовального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000364" y="2928934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reflection blurRad="6350" stA="55000" endA="300" endPos="45500" dir="5400000" sy="-100000" algn="bl" rotWithShape="0"/>
                </a:effectLst>
              </a:rPr>
              <a:t>инструмента</a:t>
            </a:r>
            <a:endParaRPr lang="ru-RU" sz="4000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213-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85720" y="857232"/>
            <a:ext cx="8643998" cy="1857388"/>
          </a:xfrm>
          <a:prstGeom prst="roundRect">
            <a:avLst/>
          </a:prstGeom>
          <a:solidFill>
            <a:schemeClr val="tx1">
              <a:lumMod val="65000"/>
              <a:lumOff val="35000"/>
              <a:alpha val="6902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2928934"/>
            <a:ext cx="8643998" cy="2571768"/>
          </a:xfrm>
          <a:prstGeom prst="roundRect">
            <a:avLst/>
          </a:prstGeom>
          <a:solidFill>
            <a:schemeClr val="tx1">
              <a:lumMod val="65000"/>
              <a:lumOff val="35000"/>
              <a:alpha val="6902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lvl="0" algn="just"/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Эльборовые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круги на керамических связках применяется для обработки высокоточных деталей из сталей и сплавов твердостью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HRC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&gt;50, износостойких покрытий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0" algn="just"/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Эльборовый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инструмент на органических связках, в том числе отрезные круги, применяются, главным образом, на операциях заточки инструмента (свёрла, фрезы, резцы и т. д.) из быстрорежущих сталей,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вышлифовки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стружечных канавок, отрезки и прорезки пазов.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5360185917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85720" y="1357298"/>
            <a:ext cx="8643998" cy="4786346"/>
          </a:xfrm>
          <a:prstGeom prst="roundRect">
            <a:avLst/>
          </a:prstGeom>
          <a:solidFill>
            <a:schemeClr val="tx1">
              <a:lumMod val="65000"/>
              <a:lumOff val="35000"/>
              <a:alpha val="6902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972452" cy="432913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Алмазный инструмент на органических связках, в том числе отрезные круги, применяются для заточки режущего инструмента из твёрдых сплавов, деталей из композита и керамики. Алмазные отрезные круги применяются для высокоточной резки твёрдого сплава, технической керамики, цветных металлов, кварцевого стекла, ферритов, кварца.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357158" y="642918"/>
            <a:ext cx="4214842" cy="1500198"/>
          </a:xfrm>
          <a:prstGeom prst="roundRect">
            <a:avLst>
              <a:gd name="adj" fmla="val 13667"/>
            </a:avLst>
          </a:prstGeom>
          <a:solidFill>
            <a:srgbClr val="FF9966">
              <a:alpha val="56078"/>
            </a:srgbClr>
          </a:solidFill>
          <a:ln>
            <a:noFill/>
          </a:ln>
          <a:scene3d>
            <a:camera prst="perspectiveRelaxed">
              <a:rot lat="17400000" lon="0" rev="0"/>
            </a:camera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l"/>
            <a:r>
              <a:rPr lang="ru-RU" sz="5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Содержание :</a:t>
            </a:r>
            <a:endParaRPr lang="ru-RU" sz="5400" b="1" dirty="0">
              <a:solidFill>
                <a:schemeClr val="accent6">
                  <a:lumMod val="20000"/>
                  <a:lumOff val="80000"/>
                </a:schemeClr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60007" dir="5400000" sy="-100000" algn="bl" rotWithShape="0"/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1857364"/>
            <a:ext cx="3786214" cy="571504"/>
          </a:xfrm>
          <a:prstGeom prst="roundRect">
            <a:avLst/>
          </a:prstGeom>
          <a:solidFill>
            <a:srgbClr val="D9D9D9">
              <a:alpha val="58039"/>
            </a:srgbClr>
          </a:soli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2643182"/>
            <a:ext cx="4000528" cy="571504"/>
          </a:xfrm>
          <a:prstGeom prst="roundRect">
            <a:avLst/>
          </a:prstGeom>
          <a:solidFill>
            <a:srgbClr val="D9D9D9">
              <a:alpha val="58039"/>
            </a:srgbClr>
          </a:soli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3429000"/>
            <a:ext cx="6286544" cy="1071570"/>
          </a:xfrm>
          <a:prstGeom prst="roundRect">
            <a:avLst/>
          </a:prstGeom>
          <a:solidFill>
            <a:srgbClr val="D9D9D9">
              <a:alpha val="58039"/>
            </a:srgbClr>
          </a:soli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472" y="4643446"/>
            <a:ext cx="6786610" cy="714380"/>
          </a:xfrm>
          <a:prstGeom prst="roundRect">
            <a:avLst/>
          </a:prstGeom>
          <a:solidFill>
            <a:srgbClr val="D9D9D9">
              <a:alpha val="58039"/>
            </a:srgbClr>
          </a:soli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1472" y="5500702"/>
            <a:ext cx="4429156" cy="571504"/>
          </a:xfrm>
          <a:prstGeom prst="roundRect">
            <a:avLst/>
          </a:prstGeom>
          <a:solidFill>
            <a:srgbClr val="D9D9D9">
              <a:alpha val="58039"/>
            </a:srgbClr>
          </a:soli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8158162" cy="4525963"/>
          </a:xfrm>
        </p:spPr>
        <p:txBody>
          <a:bodyPr/>
          <a:lstStyle/>
          <a:p>
            <a:pPr marL="514350" indent="-514350">
              <a:spcAft>
                <a:spcPts val="1500"/>
              </a:spcAft>
              <a:buFont typeface="+mj-lt"/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Общие сведения</a:t>
            </a:r>
          </a:p>
          <a:p>
            <a:pPr marL="514350" indent="-514350">
              <a:spcAft>
                <a:spcPts val="1500"/>
              </a:spcAft>
              <a:buFont typeface="+mj-lt"/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шлифования</a:t>
            </a:r>
          </a:p>
          <a:p>
            <a:pPr marL="514350" indent="-514350">
              <a:spcAft>
                <a:spcPts val="1500"/>
              </a:spcAft>
              <a:buFont typeface="+mj-lt"/>
              <a:buAutoNum type="arabicPeriod"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Промышленные шлифовальные материалы 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инструменты</a:t>
            </a:r>
          </a:p>
          <a:p>
            <a:pPr marL="514350" indent="-514350">
              <a:spcAft>
                <a:spcPts val="1500"/>
              </a:spcAft>
              <a:buFont typeface="+mj-lt"/>
              <a:buAutoNum type="arabicPeriod"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шлифовального инструмента</a:t>
            </a:r>
          </a:p>
          <a:p>
            <a:pPr marL="514350" indent="-514350">
              <a:spcAft>
                <a:spcPts val="1500"/>
              </a:spcAft>
              <a:buFont typeface="+mj-lt"/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Приложение (видео)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hop_items_catalog_image501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387694"/>
            <a:ext cx="6572296" cy="6010575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428596" y="1571612"/>
            <a:ext cx="8143932" cy="4071966"/>
          </a:xfrm>
          <a:prstGeom prst="roundRect">
            <a:avLst>
              <a:gd name="adj" fmla="val 10379"/>
            </a:avLst>
          </a:prstGeom>
          <a:solidFill>
            <a:srgbClr val="404040">
              <a:alpha val="7215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7929618" cy="4143404"/>
          </a:xfrm>
          <a:ln>
            <a:noFill/>
          </a:ln>
          <a:effectLst/>
        </p:spPr>
        <p:txBody>
          <a:bodyPr/>
          <a:lstStyle/>
          <a:p>
            <a:pPr lvl="0" algn="just"/>
            <a:r>
              <a:rPr lang="ru-RU" dirty="0">
                <a:solidFill>
                  <a:schemeClr val="bg1"/>
                </a:solidFill>
                <a:effectLst>
                  <a:glow rad="63500">
                    <a:schemeClr val="tx1">
                      <a:lumMod val="85000"/>
                      <a:lumOff val="1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Алмазный инструмент на керамических и металлических связках применяется при шлифовании твердосплавных деталей (пуансонов, калибров, валков и др.), для шлифования режущих пластин из композитов, деталей из сочетания стали и твёрдого сплава, а также для правки шлифовальных кругов.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85720" y="1357298"/>
            <a:ext cx="8643998" cy="4786346"/>
          </a:xfrm>
          <a:prstGeom prst="roundRect">
            <a:avLst/>
          </a:prstGeom>
          <a:solidFill>
            <a:schemeClr val="tx1">
              <a:lumMod val="65000"/>
              <a:lumOff val="35000"/>
              <a:alpha val="6902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dirty="0">
                <a:solidFill>
                  <a:schemeClr val="bg1"/>
                </a:solidFill>
                <a:effectLst>
                  <a:glow rad="635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Алмазные отрезные круги на металлических связках используются для обработки и резки стекла, хрусталя, драгоценных и полудрагоценных камней. Бруски из синтетического алмаза на металлической связке используются для чернового и чистового хонингования деталей из чугуна и стали.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87128859_128859208_3-----12871288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428596" y="1571612"/>
            <a:ext cx="8358246" cy="4500594"/>
          </a:xfrm>
          <a:prstGeom prst="roundRect">
            <a:avLst>
              <a:gd name="adj" fmla="val 10379"/>
            </a:avLst>
          </a:prstGeom>
          <a:solidFill>
            <a:srgbClr val="404040">
              <a:alpha val="7215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7972452" cy="4411675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ru-RU" dirty="0">
                <a:solidFill>
                  <a:schemeClr val="bg1"/>
                </a:solidFill>
                <a:effectLst>
                  <a:glow rad="635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Специальный абразивный инструмент, в том числе высокопористый, применяют в производстве турбин при шлифовании деталей из вязких, </a:t>
            </a:r>
            <a:r>
              <a:rPr lang="ru-RU" dirty="0" err="1">
                <a:solidFill>
                  <a:schemeClr val="bg1"/>
                </a:solidFill>
                <a:effectLst>
                  <a:glow rad="635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высокопластичных</a:t>
            </a:r>
            <a:r>
              <a:rPr lang="ru-RU" dirty="0">
                <a:solidFill>
                  <a:schemeClr val="bg1"/>
                </a:solidFill>
                <a:effectLst>
                  <a:glow rad="635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сплавов (жаропрочных, титановых), для </a:t>
            </a:r>
            <a:r>
              <a:rPr lang="ru-RU" dirty="0" err="1">
                <a:solidFill>
                  <a:schemeClr val="bg1"/>
                </a:solidFill>
                <a:effectLst>
                  <a:glow rad="635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бесприжогового</a:t>
            </a:r>
            <a:r>
              <a:rPr lang="ru-RU" dirty="0">
                <a:solidFill>
                  <a:schemeClr val="bg1"/>
                </a:solidFill>
                <a:effectLst>
                  <a:glow rad="635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производительного шлифования зубчатых колес, а также для шлифования цветных сплавов, полимерных покрытий на валах бумагоделательных машин.</a:t>
            </a:r>
          </a:p>
          <a:p>
            <a:endParaRPr lang="ru-RU" dirty="0">
              <a:effectLst>
                <a:glow rad="63500">
                  <a:schemeClr val="tx1">
                    <a:lumMod val="95000"/>
                    <a:lumOff val="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428596" y="1571612"/>
            <a:ext cx="8358246" cy="3143272"/>
          </a:xfrm>
          <a:prstGeom prst="roundRect">
            <a:avLst>
              <a:gd name="adj" fmla="val 10379"/>
            </a:avLst>
          </a:prstGeom>
          <a:solidFill>
            <a:srgbClr val="404040">
              <a:alpha val="7215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 lvl="0" algn="just"/>
            <a:r>
              <a:rPr lang="ru-RU" dirty="0">
                <a:solidFill>
                  <a:schemeClr val="bg1"/>
                </a:solidFill>
                <a:effectLst>
                  <a:glow rad="635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Шкурка и паста из </a:t>
            </a:r>
            <a:r>
              <a:rPr lang="ru-RU" dirty="0" err="1">
                <a:solidFill>
                  <a:schemeClr val="bg1"/>
                </a:solidFill>
                <a:effectLst>
                  <a:glow rad="635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эльбора</a:t>
            </a:r>
            <a:r>
              <a:rPr lang="ru-RU" dirty="0">
                <a:solidFill>
                  <a:schemeClr val="bg1"/>
                </a:solidFill>
                <a:effectLst>
                  <a:glow rad="635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алмаза используются для финишных операций, притирки и полирования, с целью получения поверхностей с минимальной шероховатостью </a:t>
            </a:r>
            <a:r>
              <a:rPr lang="en-US" dirty="0">
                <a:solidFill>
                  <a:schemeClr val="bg1"/>
                </a:solidFill>
                <a:effectLst>
                  <a:glow rad="635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(Ra=0,08-0,02 </a:t>
            </a:r>
            <a:r>
              <a:rPr lang="en-US" dirty="0" err="1">
                <a:solidFill>
                  <a:schemeClr val="bg1"/>
                </a:solidFill>
                <a:effectLst>
                  <a:glow rad="635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мкм</a:t>
            </a:r>
            <a:r>
              <a:rPr lang="en-US" dirty="0">
                <a:solidFill>
                  <a:schemeClr val="bg1"/>
                </a:solidFill>
                <a:effectLst>
                  <a:glow rad="635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ru-RU" dirty="0">
              <a:solidFill>
                <a:schemeClr val="bg1"/>
              </a:solidFill>
              <a:effectLst>
                <a:glow rad="63500">
                  <a:schemeClr val="tx1">
                    <a:lumMod val="95000"/>
                    <a:lumOff val="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2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785918" y="1857364"/>
            <a:ext cx="5072098" cy="2857520"/>
          </a:xfrm>
          <a:prstGeom prst="rect">
            <a:avLst/>
          </a:prstGeom>
          <a:solidFill>
            <a:srgbClr val="404040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3071810"/>
            <a:ext cx="5643602" cy="857248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54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Общие </a:t>
            </a:r>
            <a:br>
              <a:rPr lang="ru-RU" sz="54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54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сведения</a:t>
            </a:r>
            <a:r>
              <a:rPr lang="ru-RU" sz="4800" dirty="0" smtClean="0">
                <a:effectLst/>
              </a:rPr>
              <a:t/>
            </a:r>
            <a:br>
              <a:rPr lang="ru-RU" sz="4800" dirty="0" smtClean="0">
                <a:effectLst/>
              </a:rPr>
            </a:b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5918" y="1857364"/>
            <a:ext cx="5072098" cy="2857520"/>
          </a:xfrm>
          <a:prstGeom prst="rect">
            <a:avLst/>
          </a:prstGeom>
          <a:solidFill>
            <a:srgbClr val="4F81BD">
              <a:alpha val="16863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279400" h="508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2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14282" y="785794"/>
            <a:ext cx="8715404" cy="5072098"/>
          </a:xfrm>
          <a:prstGeom prst="roundRect">
            <a:avLst/>
          </a:prstGeom>
          <a:solidFill>
            <a:schemeClr val="tx1">
              <a:lumMod val="95000"/>
              <a:lumOff val="5000"/>
              <a:alpha val="76078"/>
            </a:schemeClr>
          </a:solidFill>
          <a:ln>
            <a:noFill/>
          </a:ln>
          <a:effectLst/>
          <a:scene3d>
            <a:camera prst="perspectiveAbove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072494" cy="4525963"/>
          </a:xfrm>
        </p:spPr>
        <p:txBody>
          <a:bodyPr>
            <a:scene3d>
              <a:camera prst="perspectiveAbove"/>
              <a:lightRig rig="threePt" dir="t"/>
            </a:scene3d>
          </a:bodyPr>
          <a:lstStyle/>
          <a:p>
            <a:pPr indent="342900" algn="just">
              <a:buNone/>
            </a:pPr>
            <a:r>
              <a:rPr lang="ru-RU" b="1" dirty="0" smtClean="0">
                <a:solidFill>
                  <a:schemeClr val="bg1">
                    <a:lumMod val="8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Шлифование </a:t>
            </a:r>
            <a:r>
              <a:rPr lang="ru-RU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операция обработки материала, разновидность абразивной обработки, которая, в свою очередь, является разновидностью резания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indent="342900" algn="just">
              <a:buNone/>
            </a:pPr>
            <a:endParaRPr lang="ru-RU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342900" algn="just">
              <a:buNone/>
            </a:pPr>
            <a:r>
              <a:rPr lang="ru-RU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Шлифование </a:t>
            </a:r>
            <a:r>
              <a:rPr lang="ru-RU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используется для обработки и сглаживания поверхности твёрдых и хрупких материалов.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12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85720" y="571480"/>
            <a:ext cx="8643998" cy="5286412"/>
          </a:xfrm>
          <a:prstGeom prst="roundRect">
            <a:avLst/>
          </a:prstGeom>
          <a:solidFill>
            <a:schemeClr val="tx1">
              <a:lumMod val="95000"/>
              <a:lumOff val="5000"/>
              <a:alpha val="76078"/>
            </a:schemeClr>
          </a:solidFill>
          <a:ln>
            <a:noFill/>
          </a:ln>
          <a:effectLst/>
          <a:scene3d>
            <a:camera prst="perspectiveAbove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4525963"/>
          </a:xfrm>
        </p:spPr>
        <p:txBody>
          <a:bodyPr>
            <a:normAutofit fontScale="92500"/>
            <a:scene3d>
              <a:camera prst="perspectiveAbove"/>
              <a:lightRig rig="threePt" dir="t"/>
            </a:scene3d>
          </a:bodyPr>
          <a:lstStyle/>
          <a:p>
            <a:pPr algn="just">
              <a:buNone/>
            </a:pPr>
            <a:r>
              <a:rPr lang="ru-RU" dirty="0" smtClean="0"/>
              <a:t>        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примитивных случаях применяют твёрдый зернистый песок или более твёрдый наждак, насыпают его на твёрдую поверхность и трут об неё обрабатываемый предмет. Угловатые зерна, катаясь между обеими поверхностями, производят большое число ударов, от которых разрушаются понемногу выдающиеся места этих поверхностей, и округляются и распадаются на части сами шлифующие зерна.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2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85720" y="642918"/>
            <a:ext cx="8572560" cy="5715040"/>
          </a:xfrm>
          <a:prstGeom prst="roundRect">
            <a:avLst/>
          </a:prstGeom>
          <a:solidFill>
            <a:schemeClr val="tx1">
              <a:lumMod val="95000"/>
              <a:lumOff val="5000"/>
              <a:alpha val="76078"/>
            </a:schemeClr>
          </a:solidFill>
          <a:ln>
            <a:noFill/>
          </a:ln>
          <a:effectLst/>
          <a:scene3d>
            <a:camera prst="perspectiveAbove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286412"/>
          </a:xfrm>
        </p:spPr>
        <p:txBody>
          <a:bodyPr>
            <a:normAutofit fontScale="85000" lnSpcReduction="20000"/>
            <a:scene3d>
              <a:camera prst="perspectiveAbove"/>
              <a:lightRig rig="threePt" dir="t"/>
            </a:scene3d>
          </a:bodyPr>
          <a:lstStyle/>
          <a:p>
            <a:pPr algn="just">
              <a:buNone/>
            </a:pPr>
            <a:r>
              <a:rPr lang="ru-RU" dirty="0" smtClean="0"/>
              <a:t>       </a:t>
            </a:r>
            <a:r>
              <a:rPr lang="ru-RU" sz="33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</a:t>
            </a:r>
            <a:r>
              <a:rPr lang="ru-RU" sz="3300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 одна из поверхностей мягкая, зерна в неё вдавливаются, остаются неподвижными, и производят на второй поверхности ряд параллельных царапин; в первом случае получается матовая поверхность, покрытая равномерными ямками, а во втором — так называемый «штрих», сообщающий поверхности блеск, переходящий в полировку, когда штрих так мелок, что становится незаметным для глаза. Так, при шлифовке двух медных пластинок одной об другую с наждаком, обе получаются матовыми, а тот же наждак, будучи наклеен на поверхность бумаги, сообщит при трении об латунную поверхность блеск.</a:t>
            </a:r>
          </a:p>
          <a:p>
            <a:endParaRPr lang="ru-RU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2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428596" y="1000108"/>
            <a:ext cx="8572560" cy="5429288"/>
          </a:xfrm>
          <a:prstGeom prst="roundRect">
            <a:avLst/>
          </a:prstGeom>
          <a:solidFill>
            <a:schemeClr val="tx1">
              <a:lumMod val="95000"/>
              <a:lumOff val="5000"/>
              <a:alpha val="76078"/>
            </a:schemeClr>
          </a:solidFill>
          <a:ln>
            <a:noFill/>
          </a:ln>
          <a:effectLst/>
          <a:scene3d>
            <a:camera prst="perspectiveAbove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92500"/>
            <a:scene3d>
              <a:camera prst="perspectiveAbove"/>
              <a:lightRig rig="threePt" dir="t"/>
            </a:scene3d>
          </a:bodyPr>
          <a:lstStyle/>
          <a:p>
            <a:pPr algn="just">
              <a:buNone/>
            </a:pPr>
            <a:r>
              <a:rPr lang="ru-RU" dirty="0" smtClean="0"/>
              <a:t>       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Хрупкое</a:t>
            </a:r>
            <a:r>
              <a:rPr lang="ru-RU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твёрдое стекло стирается больше мягкой и упругой металлической пластинки, а порошок алмаза может стирать поверхность самого алмаза и куски кварца можно обрабатывать на точиле из песчаника. Ямки, производимые зёрнами наждака, тем мельче, чем мельче сами эти зерна; поэтому шлифование можно получать наиболее точно обработанные поверхности, как это делают при шлифовании оптических стекол.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ritgxw-2-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Капля 4"/>
          <p:cNvSpPr/>
          <p:nvPr/>
        </p:nvSpPr>
        <p:spPr>
          <a:xfrm>
            <a:off x="1357290" y="2143116"/>
            <a:ext cx="5715040" cy="2928958"/>
          </a:xfrm>
          <a:prstGeom prst="teardrop">
            <a:avLst/>
          </a:prstGeom>
          <a:solidFill>
            <a:srgbClr val="262626">
              <a:alpha val="7215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8605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Виды </a:t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шлифования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ritgxw-2-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428596" y="2143116"/>
            <a:ext cx="7572428" cy="3857652"/>
          </a:xfrm>
          <a:prstGeom prst="roundRect">
            <a:avLst>
              <a:gd name="adj" fmla="val 12874"/>
            </a:avLst>
          </a:prstGeom>
          <a:solidFill>
            <a:srgbClr val="D9D9D9">
              <a:alpha val="52941"/>
            </a:srgbClr>
          </a:solidFill>
          <a:ln>
            <a:noFill/>
          </a:ln>
          <a:effectLst>
            <a:glow rad="228600">
              <a:schemeClr val="accent2">
                <a:lumMod val="60000"/>
                <a:lumOff val="4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0094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лоское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шлифование </a:t>
            </a:r>
            <a:r>
              <a:rPr lang="ru-RU" dirty="0"/>
              <a:t>— обработка плоскостей и сопряжённых плоских поверхностей;</a:t>
            </a:r>
          </a:p>
          <a:p>
            <a:pPr algn="just"/>
            <a:r>
              <a:rPr lang="ru-RU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Ленточное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шлифование </a:t>
            </a:r>
            <a:r>
              <a:rPr lang="ru-RU" dirty="0"/>
              <a:t>— обработка плоскостей и сопряжённых плоских поверхностей «бесконечными» (сомкнутыми в кольцо) лентами;</a:t>
            </a:r>
          </a:p>
          <a:p>
            <a:endParaRPr lang="ru-RU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785786" y="357166"/>
            <a:ext cx="6858048" cy="1571636"/>
          </a:xfrm>
          <a:prstGeom prst="downArrowCallout">
            <a:avLst/>
          </a:prstGeom>
          <a:solidFill>
            <a:srgbClr val="D9D9D9">
              <a:alpha val="69020"/>
            </a:srgb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14414" y="428604"/>
            <a:ext cx="63579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Машинное шлифование: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215</TotalTime>
  <Words>759</Words>
  <Application>Microsoft Office PowerPoint</Application>
  <PresentationFormat>Экран (4:3)</PresentationFormat>
  <Paragraphs>41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Шлифование ГБПОУ РМ Рузаевское отделение  Саранский политехнический техникум  </vt:lpstr>
      <vt:lpstr>Содержание :</vt:lpstr>
      <vt:lpstr>Общие  сведения   </vt:lpstr>
      <vt:lpstr>Слайд 4</vt:lpstr>
      <vt:lpstr>Слайд 5</vt:lpstr>
      <vt:lpstr>Слайд 6</vt:lpstr>
      <vt:lpstr>Слайд 7</vt:lpstr>
      <vt:lpstr>Виды  шлифования</vt:lpstr>
      <vt:lpstr>Слайд 9</vt:lpstr>
      <vt:lpstr>Слайд 10</vt:lpstr>
      <vt:lpstr>Слайд 11</vt:lpstr>
      <vt:lpstr>Ручное шлифование:  </vt:lpstr>
      <vt:lpstr>Слайд 13</vt:lpstr>
      <vt:lpstr>Промышленные шлифовальные материалы и инструменты </vt:lpstr>
      <vt:lpstr>Слайд 15</vt:lpstr>
      <vt:lpstr>Слайд 16</vt:lpstr>
      <vt:lpstr>Типы шлифовального  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Шлифование </dc:title>
  <dc:creator>XTreme</dc:creator>
  <cp:lastModifiedBy>admin</cp:lastModifiedBy>
  <cp:revision>25</cp:revision>
  <dcterms:created xsi:type="dcterms:W3CDTF">2010-12-12T13:31:17Z</dcterms:created>
  <dcterms:modified xsi:type="dcterms:W3CDTF">2009-09-10T21:43:04Z</dcterms:modified>
</cp:coreProperties>
</file>