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36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DA0DFAE8-D5EA-4C03-A49C-E0D716C3D97D}" type="datetimeFigureOut">
              <a:rPr lang="ru-RU" smtClean="0"/>
              <a:t>25.05.2017</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9FC8A996-BC16-4B92-9F80-DE2A90246ACE}"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A0DFAE8-D5EA-4C03-A49C-E0D716C3D97D}" type="datetimeFigureOut">
              <a:rPr lang="ru-RU" smtClean="0"/>
              <a:t>25.05.2017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FC8A996-BC16-4B92-9F80-DE2A90246ACE}"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A0DFAE8-D5EA-4C03-A49C-E0D716C3D97D}" type="datetimeFigureOut">
              <a:rPr lang="ru-RU" smtClean="0"/>
              <a:t>25.05.2017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FC8A996-BC16-4B92-9F80-DE2A90246ACE}"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Объект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DA0DFAE8-D5EA-4C03-A49C-E0D716C3D97D}" type="datetimeFigureOut">
              <a:rPr lang="ru-RU" smtClean="0"/>
              <a:t>25.05.2017</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9FC8A996-BC16-4B92-9F80-DE2A90246ACE}"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DA0DFAE8-D5EA-4C03-A49C-E0D716C3D97D}" type="datetimeFigureOut">
              <a:rPr lang="ru-RU" smtClean="0"/>
              <a:t>25.05.2017</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9FC8A996-BC16-4B92-9F80-DE2A90246ACE}" type="slidenum">
              <a:rPr lang="ru-RU" smtClean="0"/>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Объект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DA0DFAE8-D5EA-4C03-A49C-E0D716C3D97D}" type="datetimeFigureOut">
              <a:rPr lang="ru-RU" smtClean="0"/>
              <a:t>25.05.2017</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9FC8A996-BC16-4B92-9F80-DE2A90246ACE}"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DA0DFAE8-D5EA-4C03-A49C-E0D716C3D97D}" type="datetimeFigureOut">
              <a:rPr lang="ru-RU" smtClean="0"/>
              <a:t>25.05.2017</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9FC8A996-BC16-4B92-9F80-DE2A90246ACE}"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DA0DFAE8-D5EA-4C03-A49C-E0D716C3D97D}" type="datetimeFigureOut">
              <a:rPr lang="ru-RU" smtClean="0"/>
              <a:t>25.05.2017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FC8A996-BC16-4B92-9F80-DE2A90246ACE}"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DA0DFAE8-D5EA-4C03-A49C-E0D716C3D97D}" type="datetimeFigureOut">
              <a:rPr lang="ru-RU" smtClean="0"/>
              <a:t>25.05.2017</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9FC8A996-BC16-4B92-9F80-DE2A90246ACE}"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DA0DFAE8-D5EA-4C03-A49C-E0D716C3D97D}" type="datetimeFigureOut">
              <a:rPr lang="ru-RU" smtClean="0"/>
              <a:t>25.05.2017</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9FC8A996-BC16-4B92-9F80-DE2A90246ACE}"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DA0DFAE8-D5EA-4C03-A49C-E0D716C3D97D}" type="datetimeFigureOut">
              <a:rPr lang="ru-RU" smtClean="0"/>
              <a:t>25.05.2017</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9FC8A996-BC16-4B92-9F80-DE2A90246ACE}"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DA0DFAE8-D5EA-4C03-A49C-E0D716C3D97D}" type="datetimeFigureOut">
              <a:rPr lang="ru-RU" smtClean="0"/>
              <a:t>25.05.2017</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9FC8A996-BC16-4B92-9F80-DE2A90246ACE}"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ru.wikipedia.org/wiki/%D0%91%D0%B5%D0%BB%D0%BE%D0%B3%D0%BE%D0%BB%D0%BE%D0%B2%D1%8B%D0%B9_%D0%BE%D1%80%D0%BB%D0%B0%D0%BD" TargetMode="External"/><Relationship Id="rId7" Type="http://schemas.openxmlformats.org/officeDocument/2006/relationships/image" Target="../media/image8.jpeg"/><Relationship Id="rId2" Type="http://schemas.openxmlformats.org/officeDocument/2006/relationships/hyperlink" Target="https://ru.wikipedia.org/wiki/%D0%9B%D0%B5%D1%82%D0%BD%D0%B8%D0%B5_%D0%9E%D0%BB%D0%B8%D0%BC%D0%BF%D0%B8%D0%B9%D1%81%D0%BA%D0%B8%D0%B5_%D0%B8%D0%B3%D1%80%D1%8B_1984" TargetMode="External"/><Relationship Id="rId1" Type="http://schemas.openxmlformats.org/officeDocument/2006/relationships/slideLayout" Target="../slideLayouts/slideLayout2.xml"/><Relationship Id="rId6" Type="http://schemas.openxmlformats.org/officeDocument/2006/relationships/hyperlink" Target="https://ru.wikipedia.org/wiki/%D0%94%D1%8F%D0%B4%D1%8F_%D0%A1%D1%8D%D0%BC" TargetMode="External"/><Relationship Id="rId5" Type="http://schemas.openxmlformats.org/officeDocument/2006/relationships/hyperlink" Target="https://ru.wikipedia.org/wiki/The_Walt_Disney_Company" TargetMode="External"/><Relationship Id="rId4" Type="http://schemas.openxmlformats.org/officeDocument/2006/relationships/hyperlink" Target="https://ru.wikipedia.org/wiki/%D0%A1%D0%BE%D0%B5%D0%B4%D0%B8%D0%BD%D1%91%D0%BD%D0%BD%D1%8B%D0%B5_%D0%A8%D1%82%D0%B0%D1%82%D1%8B_%D0%90%D0%BC%D0%B5%D1%80%D0%B8%D0%BA%D0%B8"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ru.wikipedia.org/wiki/%D0%90%D0%BC%D1%83%D1%80%D1%81%D0%BA%D0%B8%D0%B9_%D1%82%D0%B8%D0%B3%D1%80" TargetMode="External"/><Relationship Id="rId2" Type="http://schemas.openxmlformats.org/officeDocument/2006/relationships/hyperlink" Target="https://ru.wikipedia.org/wiki/%D0%9B%D0%B5%D1%82%D0%BD%D0%B8%D0%B5_%D0%9E%D0%BB%D0%B8%D0%BC%D0%BF%D0%B8%D0%B9%D1%81%D0%BA%D0%B8%D0%B5_%D0%B8%D0%B3%D1%80%D1%8B_1988" TargetMode="Externa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hyperlink" Target="https://ru.wikipedia.org/wiki/%D0%9A%D0%BE%D1%80%D0%B5%D0%B9%D1%81%D0%BA%D0%B8%D0%B9_%D1%8F%D0%B7%D1%8B%D0%BA"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ru.wikipedia.org/wiki/%D0%A1%D1%83%D1%89%D0%BD%D0%BE%D1%81%D1%82%D1%8C_%D0%98%D1%81%D0%BF%D0%B0%D0%BD%D0%B8%D0%B8" TargetMode="External"/><Relationship Id="rId2" Type="http://schemas.openxmlformats.org/officeDocument/2006/relationships/hyperlink" Target="https://ru.wikipedia.org/wiki/%D0%9B%D0%B5%D1%82%D0%BD%D0%B8%D0%B5_%D0%9E%D0%BB%D0%B8%D0%BC%D0%BF%D0%B8%D0%B9%D1%81%D0%BA%D0%B8%D0%B5_%D0%B8%D0%B3%D1%80%D1%8B_1992" TargetMode="Externa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hyperlink" Target="https://en.wikipedia.org/wiki/Javier_Mariscal"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hyperlink" Target="https://ru.wikipedia.org/wiki/%D0%9B%D0%B5%D1%82%D0%BD%D0%B8%D0%B5_%D0%9E%D0%BB%D0%B8%D0%BC%D0%BF%D0%B8%D0%B9%D1%81%D0%BA%D0%B8%D0%B5_%D0%B8%D0%B3%D1%80%D1%8B_1996"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s://ru.wikipedia.org/wiki/III_%D1%82%D1%8B%D1%81%D1%8F%D1%87%D0%B5%D0%BB%D0%B5%D1%82%D0%B8%D0%B5" TargetMode="External"/><Relationship Id="rId3" Type="http://schemas.openxmlformats.org/officeDocument/2006/relationships/hyperlink" Target="https://ru.wikipedia.org/wiki/%D0%A3%D1%82%D0%BA%D0%BE%D0%BD%D0%BE%D1%81" TargetMode="External"/><Relationship Id="rId7" Type="http://schemas.openxmlformats.org/officeDocument/2006/relationships/hyperlink" Target="https://ru.wikipedia.org/wiki/%D0%A1%D1%82%D0%B8%D1%85%D0%B8%D1%8F_(%D0%B0%D0%BB%D1%85%D0%B8%D0%BC%D0%B8%D1%8F)" TargetMode="External"/><Relationship Id="rId2" Type="http://schemas.openxmlformats.org/officeDocument/2006/relationships/hyperlink" Target="https://ru.wikipedia.org/wiki/%D0%9B%D0%B5%D1%82%D0%BD%D0%B8%D0%B5_%D0%9E%D0%BB%D0%B8%D0%BC%D0%BF%D0%B8%D0%B9%D1%81%D0%BA%D0%B8%D0%B5_%D0%B8%D0%B3%D1%80%D1%8B_2000" TargetMode="External"/><Relationship Id="rId1" Type="http://schemas.openxmlformats.org/officeDocument/2006/relationships/slideLayout" Target="../slideLayouts/slideLayout2.xml"/><Relationship Id="rId6" Type="http://schemas.openxmlformats.org/officeDocument/2006/relationships/hyperlink" Target="https://ru.wikipedia.org/wiki/%D0%90%D0%B2%D1%81%D1%82%D1%80%D0%B0%D0%BB%D0%B8%D1%8F" TargetMode="External"/><Relationship Id="rId11" Type="http://schemas.openxmlformats.org/officeDocument/2006/relationships/hyperlink" Target="https://ru.wikipedia.org/wiki/%D0%92%D0%BE%D0%BC%D0%B1%D0%B0%D1%82" TargetMode="External"/><Relationship Id="rId5" Type="http://schemas.openxmlformats.org/officeDocument/2006/relationships/hyperlink" Target="https://ru.wikipedia.org/wiki/%D0%95%D1%85%D0%B8%D0%B4%D0%BD%D1%8B" TargetMode="External"/><Relationship Id="rId10" Type="http://schemas.openxmlformats.org/officeDocument/2006/relationships/hyperlink" Target="https://ru.wikipedia.org/w/index.php?title=%D0%9F%D0%BE%D0%BB_%D0%9D%D1%8C%D1%8E%D1%8D%D0%BB&amp;action=edit&amp;redlink=1" TargetMode="External"/><Relationship Id="rId4" Type="http://schemas.openxmlformats.org/officeDocument/2006/relationships/hyperlink" Target="https://ru.wikipedia.org/wiki/%D0%9A%D1%83%D0%BA%D0%B0%D0%B1%D0%B0%D1%80%D1%8B" TargetMode="External"/><Relationship Id="rId9"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ru.wikipedia.org/wiki/%D0%9B%D0%B5%D1%82%D0%BD%D0%B8%D0%B5_%D0%9E%D0%BB%D0%B8%D0%BC%D0%BF%D0%B8%D0%B9%D1%81%D0%BA%D0%B8%D0%B5_%D0%B8%D0%B3%D1%80%D1%8B_2004" TargetMode="External"/><Relationship Id="rId1" Type="http://schemas.openxmlformats.org/officeDocument/2006/relationships/slideLayout" Target="../slideLayouts/slideLayout2.xml"/><Relationship Id="rId6" Type="http://schemas.openxmlformats.org/officeDocument/2006/relationships/hyperlink" Target="https://ru.wikipedia.org/wiki/%D0%90%D1%84%D0%B8%D0%BD%D0%B0" TargetMode="External"/><Relationship Id="rId5" Type="http://schemas.openxmlformats.org/officeDocument/2006/relationships/hyperlink" Target="https://ru.wikipedia.org/wiki/%D0%90%D0%BF%D0%BE%D0%BB%D0%BB%D0%BE%D0%BD" TargetMode="External"/><Relationship Id="rId4" Type="http://schemas.openxmlformats.org/officeDocument/2006/relationships/hyperlink" Target="https://ru.wikipedia.org/wiki/%D0%9E%D0%BB%D0%B8%D0%BC%D0%BF%D0%B8%D0%B9%D1%81%D0%BA%D0%B8%D0%B5_%D0%B1%D0%BE%D0%B3%D0%B8"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ru.wikipedia.org/wiki/2005_%D0%B3%D0%BE%D0%B4" TargetMode="External"/><Relationship Id="rId7" Type="http://schemas.openxmlformats.org/officeDocument/2006/relationships/image" Target="../media/image14.gif"/><Relationship Id="rId2" Type="http://schemas.openxmlformats.org/officeDocument/2006/relationships/hyperlink" Target="https://ru.wikipedia.org/wiki/%D0%9B%D0%B5%D1%82%D0%BD%D0%B8%D0%B5_%D0%9E%D0%BB%D0%B8%D0%BC%D0%BF%D0%B8%D0%B9%D1%81%D0%BA%D0%B8%D0%B5_%D0%B8%D0%B3%D1%80%D1%8B_2008" TargetMode="External"/><Relationship Id="rId1" Type="http://schemas.openxmlformats.org/officeDocument/2006/relationships/slideLayout" Target="../slideLayouts/slideLayout2.xml"/><Relationship Id="rId6" Type="http://schemas.openxmlformats.org/officeDocument/2006/relationships/hyperlink" Target="https://ru.wikipedia.org/wiki/%D0%9F%D0%B5%D0%BA%D0%B8%D0%BD_%D0%BF%D1%80%D0%B8%D0%B2%D0%B5%D1%82%D1%81%D1%82%D0%B2%D1%83%D0%B5%D1%82_%D0%B2%D0%B0%D1%81" TargetMode="External"/><Relationship Id="rId5" Type="http://schemas.openxmlformats.org/officeDocument/2006/relationships/hyperlink" Target="https://ru.wikipedia.org/wiki/%D0%94%D0%B5%D1%82%D0%B8_%D1%83%D0%B4%D0%B0%D1%87%D0%B8" TargetMode="External"/><Relationship Id="rId4" Type="http://schemas.openxmlformats.org/officeDocument/2006/relationships/hyperlink" Target="https://ru.wikipedia.org/wiki/%D0%9E%D0%BB%D0%B8%D0%BC%D0%BF%D0%B8%D0%B9%D1%81%D0%BA%D0%B8%D0%B5_%D1%82%D0%B0%D0%BB%D0%B8%D1%81%D0%BC%D0%B0%D0%BD%D1%8B#cite_note-so4i-3"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s://ru.wikipedia.org/w/index.php?title=%D0%A1%D1%82%D0%BE%D1%83%D0%BA_%D0%9C%D0%B0%D0%BD%D0%B4%D0%B5%D0%B2%D0%B8%D0%BB%D0%BB%D1%8C&amp;action=edit&amp;redlink=1" TargetMode="External"/><Relationship Id="rId3" Type="http://schemas.openxmlformats.org/officeDocument/2006/relationships/hyperlink" Target="https://ru.wikipedia.org/w/index.php?title=%D0%9C%D0%B0%D1%87_%D0%92%D0%B5%D0%BD%D0%BB%D0%BE%D0%BA&amp;action=edit&amp;redlink=1" TargetMode="External"/><Relationship Id="rId7" Type="http://schemas.openxmlformats.org/officeDocument/2006/relationships/hyperlink" Target="https://ru.wikipedia.org/wiki/1896_%D0%B3%D0%BE%D0%B4_%D0%B2_%D1%81%D0%BF%D0%BE%D1%80%D1%82%D0%B5" TargetMode="External"/><Relationship Id="rId2" Type="http://schemas.openxmlformats.org/officeDocument/2006/relationships/hyperlink" Target="https://ru.wikipedia.org/wiki/%D0%9B%D0%B5%D1%82%D0%BD%D0%B8%D0%B5_%D0%9E%D0%BB%D0%B8%D0%BC%D0%BF%D0%B8%D0%B9%D1%81%D0%BA%D0%B8%D0%B5_%D0%B8%D0%B3%D1%80%D1%8B_2012" TargetMode="External"/><Relationship Id="rId1" Type="http://schemas.openxmlformats.org/officeDocument/2006/relationships/slideLayout" Target="../slideLayouts/slideLayout2.xml"/><Relationship Id="rId6" Type="http://schemas.openxmlformats.org/officeDocument/2006/relationships/hyperlink" Target="https://ru.wikipedia.org/wiki/%D0%9F%D1%8C%D0%B5%D1%80_%D0%B4%D0%B5_%D0%9A%D1%83%D0%B1%D0%B5%D1%80%D1%82%D0%B5%D0%BD" TargetMode="External"/><Relationship Id="rId11" Type="http://schemas.openxmlformats.org/officeDocument/2006/relationships/image" Target="../media/image15.jpeg"/><Relationship Id="rId5" Type="http://schemas.openxmlformats.org/officeDocument/2006/relationships/hyperlink" Target="https://en.wikipedia.org/wiki/Much_Wenlock" TargetMode="External"/><Relationship Id="rId10" Type="http://schemas.openxmlformats.org/officeDocument/2006/relationships/hyperlink" Target="https://ru.wikipedia.org/wiki/%D0%9F%D0%B0%D1%80%D0%B0%D0%BB%D0%B8%D0%BC%D0%BF%D0%B8%D0%B9%D1%81%D0%BA%D0%B8%D0%B5_%D0%B8%D0%B3%D1%80%D1%8B" TargetMode="External"/><Relationship Id="rId4" Type="http://schemas.openxmlformats.org/officeDocument/2006/relationships/hyperlink" Target="https://ru.wikipedia.org/wiki/%D0%90%D0%BD%D0%B3%D0%BB%D0%B8%D0%B9%D1%81%D0%BA%D0%B8%D0%B9_%D1%8F%D0%B7%D1%8B%D0%BA" TargetMode="External"/><Relationship Id="rId9" Type="http://schemas.openxmlformats.org/officeDocument/2006/relationships/hyperlink" Target="https://en.wikipedia.org/wiki/Stoke_Mandeville_Hospital"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ru.wikipedia.org/wiki/%D0%96%D0%BE%D0%B1%D0%B8%D0%BD,_%D0%90%D0%BD%D1%82%D0%BE%D0%BD%D0%B8%D1%83_%D0%9A%D0%B0%D1%80%D0%BB%D0%BE%D1%81" TargetMode="External"/><Relationship Id="rId3" Type="http://schemas.openxmlformats.org/officeDocument/2006/relationships/image" Target="../media/image16.jpeg"/><Relationship Id="rId7" Type="http://schemas.openxmlformats.org/officeDocument/2006/relationships/hyperlink" Target="https://ru.wikipedia.org/wiki/%D0%9C%D0%BE%D1%80%D0%B0%D0%B9%D1%81,_%D0%92%D0%B8%D0%BD%D0%B8%D1%81%D0%B8%D1%83%D1%81_%D0%B4%D0%B8" TargetMode="External"/><Relationship Id="rId2" Type="http://schemas.openxmlformats.org/officeDocument/2006/relationships/hyperlink" Target="https://ru.wikipedia.org/wiki/%D0%9B%D0%B5%D1%82%D0%BD%D0%B8%D0%B5_%D0%9E%D0%BB%D0%B8%D0%BC%D0%BF%D0%B8%D0%B9%D1%81%D0%BA%D0%B8%D0%B5_%D0%B8%D0%B3%D1%80%D1%8B_2016" TargetMode="External"/><Relationship Id="rId1" Type="http://schemas.openxmlformats.org/officeDocument/2006/relationships/slideLayout" Target="../slideLayouts/slideLayout2.xml"/><Relationship Id="rId6" Type="http://schemas.openxmlformats.org/officeDocument/2006/relationships/hyperlink" Target="https://ru.wikipedia.org/wiki/%D0%A4%D0%BB%D0%BE%D1%80%D0%B0" TargetMode="External"/><Relationship Id="rId5" Type="http://schemas.openxmlformats.org/officeDocument/2006/relationships/hyperlink" Target="https://ru.wikipedia.org/wiki/%D0%A4%D0%B0%D1%83%D0%BD%D0%B0" TargetMode="External"/><Relationship Id="rId4" Type="http://schemas.openxmlformats.org/officeDocument/2006/relationships/hyperlink" Target="https://ru.wikipedia.org/wiki/%D0%91%D1%80%D0%B0%D0%B7%D0%B8%D0%BB%D0%B8%D1%8F"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ru.wikipedia.org/wiki/1968_%D0%B3%D0%BE%D0%B4" TargetMode="External"/><Relationship Id="rId2" Type="http://schemas.openxmlformats.org/officeDocument/2006/relationships/hyperlink" Target="https://ru.wikipedia.org/wiki/%D0%9E%D0%BB%D0%B8%D0%BC%D0%BF%D0%B8%D0%B9%D1%81%D0%BA%D0%B0%D1%8F_%D1%81%D0%B8%D0%BC%D0%B2%D0%BE%D0%BB%D0%B8%D0%BA%D0%B0" TargetMode="External"/><Relationship Id="rId1" Type="http://schemas.openxmlformats.org/officeDocument/2006/relationships/slideLayout" Target="../slideLayouts/slideLayout2.xml"/><Relationship Id="rId4" Type="http://schemas.openxmlformats.org/officeDocument/2006/relationships/hyperlink" Target="https://ru.wikipedia.org/wiki/%D0%9E%D0%BB%D0%B8%D0%BC%D0%BF%D0%B8%D0%B9%D1%81%D0%BA%D0%B8%D0%B5_%D0%B8%D0%B3%D1%80%D1%8B"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ru.wikipedia.org/w/index.php?title=%D0%9C%D0%BE%D1%80%D0%B8%D1%81_%D0%9B%D0%B0%D1%84%D0%B0%D1%80%D0%B3&amp;action=edit&amp;redlink=1" TargetMode="External"/><Relationship Id="rId2" Type="http://schemas.openxmlformats.org/officeDocument/2006/relationships/hyperlink" Target="https://ru.wikipedia.org/wiki/%D0%97%D0%B8%D0%BC%D0%BD%D0%B8%D0%B5_%D0%9E%D0%BB%D0%B8%D0%BC%D0%BF%D0%B8%D0%B9%D1%81%D0%BA%D0%B8%D0%B5_%D0%B8%D0%B3%D1%80%D1%8B_1968" TargetMode="External"/><Relationship Id="rId1" Type="http://schemas.openxmlformats.org/officeDocument/2006/relationships/slideLayout" Target="../slideLayouts/slideLayout2.xml"/><Relationship Id="rId5" Type="http://schemas.openxmlformats.org/officeDocument/2006/relationships/image" Target="../media/image3.gif"/><Relationship Id="rId4" Type="http://schemas.openxmlformats.org/officeDocument/2006/relationships/hyperlink" Target="https://ru.wikipedia.org/wiki/%D0%A4%D0%BB%D0%B0%D0%B3_%D0%A4%D1%80%D0%B0%D0%BD%D1%86%D0%B8%D0%B8"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ru.wikipedia.org/wiki/%D0%A7%D0%B8%D1%87%D0%B5%D0%BD-%D0%98%D1%86%D0%B0" TargetMode="External"/><Relationship Id="rId7" Type="http://schemas.openxmlformats.org/officeDocument/2006/relationships/hyperlink" Target="https://ru.wikipedia.org/wiki/%D0%9B%D0%B5%D1%82%D0%BD%D0%B8%D0%B5_%D0%9E%D0%BB%D0%B8%D0%BC%D0%BF%D0%B8%D0%B9%D1%81%D0%BA%D0%B8%D0%B5_%D0%B8%D0%B3%D1%80%D1%8B_1972" TargetMode="External"/><Relationship Id="rId2" Type="http://schemas.openxmlformats.org/officeDocument/2006/relationships/hyperlink" Target="https://ru.wikipedia.org/wiki/%D0%9B%D0%B5%D1%82%D0%BD%D0%B8%D0%B5_%D0%9E%D0%BB%D0%B8%D0%BC%D0%BF%D0%B8%D0%B9%D1%81%D0%BA%D0%B8%D0%B5_%D0%B8%D0%B3%D1%80%D1%8B_1968" TargetMode="External"/><Relationship Id="rId1" Type="http://schemas.openxmlformats.org/officeDocument/2006/relationships/slideLayout" Target="../slideLayouts/slideLayout2.xml"/><Relationship Id="rId6" Type="http://schemas.openxmlformats.org/officeDocument/2006/relationships/hyperlink" Target="https://ru.wikipedia.org/wiki/1972_%D0%B3%D0%BE%D0%B4" TargetMode="External"/><Relationship Id="rId5" Type="http://schemas.openxmlformats.org/officeDocument/2006/relationships/image" Target="../media/image4.png"/><Relationship Id="rId4" Type="http://schemas.openxmlformats.org/officeDocument/2006/relationships/hyperlink" Target="https://ru.wikipedia.org/wiki/%D0%9C%D0%B0%D0%B9%D1%8F_(%D1%86%D0%B8%D0%B2%D0%B8%D0%BB%D0%B8%D0%B7%D0%B0%D1%86%D0%B8%D1%8F)"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ru.wikipedia.org/wiki/%D0%A2%D0%B0%D0%BA%D1%81%D0%B0" TargetMode="External"/><Relationship Id="rId2" Type="http://schemas.openxmlformats.org/officeDocument/2006/relationships/hyperlink" Target="https://ru.wikipedia.org/wiki/%D0%9B%D0%B5%D1%82%D0%BD%D0%B8%D0%B5_%D0%9E%D0%BB%D0%B8%D0%BC%D0%BF%D0%B8%D0%B9%D1%81%D0%BA%D0%B8%D0%B5_%D0%B8%D0%B3%D1%80%D1%8B_1972" TargetMode="External"/><Relationship Id="rId1" Type="http://schemas.openxmlformats.org/officeDocument/2006/relationships/slideLayout" Target="../slideLayouts/slideLayout2.xml"/><Relationship Id="rId5" Type="http://schemas.openxmlformats.org/officeDocument/2006/relationships/hyperlink" Target="https://ru.wikipedia.org/wiki/1972_%D0%B3%D0%BE%D0%B4" TargetMode="Externa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8" Type="http://schemas.openxmlformats.org/officeDocument/2006/relationships/hyperlink" Target="https://ru.wikipedia.org/wiki/%D0%9F%D0%B5%D1%81%D0%BD%D1%8C_%D0%BE_%D0%93%D0%B0%D0%B9%D0%B0%D0%B2%D0%B0%D1%82%D0%B5" TargetMode="External"/><Relationship Id="rId3" Type="http://schemas.openxmlformats.org/officeDocument/2006/relationships/hyperlink" Target="https://ru.wikipedia.org/wiki/%D0%9A%D0%B0%D0%BD%D0%B0%D0%B4%D1%81%D0%BA%D0%B8%D0%B9_%D0%B1%D0%BE%D0%B1%D1%80" TargetMode="External"/><Relationship Id="rId7" Type="http://schemas.openxmlformats.org/officeDocument/2006/relationships/hyperlink" Target="https://ru.wikipedia.org/wiki/%D0%9B%D0%BE%D0%BD%D0%B3%D1%84%D0%B5%D0%BB%D0%BB%D0%BE,_%D0%93%D0%B5%D0%BD%D1%80%D0%B8_%D0%A3%D0%BE%D0%B4%D1%81%D0%B2%D0%BE%D1%80%D1%82" TargetMode="External"/><Relationship Id="rId2" Type="http://schemas.openxmlformats.org/officeDocument/2006/relationships/hyperlink" Target="https://ru.wikipedia.org/wiki/%D0%9B%D0%B5%D1%82%D0%BD%D0%B8%D0%B5_%D0%9E%D0%BB%D0%B8%D0%BC%D0%BF%D0%B8%D0%B9%D1%81%D0%BA%D0%B8%D0%B5_%D0%B8%D0%B3%D1%80%D1%8B_1976" TargetMode="Externa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hyperlink" Target="https://ru.wikipedia.org/wiki/%D0%90%D0%BB%D0%B3%D0%BE%D0%BD%D0%BA%D0%B8%D0%BD%D1%81%D0%BA%D0%B8%D0%B9_%D1%8F%D0%B7%D1%8B%D0%BA" TargetMode="External"/><Relationship Id="rId4" Type="http://schemas.openxmlformats.org/officeDocument/2006/relationships/hyperlink" Target="https://ru.wikipedia.org/wiki/%D0%9A%D0%B0%D0%BD%D0%B0%D0%B4%D0%B0"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hyperlink" Target="https://ru.wikipedia.org/wiki/%D0%92%D0%B8%D0%B3%D1%80%D0%B8" TargetMode="External"/><Relationship Id="rId2" Type="http://schemas.openxmlformats.org/officeDocument/2006/relationships/hyperlink" Target="https://ru.wikipedia.org/wiki/%D0%9B%D0%B5%D1%82%D0%BD%D0%B8%D0%B5_%D0%9E%D0%BB%D0%B8%D0%BC%D0%BF%D0%B8%D0%B9%D1%81%D0%BA%D0%B8%D0%B5_%D0%B8%D0%B3%D1%80%D1%8B_1980" TargetMode="External"/><Relationship Id="rId1" Type="http://schemas.openxmlformats.org/officeDocument/2006/relationships/slideLayout" Target="../slideLayouts/slideLayout2.xml"/><Relationship Id="rId6" Type="http://schemas.openxmlformats.org/officeDocument/2006/relationships/hyperlink" Target="https://ru.wikipedia.org/wiki/%D0%A2%D0%B0%D0%BB%D0%BB%D0%B8%D0%BD" TargetMode="External"/><Relationship Id="rId5" Type="http://schemas.openxmlformats.org/officeDocument/2006/relationships/hyperlink" Target="https://ru.wikipedia.org/wiki/%D0%A6%D0%9A_%D0%9A%D0%9F%D0%A1%D0%A1" TargetMode="External"/><Relationship Id="rId4" Type="http://schemas.openxmlformats.org/officeDocument/2006/relationships/hyperlink" Target="https://ru.wikipedia.org/wiki/%D0%A7%D0%B8%D0%B6%D0%B8%D0%BA%D0%BE%D0%B2,_%D0%92%D0%B8%D0%BA%D1%82%D0%BE%D1%80_%D0%90%D0%BB%D0%B5%D0%BA%D1%81%D0%B0%D0%BD%D0%B4%D1%80%D0%BE%D0%B2%D0%B8%D1%8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ТАЛИСМАНЫ олимпийских игр</a:t>
            </a:r>
            <a:endParaRPr lang="ru-RU" dirty="0"/>
          </a:p>
        </p:txBody>
      </p:sp>
      <p:pic>
        <p:nvPicPr>
          <p:cNvPr id="1026" name="Picture 2" descr="http://davidblog.ru/wp-content/uploads/aiqoyaX9T-900x506.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6091" y="4437112"/>
            <a:ext cx="3868043" cy="2174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6555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effectLst/>
              </a:rPr>
              <a:t>Орлёнок Сэм </a:t>
            </a:r>
            <a:r>
              <a:rPr lang="ru-RU" b="1" dirty="0" smtClean="0">
                <a:effectLst/>
              </a:rPr>
              <a:t/>
            </a:r>
            <a:br>
              <a:rPr lang="ru-RU" b="1" dirty="0" smtClean="0">
                <a:effectLst/>
              </a:rPr>
            </a:br>
            <a:r>
              <a:rPr lang="ru-RU" b="1" dirty="0" smtClean="0">
                <a:effectLst/>
              </a:rPr>
              <a:t>(</a:t>
            </a:r>
            <a:r>
              <a:rPr lang="ru-RU" b="1" dirty="0">
                <a:effectLst/>
                <a:hlinkClick r:id="rId2" tooltip="Летние Олимпийские игры 1984"/>
              </a:rPr>
              <a:t>Лос-Анджелес 1984</a:t>
            </a:r>
            <a:r>
              <a:rPr lang="ru-RU" b="1" dirty="0">
                <a:effectLst/>
              </a:rPr>
              <a:t>)</a:t>
            </a:r>
            <a:br>
              <a:rPr lang="ru-RU" b="1" dirty="0">
                <a:effectLst/>
              </a:rPr>
            </a:br>
            <a:endParaRPr lang="ru-RU" dirty="0"/>
          </a:p>
        </p:txBody>
      </p:sp>
      <p:sp>
        <p:nvSpPr>
          <p:cNvPr id="3" name="Объект 2"/>
          <p:cNvSpPr>
            <a:spLocks noGrp="1"/>
          </p:cNvSpPr>
          <p:nvPr>
            <p:ph idx="1"/>
          </p:nvPr>
        </p:nvSpPr>
        <p:spPr/>
        <p:txBody>
          <a:bodyPr>
            <a:normAutofit lnSpcReduction="10000"/>
          </a:bodyPr>
          <a:lstStyle/>
          <a:p>
            <a:r>
              <a:rPr lang="ru-RU" dirty="0">
                <a:hlinkClick r:id="rId3" tooltip="Белоголовый орлан"/>
              </a:rPr>
              <a:t>Орёл</a:t>
            </a:r>
            <a:r>
              <a:rPr lang="ru-RU" dirty="0"/>
              <a:t> является национальным символом </a:t>
            </a:r>
            <a:r>
              <a:rPr lang="ru-RU" dirty="0">
                <a:hlinkClick r:id="rId4" tooltip="Соединённые Штаты Америки"/>
              </a:rPr>
              <a:t>Соединённых Штатов Америки</a:t>
            </a:r>
            <a:r>
              <a:rPr lang="ru-RU" dirty="0"/>
              <a:t>. Кроме того, в данном талисмане заложен и другой образ, благодаря которому он и получил своё имя. Художники компании </a:t>
            </a:r>
            <a:r>
              <a:rPr lang="ru-RU" dirty="0" err="1">
                <a:hlinkClick r:id="rId5" tooltip="The Walt Disney Company"/>
              </a:rPr>
              <a:t>Walt</a:t>
            </a:r>
            <a:r>
              <a:rPr lang="ru-RU" dirty="0">
                <a:hlinkClick r:id="rId5" tooltip="The Walt Disney Company"/>
              </a:rPr>
              <a:t> </a:t>
            </a:r>
            <a:r>
              <a:rPr lang="ru-RU" dirty="0" err="1">
                <a:hlinkClick r:id="rId5" tooltip="The Walt Disney Company"/>
              </a:rPr>
              <a:t>Disney</a:t>
            </a:r>
            <a:r>
              <a:rPr lang="ru-RU" dirty="0"/>
              <a:t> нарисовали орлёнка в цилиндре, окрашенном в цвета американского флага, точно таком, как на знаменитом </a:t>
            </a:r>
            <a:r>
              <a:rPr lang="ru-RU" dirty="0">
                <a:hlinkClick r:id="rId6" tooltip="Дядя Сэм"/>
              </a:rPr>
              <a:t>Дядюшке Сэме</a:t>
            </a:r>
            <a:r>
              <a:rPr lang="ru-RU" dirty="0"/>
              <a:t>.</a:t>
            </a:r>
          </a:p>
        </p:txBody>
      </p:sp>
      <p:pic>
        <p:nvPicPr>
          <p:cNvPr id="7170" name="Picture 2" descr="Картинки по запросу Орлёнок Сэм (Лос-Анджелес 198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32240" y="64046"/>
            <a:ext cx="2232248" cy="2232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59913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effectLst/>
              </a:rPr>
              <a:t>Тигрёнок </a:t>
            </a:r>
            <a:r>
              <a:rPr lang="ru-RU" b="1" dirty="0" err="1">
                <a:effectLst/>
              </a:rPr>
              <a:t>Ходори</a:t>
            </a:r>
            <a:r>
              <a:rPr lang="ru-RU" b="1" dirty="0">
                <a:effectLst/>
              </a:rPr>
              <a:t> </a:t>
            </a:r>
            <a:r>
              <a:rPr lang="ru-RU" b="1" dirty="0" smtClean="0">
                <a:effectLst/>
              </a:rPr>
              <a:t/>
            </a:r>
            <a:br>
              <a:rPr lang="ru-RU" b="1" dirty="0" smtClean="0">
                <a:effectLst/>
              </a:rPr>
            </a:br>
            <a:r>
              <a:rPr lang="ru-RU" b="1" dirty="0" smtClean="0">
                <a:effectLst/>
              </a:rPr>
              <a:t>(</a:t>
            </a:r>
            <a:r>
              <a:rPr lang="ru-RU" b="1" dirty="0">
                <a:effectLst/>
                <a:hlinkClick r:id="rId2" tooltip="Летние Олимпийские игры 1988"/>
              </a:rPr>
              <a:t>Сеул 1988</a:t>
            </a:r>
            <a:r>
              <a:rPr lang="ru-RU" b="1" dirty="0">
                <a:effectLst/>
              </a:rPr>
              <a:t>)</a:t>
            </a:r>
            <a:br>
              <a:rPr lang="ru-RU" b="1" dirty="0">
                <a:effectLst/>
              </a:rPr>
            </a:br>
            <a:endParaRPr lang="ru-RU" dirty="0"/>
          </a:p>
        </p:txBody>
      </p:sp>
      <p:sp>
        <p:nvSpPr>
          <p:cNvPr id="3" name="Объект 2"/>
          <p:cNvSpPr>
            <a:spLocks noGrp="1"/>
          </p:cNvSpPr>
          <p:nvPr>
            <p:ph idx="1"/>
          </p:nvPr>
        </p:nvSpPr>
        <p:spPr/>
        <p:txBody>
          <a:bodyPr>
            <a:normAutofit fontScale="62500" lnSpcReduction="20000"/>
          </a:bodyPr>
          <a:lstStyle/>
          <a:p>
            <a:r>
              <a:rPr lang="ru-RU" dirty="0"/>
              <a:t>Талисманом XXIV Олимпийских игр стал герой корейских легенд — </a:t>
            </a:r>
            <a:r>
              <a:rPr lang="ru-RU" dirty="0">
                <a:hlinkClick r:id="rId3" tooltip="Амурский тигр"/>
              </a:rPr>
              <a:t>амурский тигр</a:t>
            </a:r>
            <a:r>
              <a:rPr lang="ru-RU" dirty="0"/>
              <a:t>. Чтобы нивелировать отрицательные стороны хищного зверя, его изобразили маленьким тигрёнком, добрым и безобидным.</a:t>
            </a:r>
          </a:p>
          <a:p>
            <a:r>
              <a:rPr lang="ru-RU" dirty="0"/>
              <a:t>Имя для талисмана выбирали с помощью народного голосования из 2295 предложенных вариантов. Победившее имя с </a:t>
            </a:r>
            <a:r>
              <a:rPr lang="ru-RU" dirty="0">
                <a:hlinkClick r:id="rId4" tooltip="Корейский язык"/>
              </a:rPr>
              <a:t>корейского</a:t>
            </a:r>
            <a:r>
              <a:rPr lang="ru-RU" dirty="0"/>
              <a:t> можно перевести как </a:t>
            </a:r>
            <a:r>
              <a:rPr lang="ru-RU" i="1" dirty="0"/>
              <a:t>Мальчик Тигр</a:t>
            </a:r>
            <a:r>
              <a:rPr lang="ru-RU" dirty="0"/>
              <a:t> (</a:t>
            </a:r>
            <a:r>
              <a:rPr lang="ru-RU" i="1" dirty="0"/>
              <a:t>«Хо»</a:t>
            </a:r>
            <a:r>
              <a:rPr lang="ru-RU" dirty="0"/>
              <a:t> означает </a:t>
            </a:r>
            <a:r>
              <a:rPr lang="ru-RU" i="1" dirty="0"/>
              <a:t>«тигр»</a:t>
            </a:r>
            <a:r>
              <a:rPr lang="ru-RU" dirty="0"/>
              <a:t>, а </a:t>
            </a:r>
            <a:r>
              <a:rPr lang="ru-RU" i="1" dirty="0"/>
              <a:t>«</a:t>
            </a:r>
            <a:r>
              <a:rPr lang="ru-RU" i="1" dirty="0" err="1"/>
              <a:t>дори</a:t>
            </a:r>
            <a:r>
              <a:rPr lang="ru-RU" i="1" dirty="0"/>
              <a:t>»</a:t>
            </a:r>
            <a:r>
              <a:rPr lang="ru-RU" dirty="0"/>
              <a:t> — </a:t>
            </a:r>
            <a:r>
              <a:rPr lang="ru-RU" i="1" dirty="0"/>
              <a:t>«мальчик»</a:t>
            </a:r>
            <a:r>
              <a:rPr lang="ru-RU" dirty="0"/>
              <a:t>).</a:t>
            </a:r>
          </a:p>
          <a:p>
            <a:r>
              <a:rPr lang="ru-RU" dirty="0"/>
              <a:t>Главный атрибут корейского талисмана — маленькая чёрная шапочка, надетая ему на ухо. Это — элемент национального костюма; в таких шапочках в старину крестьяне исполняли танцы во время народных празднеств.</a:t>
            </a:r>
          </a:p>
          <a:p>
            <a:r>
              <a:rPr lang="ru-RU" dirty="0"/>
              <a:t>Для </a:t>
            </a:r>
            <a:r>
              <a:rPr lang="ru-RU" b="1" dirty="0" err="1"/>
              <a:t>Ходори</a:t>
            </a:r>
            <a:r>
              <a:rPr lang="ru-RU" dirty="0"/>
              <a:t> была изначально придумана подружка — </a:t>
            </a:r>
            <a:r>
              <a:rPr lang="ru-RU" b="1" dirty="0"/>
              <a:t>Тигрица </a:t>
            </a:r>
            <a:r>
              <a:rPr lang="ru-RU" b="1" dirty="0" err="1"/>
              <a:t>Хосуни</a:t>
            </a:r>
            <a:r>
              <a:rPr lang="ru-RU" dirty="0"/>
              <a:t>, но она не получила такой популярности, как официальный талисман, и о ней быстро забыли.</a:t>
            </a:r>
          </a:p>
          <a:p>
            <a:endParaRPr lang="ru-RU" dirty="0"/>
          </a:p>
        </p:txBody>
      </p:sp>
      <p:pic>
        <p:nvPicPr>
          <p:cNvPr id="8194" name="Picture 2" descr="Картинки по запросу Тигрёнок Ходори (Сеул 198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12160" y="53149"/>
            <a:ext cx="2544217" cy="1684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05796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effectLst/>
              </a:rPr>
              <a:t>Щенок </a:t>
            </a:r>
            <a:r>
              <a:rPr lang="ru-RU" b="1" dirty="0" err="1">
                <a:effectLst/>
              </a:rPr>
              <a:t>Коби</a:t>
            </a:r>
            <a:r>
              <a:rPr lang="ru-RU" b="1" dirty="0">
                <a:effectLst/>
              </a:rPr>
              <a:t> </a:t>
            </a:r>
            <a:r>
              <a:rPr lang="ru-RU" b="1" dirty="0" smtClean="0">
                <a:effectLst/>
              </a:rPr>
              <a:t/>
            </a:r>
            <a:br>
              <a:rPr lang="ru-RU" b="1" dirty="0" smtClean="0">
                <a:effectLst/>
              </a:rPr>
            </a:br>
            <a:r>
              <a:rPr lang="ru-RU" b="1" dirty="0" smtClean="0">
                <a:effectLst/>
              </a:rPr>
              <a:t>(</a:t>
            </a:r>
            <a:r>
              <a:rPr lang="ru-RU" b="1" dirty="0">
                <a:effectLst/>
                <a:hlinkClick r:id="rId2" tooltip="Летние Олимпийские игры 1992"/>
              </a:rPr>
              <a:t>Барселона 1992</a:t>
            </a:r>
            <a:r>
              <a:rPr lang="ru-RU" b="1" dirty="0">
                <a:effectLst/>
              </a:rPr>
              <a:t>)</a:t>
            </a:r>
            <a:br>
              <a:rPr lang="ru-RU" b="1" dirty="0">
                <a:effectLst/>
              </a:rPr>
            </a:br>
            <a:endParaRPr lang="ru-RU" dirty="0"/>
          </a:p>
        </p:txBody>
      </p:sp>
      <p:sp>
        <p:nvSpPr>
          <p:cNvPr id="3" name="Объект 2"/>
          <p:cNvSpPr>
            <a:spLocks noGrp="1"/>
          </p:cNvSpPr>
          <p:nvPr>
            <p:ph idx="1"/>
          </p:nvPr>
        </p:nvSpPr>
        <p:spPr>
          <a:xfrm>
            <a:off x="457200" y="1412776"/>
            <a:ext cx="6203032" cy="3168352"/>
          </a:xfrm>
        </p:spPr>
        <p:txBody>
          <a:bodyPr>
            <a:normAutofit fontScale="70000" lnSpcReduction="20000"/>
          </a:bodyPr>
          <a:lstStyle/>
          <a:p>
            <a:r>
              <a:rPr lang="ru-RU" dirty="0"/>
              <a:t>Юбилейные XXV Олимпийские игры проходили в Барселоне. Из-за </a:t>
            </a:r>
            <a:r>
              <a:rPr lang="ru-RU" dirty="0">
                <a:hlinkClick r:id="rId3" tooltip="Сущность Испании"/>
              </a:rPr>
              <a:t>внутреннего политического конфликта</a:t>
            </a:r>
            <a:r>
              <a:rPr lang="ru-RU" dirty="0"/>
              <a:t>, перед дизайнером </a:t>
            </a:r>
            <a:r>
              <a:rPr lang="ru-RU" dirty="0">
                <a:hlinkClick r:id="rId4" tooltip="en:Javier Mariscal"/>
              </a:rPr>
              <a:t>Хавьером </a:t>
            </a:r>
            <a:r>
              <a:rPr lang="ru-RU" dirty="0" err="1">
                <a:hlinkClick r:id="rId4" tooltip="en:Javier Mariscal"/>
              </a:rPr>
              <a:t>Марискалом</a:t>
            </a:r>
            <a:r>
              <a:rPr lang="ru-RU" dirty="0"/>
              <a:t> стояла нелёгкая задача: найти образ, который бы смог объединить </a:t>
            </a:r>
            <a:r>
              <a:rPr lang="ru-RU" dirty="0" err="1"/>
              <a:t>сепаратистски</a:t>
            </a:r>
            <a:r>
              <a:rPr lang="ru-RU" dirty="0"/>
              <a:t> настроенные провинции. Так появилась дворняга </a:t>
            </a:r>
            <a:r>
              <a:rPr lang="ru-RU" i="1" dirty="0" err="1"/>
              <a:t>Коби</a:t>
            </a:r>
            <a:r>
              <a:rPr lang="ru-RU" dirty="0"/>
              <a:t>, беспризорный щенок, мультяшный герой популярной детской телепередачи.</a:t>
            </a:r>
          </a:p>
          <a:p>
            <a:endParaRPr lang="ru-RU" dirty="0"/>
          </a:p>
        </p:txBody>
      </p:sp>
      <p:pic>
        <p:nvPicPr>
          <p:cNvPr id="9218" name="Picture 2" descr="Похожее изображение"/>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04247" y="548680"/>
            <a:ext cx="2056947" cy="2839616"/>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11560" y="4743728"/>
            <a:ext cx="8352928" cy="1477328"/>
          </a:xfrm>
          <a:prstGeom prst="rect">
            <a:avLst/>
          </a:prstGeom>
        </p:spPr>
        <p:txBody>
          <a:bodyPr wrap="square">
            <a:spAutoFit/>
          </a:bodyPr>
          <a:lstStyle/>
          <a:p>
            <a:r>
              <a:rPr lang="ru-RU" dirty="0" smtClean="0"/>
              <a:t>Он так полюбился испанцам, что был всенародно выбран талисманом Олимпиады. Бред </a:t>
            </a:r>
            <a:r>
              <a:rPr lang="ru-RU" dirty="0" err="1" smtClean="0"/>
              <a:t>Коупленд</a:t>
            </a:r>
            <a:r>
              <a:rPr lang="ru-RU" dirty="0" smtClean="0"/>
              <a:t> считает собачку наиболее удачным из всех Олимпийских талисманов. Кроме того, </a:t>
            </a:r>
            <a:r>
              <a:rPr lang="ru-RU" b="1" dirty="0" smtClean="0"/>
              <a:t>Щенок </a:t>
            </a:r>
            <a:r>
              <a:rPr lang="ru-RU" b="1" dirty="0" err="1" smtClean="0"/>
              <a:t>Коби</a:t>
            </a:r>
            <a:r>
              <a:rPr lang="ru-RU" dirty="0" smtClean="0"/>
              <a:t> признан самым элегантно одетым талисманом: на нём был тёмно-синий костюм и галстук.</a:t>
            </a:r>
            <a:endParaRPr lang="ru-RU" dirty="0"/>
          </a:p>
        </p:txBody>
      </p:sp>
    </p:spTree>
    <p:extLst>
      <p:ext uri="{BB962C8B-B14F-4D97-AF65-F5344CB8AC3E}">
        <p14:creationId xmlns:p14="http://schemas.microsoft.com/office/powerpoint/2010/main" val="33743517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a:effectLst/>
              </a:rPr>
              <a:t>Иззи</a:t>
            </a:r>
            <a:r>
              <a:rPr lang="ru-RU" b="1" dirty="0">
                <a:effectLst/>
              </a:rPr>
              <a:t> </a:t>
            </a:r>
            <a:r>
              <a:rPr lang="ru-RU" b="1" dirty="0" smtClean="0">
                <a:effectLst/>
              </a:rPr>
              <a:t/>
            </a:r>
            <a:br>
              <a:rPr lang="ru-RU" b="1" dirty="0" smtClean="0">
                <a:effectLst/>
              </a:rPr>
            </a:br>
            <a:r>
              <a:rPr lang="ru-RU" b="1" dirty="0" smtClean="0">
                <a:effectLst/>
              </a:rPr>
              <a:t>(</a:t>
            </a:r>
            <a:r>
              <a:rPr lang="ru-RU" b="1" dirty="0">
                <a:effectLst/>
                <a:hlinkClick r:id="rId2" tooltip="Летние Олимпийские игры 1996"/>
              </a:rPr>
              <a:t>Атланта 1996</a:t>
            </a:r>
            <a:r>
              <a:rPr lang="ru-RU" b="1" dirty="0">
                <a:effectLst/>
              </a:rPr>
              <a:t>)</a:t>
            </a:r>
            <a:br>
              <a:rPr lang="ru-RU" b="1" dirty="0">
                <a:effectLst/>
              </a:rPr>
            </a:br>
            <a:endParaRPr lang="ru-RU" dirty="0"/>
          </a:p>
        </p:txBody>
      </p:sp>
      <p:sp>
        <p:nvSpPr>
          <p:cNvPr id="3" name="Объект 2"/>
          <p:cNvSpPr>
            <a:spLocks noGrp="1"/>
          </p:cNvSpPr>
          <p:nvPr>
            <p:ph idx="1"/>
          </p:nvPr>
        </p:nvSpPr>
        <p:spPr>
          <a:xfrm>
            <a:off x="489992" y="1412776"/>
            <a:ext cx="4370040" cy="5256584"/>
          </a:xfrm>
        </p:spPr>
        <p:txBody>
          <a:bodyPr>
            <a:normAutofit fontScale="62500" lnSpcReduction="20000"/>
          </a:bodyPr>
          <a:lstStyle/>
          <a:p>
            <a:r>
              <a:rPr lang="ru-RU" dirty="0"/>
              <a:t>Талисман Олимпиады-96 было решено сгенерировать на компьютере. Существо получилось странным и ни на что не похожим. Первоначальный эскиз был босым и не имел ни рта, ни носа. Дизайнеры долгое время приводили его в нормальный вид. Так, у </a:t>
            </a:r>
            <a:r>
              <a:rPr lang="ru-RU" dirty="0" err="1"/>
              <a:t>Иззи</a:t>
            </a:r>
            <a:r>
              <a:rPr lang="ru-RU" dirty="0"/>
              <a:t> появились выразительный огромный рот, хвост с олимпийскими кольцами, белые перчатки и смешные ботинки. Впоследствии было решено убрать безобразные зубы, чтобы талисман не выглядел агрессивно, и добавить в широко распахнутые глаза искорки-звёздочки.</a:t>
            </a:r>
          </a:p>
          <a:p>
            <a:endParaRPr lang="ru-RU" dirty="0"/>
          </a:p>
        </p:txBody>
      </p:sp>
      <p:pic>
        <p:nvPicPr>
          <p:cNvPr id="10242" name="Picture 2" descr="Картинки по запросу Иззи (Атланта 199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404664"/>
            <a:ext cx="2390775" cy="3552825"/>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788024" y="3957488"/>
            <a:ext cx="4248472" cy="2585323"/>
          </a:xfrm>
          <a:prstGeom prst="rect">
            <a:avLst/>
          </a:prstGeom>
        </p:spPr>
        <p:txBody>
          <a:bodyPr wrap="square">
            <a:spAutoFit/>
          </a:bodyPr>
          <a:lstStyle/>
          <a:p>
            <a:r>
              <a:rPr lang="ru-RU" dirty="0" smtClean="0"/>
              <a:t>Поскольку никто не мог дать однозначного ответа, что это за существо, создатели придумали персонажу имя </a:t>
            </a:r>
            <a:r>
              <a:rPr lang="ru-RU" b="1" dirty="0" err="1" smtClean="0"/>
              <a:t>Иззи</a:t>
            </a:r>
            <a:r>
              <a:rPr lang="ru-RU" dirty="0" smtClean="0"/>
              <a:t>, сокращение от английского выражения </a:t>
            </a:r>
            <a:r>
              <a:rPr lang="ru-RU" i="1" dirty="0" err="1" smtClean="0"/>
              <a:t>What</a:t>
            </a:r>
            <a:r>
              <a:rPr lang="ru-RU" i="1" dirty="0" smtClean="0"/>
              <a:t> </a:t>
            </a:r>
            <a:r>
              <a:rPr lang="ru-RU" i="1" dirty="0" err="1" smtClean="0"/>
              <a:t>is</a:t>
            </a:r>
            <a:r>
              <a:rPr lang="ru-RU" i="1" dirty="0" smtClean="0"/>
              <a:t> </a:t>
            </a:r>
            <a:r>
              <a:rPr lang="ru-RU" i="1" dirty="0" err="1" smtClean="0"/>
              <a:t>it</a:t>
            </a:r>
            <a:r>
              <a:rPr lang="ru-RU" i="1" dirty="0" smtClean="0"/>
              <a:t>?</a:t>
            </a:r>
            <a:r>
              <a:rPr lang="ru-RU" dirty="0" smtClean="0"/>
              <a:t>(«Что это такое?»).</a:t>
            </a:r>
          </a:p>
          <a:p>
            <a:r>
              <a:rPr lang="ru-RU" dirty="0" smtClean="0"/>
              <a:t>Данный талисман считается самым провальным проектом за всю историю Игр.</a:t>
            </a:r>
            <a:endParaRPr lang="ru-RU" dirty="0"/>
          </a:p>
        </p:txBody>
      </p:sp>
    </p:spTree>
    <p:extLst>
      <p:ext uri="{BB962C8B-B14F-4D97-AF65-F5344CB8AC3E}">
        <p14:creationId xmlns:p14="http://schemas.microsoft.com/office/powerpoint/2010/main" val="42432176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effectLst/>
              </a:rPr>
              <a:t>Олли, Сид и Милли </a:t>
            </a:r>
            <a:r>
              <a:rPr lang="ru-RU" b="1" dirty="0" smtClean="0">
                <a:effectLst/>
              </a:rPr>
              <a:t/>
            </a:r>
            <a:br>
              <a:rPr lang="ru-RU" b="1" dirty="0" smtClean="0">
                <a:effectLst/>
              </a:rPr>
            </a:br>
            <a:r>
              <a:rPr lang="ru-RU" b="1" dirty="0" smtClean="0">
                <a:effectLst/>
              </a:rPr>
              <a:t>(</a:t>
            </a:r>
            <a:r>
              <a:rPr lang="ru-RU" b="1" dirty="0">
                <a:effectLst/>
                <a:hlinkClick r:id="rId2" tooltip="Летние Олимпийские игры 2000"/>
              </a:rPr>
              <a:t>Сидней 2000</a:t>
            </a:r>
            <a:r>
              <a:rPr lang="ru-RU" b="1" dirty="0">
                <a:effectLst/>
              </a:rPr>
              <a:t>)</a:t>
            </a:r>
            <a:br>
              <a:rPr lang="ru-RU" b="1" dirty="0">
                <a:effectLst/>
              </a:rPr>
            </a:br>
            <a:endParaRPr lang="ru-RU" dirty="0"/>
          </a:p>
        </p:txBody>
      </p:sp>
      <p:sp>
        <p:nvSpPr>
          <p:cNvPr id="3" name="Объект 2"/>
          <p:cNvSpPr>
            <a:spLocks noGrp="1"/>
          </p:cNvSpPr>
          <p:nvPr>
            <p:ph idx="1"/>
          </p:nvPr>
        </p:nvSpPr>
        <p:spPr>
          <a:xfrm>
            <a:off x="395536" y="1556792"/>
            <a:ext cx="5400600" cy="3096344"/>
          </a:xfrm>
        </p:spPr>
        <p:txBody>
          <a:bodyPr>
            <a:normAutofit fontScale="55000" lnSpcReduction="20000"/>
          </a:bodyPr>
          <a:lstStyle/>
          <a:p>
            <a:r>
              <a:rPr lang="ru-RU" dirty="0"/>
              <a:t>Талисманами Игр в Сиднее стала символическая триада: </a:t>
            </a:r>
            <a:r>
              <a:rPr lang="ru-RU" b="1" dirty="0">
                <a:hlinkClick r:id="rId3" tooltip="Утконос"/>
              </a:rPr>
              <a:t>Утконос</a:t>
            </a:r>
            <a:r>
              <a:rPr lang="ru-RU" b="1" dirty="0"/>
              <a:t> Сид</a:t>
            </a:r>
            <a:r>
              <a:rPr lang="ru-RU" dirty="0"/>
              <a:t>, </a:t>
            </a:r>
            <a:r>
              <a:rPr lang="ru-RU" b="1" dirty="0" err="1">
                <a:hlinkClick r:id="rId4" tooltip="Кукабары"/>
              </a:rPr>
              <a:t>Кукабара</a:t>
            </a:r>
            <a:r>
              <a:rPr lang="ru-RU" b="1" dirty="0"/>
              <a:t> Олли</a:t>
            </a:r>
            <a:r>
              <a:rPr lang="ru-RU" dirty="0"/>
              <a:t> и </a:t>
            </a:r>
            <a:r>
              <a:rPr lang="ru-RU" b="1" dirty="0">
                <a:hlinkClick r:id="rId5" tooltip="Ехидны"/>
              </a:rPr>
              <a:t>Ехидна</a:t>
            </a:r>
            <a:r>
              <a:rPr lang="ru-RU" b="1" dirty="0"/>
              <a:t> Милли</a:t>
            </a:r>
            <a:r>
              <a:rPr lang="ru-RU" dirty="0"/>
              <a:t>. Данные животные обитают только в </a:t>
            </a:r>
            <a:r>
              <a:rPr lang="ru-RU" dirty="0">
                <a:hlinkClick r:id="rId6" tooltip="Австралия"/>
              </a:rPr>
              <a:t>Австралии</a:t>
            </a:r>
            <a:r>
              <a:rPr lang="ru-RU" dirty="0"/>
              <a:t>. Собранные вместе, они символизируют олимпийскую дружбу. Кроме того, персонажи (по месту своего обитания) олицетворяют </a:t>
            </a:r>
            <a:r>
              <a:rPr lang="ru-RU" dirty="0">
                <a:hlinkClick r:id="rId7" tooltip="Стихия (алхимия)"/>
              </a:rPr>
              <a:t>три стихии</a:t>
            </a:r>
            <a:r>
              <a:rPr lang="ru-RU" dirty="0"/>
              <a:t>: землю, воду и небо. Тройка в данном случае является символическим числом, поскольку Олимпиада проходила накануне вступления в </a:t>
            </a:r>
            <a:r>
              <a:rPr lang="ru-RU" dirty="0">
                <a:hlinkClick r:id="rId8" tooltip="III тысячелетие"/>
              </a:rPr>
              <a:t>третье тысячелетие</a:t>
            </a:r>
            <a:r>
              <a:rPr lang="ru-RU" dirty="0" smtClean="0"/>
              <a:t>.</a:t>
            </a:r>
            <a:endParaRPr lang="ru-RU" dirty="0"/>
          </a:p>
        </p:txBody>
      </p:sp>
      <p:pic>
        <p:nvPicPr>
          <p:cNvPr id="11266" name="Picture 2" descr="Картинки по запросу Олли, Сид и Милли (Сидней 200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25244" y="188640"/>
            <a:ext cx="2971800" cy="207645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827584" y="4499778"/>
            <a:ext cx="7709420" cy="2031325"/>
          </a:xfrm>
          <a:prstGeom prst="rect">
            <a:avLst/>
          </a:prstGeom>
        </p:spPr>
        <p:txBody>
          <a:bodyPr wrap="square">
            <a:spAutoFit/>
          </a:bodyPr>
          <a:lstStyle/>
          <a:p>
            <a:r>
              <a:rPr lang="ru-RU" dirty="0" smtClean="0"/>
              <a:t>Кроме того, </a:t>
            </a:r>
            <a:r>
              <a:rPr lang="ru-RU" b="1" dirty="0" smtClean="0"/>
              <a:t>Милли</a:t>
            </a:r>
            <a:r>
              <a:rPr lang="ru-RU" dirty="0" smtClean="0"/>
              <a:t> была символом информации и технологий, главной по части фактов и цифр.</a:t>
            </a:r>
          </a:p>
          <a:p>
            <a:r>
              <a:rPr lang="ru-RU" dirty="0" smtClean="0"/>
              <a:t>Карикатурист </a:t>
            </a:r>
            <a:r>
              <a:rPr lang="ru-RU" dirty="0" smtClean="0">
                <a:hlinkClick r:id="rId10" tooltip="Пол Ньюэл (страница отсутствует)"/>
              </a:rPr>
              <a:t>Пол </a:t>
            </a:r>
            <a:r>
              <a:rPr lang="ru-RU" dirty="0" err="1" smtClean="0">
                <a:hlinkClick r:id="rId10" tooltip="Пол Ньюэл (страница отсутствует)"/>
              </a:rPr>
              <a:t>Ньюэл</a:t>
            </a:r>
            <a:r>
              <a:rPr lang="ru-RU" dirty="0" smtClean="0"/>
              <a:t> придумал первый в истории Игр «</a:t>
            </a:r>
            <a:r>
              <a:rPr lang="ru-RU" dirty="0" err="1" smtClean="0"/>
              <a:t>антиталисман</a:t>
            </a:r>
            <a:r>
              <a:rPr lang="ru-RU" dirty="0" smtClean="0"/>
              <a:t>». Им стал </a:t>
            </a:r>
            <a:r>
              <a:rPr lang="ru-RU" dirty="0" smtClean="0">
                <a:hlinkClick r:id="rId11" tooltip="Вомбат"/>
              </a:rPr>
              <a:t>вомбат</a:t>
            </a:r>
            <a:r>
              <a:rPr lang="ru-RU" dirty="0" smtClean="0"/>
              <a:t> по имени </a:t>
            </a:r>
            <a:r>
              <a:rPr lang="ru-RU" b="1" dirty="0" err="1" smtClean="0"/>
              <a:t>Фэтсоу</a:t>
            </a:r>
            <a:r>
              <a:rPr lang="ru-RU" dirty="0" smtClean="0"/>
              <a:t>. Отрицательный герой противостоял силам добра, которые олицетворяли Сиднейские талисманы.</a:t>
            </a:r>
          </a:p>
          <a:p>
            <a:endParaRPr lang="ru-RU" dirty="0"/>
          </a:p>
        </p:txBody>
      </p:sp>
    </p:spTree>
    <p:extLst>
      <p:ext uri="{BB962C8B-B14F-4D97-AF65-F5344CB8AC3E}">
        <p14:creationId xmlns:p14="http://schemas.microsoft.com/office/powerpoint/2010/main" val="14153734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effectLst/>
              </a:rPr>
              <a:t>Феб и Афина (</a:t>
            </a:r>
            <a:r>
              <a:rPr lang="ru-RU" b="1" dirty="0">
                <a:effectLst/>
                <a:hlinkClick r:id="rId2" tooltip="Летние Олимпийские игры 2004"/>
              </a:rPr>
              <a:t>Афины 2004</a:t>
            </a:r>
            <a:r>
              <a:rPr lang="ru-RU" b="1" dirty="0">
                <a:effectLst/>
              </a:rPr>
              <a:t>)</a:t>
            </a:r>
            <a:br>
              <a:rPr lang="ru-RU" b="1" dirty="0">
                <a:effectLst/>
              </a:rPr>
            </a:br>
            <a:endParaRPr lang="ru-RU" dirty="0"/>
          </a:p>
        </p:txBody>
      </p:sp>
      <p:sp>
        <p:nvSpPr>
          <p:cNvPr id="3" name="Объект 2"/>
          <p:cNvSpPr>
            <a:spLocks noGrp="1"/>
          </p:cNvSpPr>
          <p:nvPr>
            <p:ph idx="1"/>
          </p:nvPr>
        </p:nvSpPr>
        <p:spPr>
          <a:xfrm>
            <a:off x="467544" y="1268760"/>
            <a:ext cx="5698976" cy="2626312"/>
          </a:xfrm>
        </p:spPr>
        <p:txBody>
          <a:bodyPr>
            <a:normAutofit fontScale="77500" lnSpcReduction="20000"/>
          </a:bodyPr>
          <a:lstStyle/>
          <a:p>
            <a:r>
              <a:rPr lang="ru-RU" dirty="0"/>
              <a:t>Талисманы XXVIII Олимпийских игр, так же, как </a:t>
            </a:r>
            <a:r>
              <a:rPr lang="ru-RU" b="1" dirty="0"/>
              <a:t>Красный Ягуар</a:t>
            </a:r>
            <a:r>
              <a:rPr lang="ru-RU" dirty="0"/>
              <a:t> Олимпиады-68, были созданы по античным образцам, найденным при раскопках. Их сделали точными копиями древнегреческих кукол, относящихся к VII веку до Нашей эры.</a:t>
            </a:r>
          </a:p>
          <a:p>
            <a:endParaRPr lang="ru-RU" dirty="0"/>
          </a:p>
        </p:txBody>
      </p:sp>
      <p:pic>
        <p:nvPicPr>
          <p:cNvPr id="12290" name="Picture 2" descr="Картинки по запросу Феб и Афина (Афины 20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1124744"/>
            <a:ext cx="2304256" cy="2456563"/>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39552" y="3929112"/>
            <a:ext cx="8064896" cy="2585323"/>
          </a:xfrm>
          <a:prstGeom prst="rect">
            <a:avLst/>
          </a:prstGeom>
        </p:spPr>
        <p:txBody>
          <a:bodyPr wrap="square">
            <a:spAutoFit/>
          </a:bodyPr>
          <a:lstStyle/>
          <a:p>
            <a:r>
              <a:rPr lang="ru-RU" dirty="0" smtClean="0"/>
              <a:t>По легенде, </a:t>
            </a:r>
            <a:r>
              <a:rPr lang="ru-RU" b="1" dirty="0" smtClean="0"/>
              <a:t>Феб</a:t>
            </a:r>
            <a:r>
              <a:rPr lang="ru-RU" dirty="0" smtClean="0"/>
              <a:t> и </a:t>
            </a:r>
            <a:r>
              <a:rPr lang="ru-RU" b="1" dirty="0" smtClean="0"/>
              <a:t>Афина</a:t>
            </a:r>
            <a:r>
              <a:rPr lang="ru-RU" dirty="0" smtClean="0"/>
              <a:t> — брат и сестра. Их назвали в честь </a:t>
            </a:r>
            <a:r>
              <a:rPr lang="ru-RU" dirty="0" smtClean="0">
                <a:hlinkClick r:id="rId4" tooltip="Олимпийские боги"/>
              </a:rPr>
              <a:t>Олимпийских богов</a:t>
            </a:r>
            <a:r>
              <a:rPr lang="ru-RU" dirty="0" smtClean="0"/>
              <a:t> </a:t>
            </a:r>
            <a:r>
              <a:rPr lang="ru-RU" dirty="0" smtClean="0">
                <a:hlinkClick r:id="rId5" tooltip="Аполлон"/>
              </a:rPr>
              <a:t>Аполлона</a:t>
            </a:r>
            <a:r>
              <a:rPr lang="ru-RU" dirty="0" smtClean="0"/>
              <a:t> (</a:t>
            </a:r>
            <a:r>
              <a:rPr lang="ru-RU" i="1" dirty="0" smtClean="0"/>
              <a:t>Феба, </a:t>
            </a:r>
            <a:r>
              <a:rPr lang="ru-RU" i="1" dirty="0" err="1" smtClean="0"/>
              <a:t>Фебоса</a:t>
            </a:r>
            <a:r>
              <a:rPr lang="ru-RU" dirty="0" smtClean="0"/>
              <a:t> или </a:t>
            </a:r>
            <a:r>
              <a:rPr lang="ru-RU" i="1" dirty="0" err="1" smtClean="0"/>
              <a:t>Фивоса</a:t>
            </a:r>
            <a:r>
              <a:rPr lang="ru-RU" dirty="0" smtClean="0"/>
              <a:t>), лучезарного бога света, и </a:t>
            </a:r>
            <a:r>
              <a:rPr lang="ru-RU" dirty="0" smtClean="0">
                <a:hlinkClick r:id="rId6" tooltip="Афина"/>
              </a:rPr>
              <a:t>Афины</a:t>
            </a:r>
            <a:r>
              <a:rPr lang="ru-RU" dirty="0" smtClean="0"/>
              <a:t>, богини мудрости. Инспектор греческого МОК </a:t>
            </a:r>
            <a:r>
              <a:rPr lang="ru-RU" dirty="0" err="1" smtClean="0"/>
              <a:t>Дэнис</a:t>
            </a:r>
            <a:r>
              <a:rPr lang="ru-RU" dirty="0" smtClean="0"/>
              <a:t> Освальд отметил в данных талисманах </a:t>
            </a:r>
            <a:r>
              <a:rPr lang="ru-RU" i="1" dirty="0" smtClean="0"/>
              <a:t>«удачное единение между историей Греции и её современностью»</a:t>
            </a:r>
            <a:r>
              <a:rPr lang="ru-RU" dirty="0" smtClean="0"/>
              <a:t>. Ознакомившись с решением жюри, ответственного за выбор олимпийского талисмана, греческая общественность была поначалу разочарована, но вскоре привыкла к необычным куклам.</a:t>
            </a:r>
            <a:endParaRPr lang="ru-RU" dirty="0"/>
          </a:p>
        </p:txBody>
      </p:sp>
    </p:spTree>
    <p:extLst>
      <p:ext uri="{BB962C8B-B14F-4D97-AF65-F5344CB8AC3E}">
        <p14:creationId xmlns:p14="http://schemas.microsoft.com/office/powerpoint/2010/main" val="10704013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7494"/>
            <a:ext cx="4968552" cy="2225402"/>
          </a:xfrm>
        </p:spPr>
        <p:txBody>
          <a:bodyPr>
            <a:normAutofit/>
          </a:bodyPr>
          <a:lstStyle/>
          <a:p>
            <a:r>
              <a:rPr lang="ru-RU" b="1" dirty="0" err="1">
                <a:effectLst/>
              </a:rPr>
              <a:t>Фува</a:t>
            </a:r>
            <a:r>
              <a:rPr lang="ru-RU" b="1" dirty="0">
                <a:effectLst/>
              </a:rPr>
              <a:t> </a:t>
            </a:r>
            <a:r>
              <a:rPr lang="ru-RU" b="1" dirty="0" smtClean="0">
                <a:effectLst/>
              </a:rPr>
              <a:t/>
            </a:r>
            <a:br>
              <a:rPr lang="ru-RU" b="1" dirty="0" smtClean="0">
                <a:effectLst/>
              </a:rPr>
            </a:br>
            <a:r>
              <a:rPr lang="ru-RU" b="1" dirty="0" smtClean="0">
                <a:effectLst/>
              </a:rPr>
              <a:t>(</a:t>
            </a:r>
            <a:r>
              <a:rPr lang="ru-RU" b="1" dirty="0">
                <a:effectLst/>
                <a:hlinkClick r:id="rId2" tooltip="Летние Олимпийские игры 2008"/>
              </a:rPr>
              <a:t>Пекин 2008</a:t>
            </a:r>
            <a:r>
              <a:rPr lang="ru-RU" b="1" dirty="0">
                <a:effectLst/>
              </a:rPr>
              <a:t>)</a:t>
            </a:r>
            <a:br>
              <a:rPr lang="ru-RU" b="1" dirty="0">
                <a:effectLst/>
              </a:rPr>
            </a:br>
            <a:endParaRPr lang="ru-RU" dirty="0"/>
          </a:p>
        </p:txBody>
      </p:sp>
      <p:sp>
        <p:nvSpPr>
          <p:cNvPr id="3" name="Объект 2"/>
          <p:cNvSpPr>
            <a:spLocks noGrp="1"/>
          </p:cNvSpPr>
          <p:nvPr>
            <p:ph idx="1"/>
          </p:nvPr>
        </p:nvSpPr>
        <p:spPr>
          <a:xfrm>
            <a:off x="457200" y="2564904"/>
            <a:ext cx="8229600" cy="3889904"/>
          </a:xfrm>
        </p:spPr>
        <p:txBody>
          <a:bodyPr>
            <a:normAutofit fontScale="62500" lnSpcReduction="20000"/>
          </a:bodyPr>
          <a:lstStyle/>
          <a:p>
            <a:r>
              <a:rPr lang="ru-RU" dirty="0"/>
              <a:t>В ноябре </a:t>
            </a:r>
            <a:r>
              <a:rPr lang="ru-RU" dirty="0">
                <a:hlinkClick r:id="rId3" tooltip="2005 год"/>
              </a:rPr>
              <a:t>2005 года</a:t>
            </a:r>
            <a:r>
              <a:rPr lang="ru-RU" dirty="0"/>
              <a:t>, ровно за 1000 дней до открытия Олимпиады, пятёрка </a:t>
            </a:r>
            <a:r>
              <a:rPr lang="ru-RU" b="1" dirty="0" err="1"/>
              <a:t>Фува</a:t>
            </a:r>
            <a:r>
              <a:rPr lang="ru-RU" dirty="0"/>
              <a:t> была официально представлена общественности и одобрена Международным Олимпийским Комитетом.</a:t>
            </a:r>
            <a:r>
              <a:rPr lang="ru-RU" baseline="30000" dirty="0">
                <a:hlinkClick r:id="rId4"/>
              </a:rPr>
              <a:t>[3]</a:t>
            </a:r>
            <a:endParaRPr lang="ru-RU" dirty="0"/>
          </a:p>
          <a:p>
            <a:r>
              <a:rPr lang="ru-RU" dirty="0"/>
              <a:t>В переводе с китайского </a:t>
            </a:r>
            <a:r>
              <a:rPr lang="ru-RU" b="1" dirty="0" err="1"/>
              <a:t>Фува</a:t>
            </a:r>
            <a:r>
              <a:rPr lang="ru-RU" dirty="0"/>
              <a:t> означает «</a:t>
            </a:r>
            <a:r>
              <a:rPr lang="ru-RU" dirty="0">
                <a:hlinkClick r:id="rId5" tooltip="Дети удачи"/>
              </a:rPr>
              <a:t>Дети удачи</a:t>
            </a:r>
            <a:r>
              <a:rPr lang="ru-RU" dirty="0"/>
              <a:t>». Пять персонажей символизируют пять олимпийских колец, каждый из них окрашен в один из олимпийских цветов. По ореолу обитания животных — это пять природных стихий: вода, лес, огонь, земля и небо. Данная символика отражена на атрибутах талисманов — шлемах. </a:t>
            </a:r>
            <a:r>
              <a:rPr lang="ru-RU" b="1" dirty="0" err="1"/>
              <a:t>Фува</a:t>
            </a:r>
            <a:r>
              <a:rPr lang="ru-RU" dirty="0"/>
              <a:t> олицетворяет открытость и стремления китайцев всех провинций. Первые слоги имён талисманов, сложенные вместе, составляют фразу </a:t>
            </a:r>
            <a:r>
              <a:rPr lang="ru-RU" i="1" dirty="0" err="1"/>
              <a:t>Bei</a:t>
            </a:r>
            <a:r>
              <a:rPr lang="ru-RU" i="1" dirty="0"/>
              <a:t> </a:t>
            </a:r>
            <a:r>
              <a:rPr lang="ru-RU" i="1" dirty="0" err="1"/>
              <a:t>Jing</a:t>
            </a:r>
            <a:r>
              <a:rPr lang="ru-RU" i="1" dirty="0"/>
              <a:t> </a:t>
            </a:r>
            <a:r>
              <a:rPr lang="ru-RU" i="1" dirty="0" err="1"/>
              <a:t>Huan</a:t>
            </a:r>
            <a:r>
              <a:rPr lang="ru-RU" i="1" dirty="0"/>
              <a:t> </a:t>
            </a:r>
            <a:r>
              <a:rPr lang="ru-RU" i="1" dirty="0" err="1"/>
              <a:t>Ying</a:t>
            </a:r>
            <a:r>
              <a:rPr lang="ru-RU" i="1" dirty="0"/>
              <a:t> </a:t>
            </a:r>
            <a:r>
              <a:rPr lang="ru-RU" i="1" dirty="0" err="1"/>
              <a:t>Ni</a:t>
            </a:r>
            <a:r>
              <a:rPr lang="ru-RU" dirty="0"/>
              <a:t>, которую можно перевести: «</a:t>
            </a:r>
            <a:r>
              <a:rPr lang="ru-RU" dirty="0">
                <a:hlinkClick r:id="rId6" tooltip="Пекин приветствует вас"/>
              </a:rPr>
              <a:t>Пекин приветствует вас</a:t>
            </a:r>
            <a:r>
              <a:rPr lang="ru-RU" dirty="0"/>
              <a:t>!»</a:t>
            </a:r>
          </a:p>
          <a:p>
            <a:endParaRPr lang="ru-RU" dirty="0"/>
          </a:p>
        </p:txBody>
      </p:sp>
      <p:pic>
        <p:nvPicPr>
          <p:cNvPr id="13314" name="Picture 2" descr="Похожее изображение"/>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12160" y="260648"/>
            <a:ext cx="2857500" cy="2038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56363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a:effectLst/>
              </a:rPr>
              <a:t>Венлок</a:t>
            </a:r>
            <a:r>
              <a:rPr lang="ru-RU" b="1" dirty="0">
                <a:effectLst/>
              </a:rPr>
              <a:t> и </a:t>
            </a:r>
            <a:r>
              <a:rPr lang="ru-RU" b="1" dirty="0" err="1" smtClean="0">
                <a:effectLst/>
              </a:rPr>
              <a:t>Мандевиль</a:t>
            </a:r>
            <a:r>
              <a:rPr lang="ru-RU" b="1" dirty="0" smtClean="0">
                <a:effectLst/>
              </a:rPr>
              <a:t/>
            </a:r>
            <a:br>
              <a:rPr lang="ru-RU" b="1" dirty="0" smtClean="0">
                <a:effectLst/>
              </a:rPr>
            </a:br>
            <a:r>
              <a:rPr lang="ru-RU" b="1" dirty="0" smtClean="0">
                <a:effectLst/>
              </a:rPr>
              <a:t> </a:t>
            </a:r>
            <a:r>
              <a:rPr lang="ru-RU" b="1" dirty="0">
                <a:effectLst/>
              </a:rPr>
              <a:t>(</a:t>
            </a:r>
            <a:r>
              <a:rPr lang="ru-RU" b="1" dirty="0">
                <a:effectLst/>
                <a:hlinkClick r:id="rId2" tooltip="Летние Олимпийские игры 2012"/>
              </a:rPr>
              <a:t>Лондон </a:t>
            </a:r>
            <a:r>
              <a:rPr lang="ru-RU" b="1" dirty="0" smtClean="0">
                <a:effectLst/>
                <a:hlinkClick r:id="rId2" tooltip="Летние Олимпийские игры 2012"/>
              </a:rPr>
              <a:t>2012</a:t>
            </a:r>
            <a:r>
              <a:rPr lang="ru-RU" b="1" dirty="0" smtClean="0">
                <a:effectLst/>
              </a:rPr>
              <a:t>)</a:t>
            </a:r>
            <a:r>
              <a:rPr lang="ru-RU" b="1" dirty="0">
                <a:effectLst/>
              </a:rPr>
              <a:t/>
            </a:r>
            <a:br>
              <a:rPr lang="ru-RU" b="1" dirty="0">
                <a:effectLst/>
              </a:rPr>
            </a:br>
            <a:endParaRPr lang="ru-RU" dirty="0"/>
          </a:p>
        </p:txBody>
      </p:sp>
      <p:sp>
        <p:nvSpPr>
          <p:cNvPr id="3" name="Объект 2"/>
          <p:cNvSpPr>
            <a:spLocks noGrp="1"/>
          </p:cNvSpPr>
          <p:nvPr>
            <p:ph idx="1"/>
          </p:nvPr>
        </p:nvSpPr>
        <p:spPr>
          <a:xfrm>
            <a:off x="457200" y="2168343"/>
            <a:ext cx="8229600" cy="4689657"/>
          </a:xfrm>
        </p:spPr>
        <p:txBody>
          <a:bodyPr>
            <a:normAutofit fontScale="85000" lnSpcReduction="20000"/>
          </a:bodyPr>
          <a:lstStyle/>
          <a:p>
            <a:r>
              <a:rPr lang="ru-RU" dirty="0"/>
              <a:t>Талисманами Летних Олимпийских игр 2012 года в Лондоне стали </a:t>
            </a:r>
            <a:r>
              <a:rPr lang="ru-RU" dirty="0" err="1"/>
              <a:t>Венлок</a:t>
            </a:r>
            <a:r>
              <a:rPr lang="ru-RU" dirty="0"/>
              <a:t> и </a:t>
            </a:r>
            <a:r>
              <a:rPr lang="ru-RU" dirty="0" err="1"/>
              <a:t>Мандевилль</a:t>
            </a:r>
            <a:r>
              <a:rPr lang="ru-RU" dirty="0"/>
              <a:t>  — два одноглазых существа, напоминающие инопланетян. </a:t>
            </a:r>
            <a:r>
              <a:rPr lang="ru-RU" dirty="0" err="1"/>
              <a:t>Венлок</a:t>
            </a:r>
            <a:r>
              <a:rPr lang="ru-RU" dirty="0"/>
              <a:t> получил своё имя в честь городка </a:t>
            </a:r>
            <a:r>
              <a:rPr lang="ru-RU" dirty="0" err="1">
                <a:hlinkClick r:id="rId3" tooltip="Мач Венлок (страница отсутствует)"/>
              </a:rPr>
              <a:t>Мач</a:t>
            </a:r>
            <a:r>
              <a:rPr lang="ru-RU" dirty="0">
                <a:hlinkClick r:id="rId3" tooltip="Мач Венлок (страница отсутствует)"/>
              </a:rPr>
              <a:t> </a:t>
            </a:r>
            <a:r>
              <a:rPr lang="ru-RU" dirty="0" err="1">
                <a:hlinkClick r:id="rId3" tooltip="Мач Венлок (страница отсутствует)"/>
              </a:rPr>
              <a:t>Венлок</a:t>
            </a:r>
            <a:r>
              <a:rPr lang="ru-RU" dirty="0"/>
              <a:t> (</a:t>
            </a:r>
            <a:r>
              <a:rPr lang="ru-RU" dirty="0">
                <a:hlinkClick r:id="rId4" tooltip="Английский язык"/>
              </a:rPr>
              <a:t>англ.</a:t>
            </a:r>
            <a:r>
              <a:rPr lang="ru-RU" dirty="0"/>
              <a:t> </a:t>
            </a:r>
            <a:r>
              <a:rPr lang="ru-RU" i="1" dirty="0" err="1">
                <a:hlinkClick r:id="rId5" tooltip="en:Much Wenlock"/>
              </a:rPr>
              <a:t>Much</a:t>
            </a:r>
            <a:r>
              <a:rPr lang="ru-RU" i="1" dirty="0">
                <a:hlinkClick r:id="rId5" tooltip="en:Much Wenlock"/>
              </a:rPr>
              <a:t> </a:t>
            </a:r>
            <a:r>
              <a:rPr lang="ru-RU" i="1" dirty="0" err="1">
                <a:hlinkClick r:id="rId5" tooltip="en:Much Wenlock"/>
              </a:rPr>
              <a:t>Wenlock</a:t>
            </a:r>
            <a:r>
              <a:rPr lang="ru-RU" dirty="0"/>
              <a:t>), соревнования в котором в середине XIX века </a:t>
            </a:r>
            <a:r>
              <a:rPr lang="ru-RU" dirty="0" smtClean="0"/>
              <a:t>вдохновили</a:t>
            </a:r>
            <a:r>
              <a:rPr lang="ru-RU" dirty="0"/>
              <a:t> </a:t>
            </a:r>
            <a:r>
              <a:rPr lang="ru-RU" dirty="0">
                <a:hlinkClick r:id="rId6" tooltip="Пьер де Кубертен"/>
              </a:rPr>
              <a:t>Пьера де Кубертена</a:t>
            </a:r>
            <a:r>
              <a:rPr lang="ru-RU" dirty="0"/>
              <a:t> на возрождение Олимпиад в </a:t>
            </a:r>
            <a:r>
              <a:rPr lang="ru-RU" dirty="0">
                <a:hlinkClick r:id="rId7" tooltip="1896 год в спорте"/>
              </a:rPr>
              <a:t>1896 году</a:t>
            </a:r>
            <a:r>
              <a:rPr lang="ru-RU" dirty="0"/>
              <a:t>. </a:t>
            </a:r>
            <a:r>
              <a:rPr lang="ru-RU" dirty="0" err="1"/>
              <a:t>Мандевилль</a:t>
            </a:r>
            <a:r>
              <a:rPr lang="ru-RU" dirty="0"/>
              <a:t> был назван по имени госпиталя </a:t>
            </a:r>
            <a:r>
              <a:rPr lang="ru-RU" dirty="0" err="1">
                <a:hlinkClick r:id="rId8" tooltip="Стоук Мандевилль (страница отсутствует)"/>
              </a:rPr>
              <a:t>Стоук</a:t>
            </a:r>
            <a:r>
              <a:rPr lang="ru-RU" dirty="0">
                <a:hlinkClick r:id="rId8" tooltip="Стоук Мандевилль (страница отсутствует)"/>
              </a:rPr>
              <a:t> </a:t>
            </a:r>
            <a:r>
              <a:rPr lang="ru-RU" dirty="0" err="1">
                <a:hlinkClick r:id="rId8" tooltip="Стоук Мандевилль (страница отсутствует)"/>
              </a:rPr>
              <a:t>Мандевилль</a:t>
            </a:r>
            <a:r>
              <a:rPr lang="ru-RU" dirty="0"/>
              <a:t>(</a:t>
            </a:r>
            <a:r>
              <a:rPr lang="ru-RU" dirty="0">
                <a:hlinkClick r:id="rId4" tooltip="Английский язык"/>
              </a:rPr>
              <a:t>англ.</a:t>
            </a:r>
            <a:r>
              <a:rPr lang="ru-RU" dirty="0"/>
              <a:t> </a:t>
            </a:r>
            <a:r>
              <a:rPr lang="ru-RU" i="1" dirty="0" err="1">
                <a:hlinkClick r:id="rId9" tooltip="en:Stoke Mandeville Hospital"/>
              </a:rPr>
              <a:t>Stoke</a:t>
            </a:r>
            <a:r>
              <a:rPr lang="ru-RU" i="1" dirty="0">
                <a:hlinkClick r:id="rId9" tooltip="en:Stoke Mandeville Hospital"/>
              </a:rPr>
              <a:t> </a:t>
            </a:r>
            <a:r>
              <a:rPr lang="ru-RU" i="1" dirty="0" err="1">
                <a:hlinkClick r:id="rId9" tooltip="en:Stoke Mandeville Hospital"/>
              </a:rPr>
              <a:t>Mandeville</a:t>
            </a:r>
            <a:r>
              <a:rPr lang="ru-RU" i="1" dirty="0">
                <a:hlinkClick r:id="rId9" tooltip="en:Stoke Mandeville Hospital"/>
              </a:rPr>
              <a:t> </a:t>
            </a:r>
            <a:r>
              <a:rPr lang="ru-RU" i="1" dirty="0" err="1">
                <a:hlinkClick r:id="rId9" tooltip="en:Stoke Mandeville Hospital"/>
              </a:rPr>
              <a:t>Hospital</a:t>
            </a:r>
            <a:r>
              <a:rPr lang="ru-RU" dirty="0"/>
              <a:t>), где в 1948 году были проведены первые </a:t>
            </a:r>
            <a:r>
              <a:rPr lang="ru-RU" dirty="0">
                <a:hlinkClick r:id="rId10" tooltip="Паралимпийские игры"/>
              </a:rPr>
              <a:t>игры</a:t>
            </a:r>
            <a:r>
              <a:rPr lang="ru-RU" dirty="0"/>
              <a:t> для спортсменов-инвалидов</a:t>
            </a:r>
          </a:p>
        </p:txBody>
      </p:sp>
      <p:sp>
        <p:nvSpPr>
          <p:cNvPr id="4" name="AutoShape 2" descr="Картинки по запросу Венлок и Мандевиль (Лондон 2012)"/>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4" descr="Картинки по запросу Венлок и Мандевиль (Лондон 2012)"/>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6" descr="Картинки по запросу Венлок и Мандевиль (Лондон 2012)"/>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4344" name="Picture 8" descr="Картинки по запросу Венлок и Мандевиль (Лондон 2012)"/>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588224" y="160338"/>
            <a:ext cx="2256185" cy="20080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0613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a:effectLst/>
              </a:rPr>
              <a:t>Винисиус</a:t>
            </a:r>
            <a:r>
              <a:rPr lang="ru-RU" b="1" dirty="0">
                <a:effectLst/>
              </a:rPr>
              <a:t> и Том (</a:t>
            </a:r>
            <a:r>
              <a:rPr lang="ru-RU" b="1" dirty="0">
                <a:effectLst/>
                <a:hlinkClick r:id="rId2" tooltip="Летние Олимпийские игры 2016"/>
              </a:rPr>
              <a:t>Рио-де-Жанейро 2016</a:t>
            </a:r>
            <a:r>
              <a:rPr lang="ru-RU" b="1" dirty="0">
                <a:effectLst/>
              </a:rPr>
              <a:t>)</a:t>
            </a:r>
            <a:br>
              <a:rPr lang="ru-RU" b="1" dirty="0">
                <a:effectLst/>
              </a:rPr>
            </a:br>
            <a:endParaRPr lang="ru-RU" dirty="0"/>
          </a:p>
        </p:txBody>
      </p:sp>
      <p:pic>
        <p:nvPicPr>
          <p:cNvPr id="15362" name="Picture 2" descr="Картинки по запросу Винисиус и Том (Рио-де-Жанейро 2016)"/>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1916832"/>
            <a:ext cx="4216247" cy="248822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860032" y="1844824"/>
            <a:ext cx="4176464" cy="4247317"/>
          </a:xfrm>
          <a:prstGeom prst="rect">
            <a:avLst/>
          </a:prstGeom>
        </p:spPr>
        <p:txBody>
          <a:bodyPr wrap="square">
            <a:spAutoFit/>
          </a:bodyPr>
          <a:lstStyle/>
          <a:p>
            <a:r>
              <a:rPr lang="ru-RU" dirty="0"/>
              <a:t>Талисманы олицетворяют флору и фауну </a:t>
            </a:r>
            <a:r>
              <a:rPr lang="ru-RU" dirty="0">
                <a:hlinkClick r:id="rId4" tooltip="Бразилия"/>
              </a:rPr>
              <a:t>Бразилии</a:t>
            </a:r>
            <a:r>
              <a:rPr lang="ru-RU" dirty="0"/>
              <a:t>. Образ бразильской </a:t>
            </a:r>
            <a:r>
              <a:rPr lang="ru-RU" dirty="0">
                <a:hlinkClick r:id="rId5" tooltip="Фауна"/>
              </a:rPr>
              <a:t>фауны</a:t>
            </a:r>
            <a:r>
              <a:rPr lang="ru-RU" dirty="0"/>
              <a:t> (</a:t>
            </a:r>
            <a:r>
              <a:rPr lang="ru-RU" dirty="0" err="1"/>
              <a:t>Винисиус</a:t>
            </a:r>
            <a:r>
              <a:rPr lang="ru-RU" dirty="0"/>
              <a:t>) представлен в виде жёлтого зверя, который похож на кота. Собирательным образом </a:t>
            </a:r>
            <a:r>
              <a:rPr lang="ru-RU" dirty="0">
                <a:hlinkClick r:id="rId6" tooltip="Флора"/>
              </a:rPr>
              <a:t>флоры</a:t>
            </a:r>
            <a:r>
              <a:rPr lang="ru-RU" dirty="0"/>
              <a:t> (Том) является растение, выполненное в синем и зелёном цветах, в котором присутствуют черты как и цветка, так и дерева.</a:t>
            </a:r>
          </a:p>
          <a:p>
            <a:r>
              <a:rPr lang="ru-RU" dirty="0"/>
              <a:t>Талисманы названы в честь бразильских музыкантов </a:t>
            </a:r>
            <a:r>
              <a:rPr lang="ru-RU" dirty="0" err="1">
                <a:hlinkClick r:id="rId7" tooltip="Морайс, Винисиус ди"/>
              </a:rPr>
              <a:t>Винисиуса</a:t>
            </a:r>
            <a:r>
              <a:rPr lang="ru-RU" dirty="0">
                <a:hlinkClick r:id="rId7" tooltip="Морайс, Винисиус ди"/>
              </a:rPr>
              <a:t> </a:t>
            </a:r>
            <a:r>
              <a:rPr lang="ru-RU" dirty="0" err="1">
                <a:hlinkClick r:id="rId7" tooltip="Морайс, Винисиус ди"/>
              </a:rPr>
              <a:t>ди</a:t>
            </a:r>
            <a:r>
              <a:rPr lang="ru-RU" dirty="0">
                <a:hlinkClick r:id="rId7" tooltip="Морайс, Винисиус ди"/>
              </a:rPr>
              <a:t> </a:t>
            </a:r>
            <a:r>
              <a:rPr lang="ru-RU" dirty="0" err="1">
                <a:hlinkClick r:id="rId7" tooltip="Морайс, Винисиус ди"/>
              </a:rPr>
              <a:t>Морайса</a:t>
            </a:r>
            <a:r>
              <a:rPr lang="ru-RU" dirty="0"/>
              <a:t> и </a:t>
            </a:r>
            <a:r>
              <a:rPr lang="ru-RU" dirty="0">
                <a:hlinkClick r:id="rId8" tooltip="Жобин, Антониу Карлос"/>
              </a:rPr>
              <a:t>Тома </a:t>
            </a:r>
            <a:r>
              <a:rPr lang="ru-RU" dirty="0" err="1">
                <a:hlinkClick r:id="rId8" tooltip="Жобин, Антониу Карлос"/>
              </a:rPr>
              <a:t>Жобима</a:t>
            </a:r>
            <a:endParaRPr lang="ru-RU" dirty="0"/>
          </a:p>
        </p:txBody>
      </p:sp>
    </p:spTree>
    <p:extLst>
      <p:ext uri="{BB962C8B-B14F-4D97-AF65-F5344CB8AC3E}">
        <p14:creationId xmlns:p14="http://schemas.microsoft.com/office/powerpoint/2010/main" val="25670273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Что значит олимпийский талисман?</a:t>
            </a:r>
            <a:endParaRPr lang="ru-RU" dirty="0"/>
          </a:p>
        </p:txBody>
      </p:sp>
      <p:sp>
        <p:nvSpPr>
          <p:cNvPr id="3" name="Объект 2"/>
          <p:cNvSpPr>
            <a:spLocks noGrp="1"/>
          </p:cNvSpPr>
          <p:nvPr>
            <p:ph idx="1"/>
          </p:nvPr>
        </p:nvSpPr>
        <p:spPr/>
        <p:txBody>
          <a:bodyPr>
            <a:normAutofit fontScale="77500" lnSpcReduction="20000"/>
          </a:bodyPr>
          <a:lstStyle/>
          <a:p>
            <a:r>
              <a:rPr lang="ru-RU" b="1" dirty="0"/>
              <a:t>Олимпийский талисман</a:t>
            </a:r>
            <a:r>
              <a:rPr lang="ru-RU" dirty="0"/>
              <a:t> — часть </a:t>
            </a:r>
            <a:r>
              <a:rPr lang="ru-RU" dirty="0">
                <a:hlinkClick r:id="rId2" tooltip="Олимпийская символика"/>
              </a:rPr>
              <a:t>олимпийской символики</a:t>
            </a:r>
            <a:r>
              <a:rPr lang="ru-RU" dirty="0"/>
              <a:t>, с </a:t>
            </a:r>
            <a:r>
              <a:rPr lang="ru-RU" dirty="0">
                <a:hlinkClick r:id="rId3" tooltip="1968 год"/>
              </a:rPr>
              <a:t>1968 года</a:t>
            </a:r>
            <a:r>
              <a:rPr lang="ru-RU" dirty="0"/>
              <a:t> обязательный атрибут </a:t>
            </a:r>
            <a:r>
              <a:rPr lang="ru-RU" dirty="0">
                <a:hlinkClick r:id="rId4" tooltip="Олимпийские игры"/>
              </a:rPr>
              <a:t>Олимпийских игр</a:t>
            </a:r>
            <a:r>
              <a:rPr lang="ru-RU" dirty="0"/>
              <a:t>. </a:t>
            </a:r>
            <a:r>
              <a:rPr lang="ru-RU" dirty="0" smtClean="0"/>
              <a:t>Используется </a:t>
            </a:r>
            <a:r>
              <a:rPr lang="ru-RU" dirty="0"/>
              <a:t>страной-организатором в качестве дополнительного источника финансирования. Является собственностью Организационного комитета Олимпийских игр. </a:t>
            </a:r>
            <a:r>
              <a:rPr lang="ru-RU" dirty="0" smtClean="0"/>
              <a:t>Миссия </a:t>
            </a:r>
            <a:r>
              <a:rPr lang="ru-RU" dirty="0"/>
              <a:t>олимпийского талисмана — «отразить дух страны-хозяйки игр, принести удачу спортсменам и накалить праздничную атмосферу». Чаще всего олимпийский талисман изображается в виде животного, наиболее популярного в стране, принимающей спортсменов, или в виде анимированного выдуманного существа.</a:t>
            </a:r>
          </a:p>
        </p:txBody>
      </p:sp>
    </p:spTree>
    <p:extLst>
      <p:ext uri="{BB962C8B-B14F-4D97-AF65-F5344CB8AC3E}">
        <p14:creationId xmlns:p14="http://schemas.microsoft.com/office/powerpoint/2010/main" val="10032506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Требования к талисману</a:t>
            </a:r>
            <a:endParaRPr lang="ru-RU" dirty="0"/>
          </a:p>
        </p:txBody>
      </p:sp>
      <p:sp>
        <p:nvSpPr>
          <p:cNvPr id="3" name="Объект 2"/>
          <p:cNvSpPr>
            <a:spLocks noGrp="1"/>
          </p:cNvSpPr>
          <p:nvPr>
            <p:ph idx="1"/>
          </p:nvPr>
        </p:nvSpPr>
        <p:spPr/>
        <p:txBody>
          <a:bodyPr>
            <a:normAutofit fontScale="85000" lnSpcReduction="10000"/>
          </a:bodyPr>
          <a:lstStyle/>
          <a:p>
            <a:r>
              <a:rPr lang="ru-RU" dirty="0"/>
              <a:t>Каждый вновь создаваемый талисман должен обязательно отличаться от предыдущих, поскольку его предназначение — отражать самобытность страны-хозяйки, а также вызывать симпатии спортсменов и зрителей. Поэтому оригинальность идеи является одним из основных критериев в оценке талисмана Международным Олимпийским Комитетом. Кроме того, каждый талисман является регистрируемой торговой маркой. Поэтому при создании важна возможность защиты от плагиата.</a:t>
            </a:r>
          </a:p>
        </p:txBody>
      </p:sp>
    </p:spTree>
    <p:extLst>
      <p:ext uri="{BB962C8B-B14F-4D97-AF65-F5344CB8AC3E}">
        <p14:creationId xmlns:p14="http://schemas.microsoft.com/office/powerpoint/2010/main" val="80104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Требования к талисману</a:t>
            </a:r>
          </a:p>
        </p:txBody>
      </p:sp>
      <p:sp>
        <p:nvSpPr>
          <p:cNvPr id="3" name="Объект 2"/>
          <p:cNvSpPr>
            <a:spLocks noGrp="1"/>
          </p:cNvSpPr>
          <p:nvPr>
            <p:ph idx="1"/>
          </p:nvPr>
        </p:nvSpPr>
        <p:spPr/>
        <p:txBody>
          <a:bodyPr>
            <a:normAutofit fontScale="77500" lnSpcReduction="20000"/>
          </a:bodyPr>
          <a:lstStyle/>
          <a:p>
            <a:r>
              <a:rPr lang="ru-RU" dirty="0"/>
              <a:t>При этом талисман должен отражать Олимпийские ценности:</a:t>
            </a:r>
          </a:p>
          <a:p>
            <a:r>
              <a:rPr lang="ru-RU" dirty="0" smtClean="0"/>
              <a:t>Совершенство. Полная </a:t>
            </a:r>
            <a:r>
              <a:rPr lang="ru-RU" dirty="0"/>
              <a:t>самоотдача в борьбе за достижение поставленных целей, как в жизни, так и в спорте. Важна не победа, а </a:t>
            </a:r>
            <a:r>
              <a:rPr lang="ru-RU" dirty="0" err="1" smtClean="0"/>
              <a:t>самопреодоление</a:t>
            </a:r>
            <a:r>
              <a:rPr lang="ru-RU" dirty="0"/>
              <a:t>.</a:t>
            </a:r>
          </a:p>
          <a:p>
            <a:r>
              <a:rPr lang="ru-RU" dirty="0" smtClean="0"/>
              <a:t>Дружба. Достижение </a:t>
            </a:r>
            <a:r>
              <a:rPr lang="ru-RU" dirty="0"/>
              <a:t>взаимопонимания между отдельными людьми и целыми народами, несмотря ни на какие разногласия или различия. Спорт объединяет представителей разных наций, культур, религий.</a:t>
            </a:r>
          </a:p>
          <a:p>
            <a:r>
              <a:rPr lang="ru-RU" dirty="0" smtClean="0"/>
              <a:t>Уважение. Соблюдение </a:t>
            </a:r>
            <a:r>
              <a:rPr lang="ru-RU" dirty="0"/>
              <a:t>норм и правил — спортивных, моральных, этических. Это уважение к окружающим людям, окружающей среде, к себе и своему телу.</a:t>
            </a:r>
          </a:p>
          <a:p>
            <a:endParaRPr lang="ru-RU" dirty="0"/>
          </a:p>
        </p:txBody>
      </p:sp>
    </p:spTree>
    <p:extLst>
      <p:ext uri="{BB962C8B-B14F-4D97-AF65-F5344CB8AC3E}">
        <p14:creationId xmlns:p14="http://schemas.microsoft.com/office/powerpoint/2010/main" val="3866310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effectLst/>
              </a:rPr>
              <a:t>История происхождения Олимпийского талисмана</a:t>
            </a:r>
            <a:br>
              <a:rPr lang="ru-RU" dirty="0">
                <a:effectLst/>
              </a:rPr>
            </a:br>
            <a:endParaRPr lang="ru-RU" dirty="0"/>
          </a:p>
        </p:txBody>
      </p:sp>
      <p:sp>
        <p:nvSpPr>
          <p:cNvPr id="3" name="Объект 2"/>
          <p:cNvSpPr>
            <a:spLocks noGrp="1"/>
          </p:cNvSpPr>
          <p:nvPr>
            <p:ph idx="1"/>
          </p:nvPr>
        </p:nvSpPr>
        <p:spPr>
          <a:xfrm>
            <a:off x="457200" y="1882808"/>
            <a:ext cx="6275040" cy="4572000"/>
          </a:xfrm>
        </p:spPr>
        <p:txBody>
          <a:bodyPr>
            <a:normAutofit fontScale="70000" lnSpcReduction="20000"/>
          </a:bodyPr>
          <a:lstStyle/>
          <a:p>
            <a:r>
              <a:rPr lang="ru-RU" dirty="0"/>
              <a:t>В феврале 1968 года на </a:t>
            </a:r>
            <a:r>
              <a:rPr lang="ru-RU" dirty="0">
                <a:hlinkClick r:id="rId2" tooltip="Зимние Олимпийские игры 1968"/>
              </a:rPr>
              <a:t>Олимпиаде в Гренобле (Франция)</a:t>
            </a:r>
            <a:r>
              <a:rPr lang="ru-RU" dirty="0"/>
              <a:t> впервые был использован талисман — персонаж по имени </a:t>
            </a:r>
            <a:r>
              <a:rPr lang="ru-RU" b="1" dirty="0" err="1"/>
              <a:t>Schuss</a:t>
            </a:r>
            <a:r>
              <a:rPr lang="ru-RU" dirty="0"/>
              <a:t> (</a:t>
            </a:r>
            <a:r>
              <a:rPr lang="ru-RU" i="1" dirty="0" err="1"/>
              <a:t>Шюсс</a:t>
            </a:r>
            <a:r>
              <a:rPr lang="ru-RU" dirty="0"/>
              <a:t> или </a:t>
            </a:r>
            <a:r>
              <a:rPr lang="ru-RU" i="1" dirty="0" err="1"/>
              <a:t>Шусс</a:t>
            </a:r>
            <a:r>
              <a:rPr lang="ru-RU" dirty="0"/>
              <a:t>, в некоторых источниках </a:t>
            </a:r>
            <a:r>
              <a:rPr lang="ru-RU" i="1" dirty="0" err="1"/>
              <a:t>Щусс</a:t>
            </a:r>
            <a:r>
              <a:rPr lang="ru-RU" dirty="0"/>
              <a:t> и даже </a:t>
            </a:r>
            <a:r>
              <a:rPr lang="ru-RU" i="1" dirty="0" err="1"/>
              <a:t>Чусс</a:t>
            </a:r>
            <a:r>
              <a:rPr lang="ru-RU" dirty="0"/>
              <a:t>), автором которого считается художник </a:t>
            </a:r>
            <a:r>
              <a:rPr lang="ru-RU" dirty="0">
                <a:hlinkClick r:id="rId3" tooltip="Морис Лафарг (страница отсутствует)"/>
              </a:rPr>
              <a:t>Морис Лафарг</a:t>
            </a:r>
            <a:r>
              <a:rPr lang="ru-RU" dirty="0"/>
              <a:t>. Это была фигурка человечка на лыжах с красно-белой головой и Олимпийскими кольцами на лбу. Синее, изогнутое, как при старте в прыжках с трамплина, тело плавно переходило в лыжи. В результате окраска талисмана напоминала </a:t>
            </a:r>
            <a:r>
              <a:rPr lang="ru-RU" dirty="0" smtClean="0"/>
              <a:t>полосы </a:t>
            </a:r>
            <a:r>
              <a:rPr lang="ru-RU" dirty="0" smtClean="0">
                <a:hlinkClick r:id="rId4" tooltip="Флаг Франции"/>
              </a:rPr>
              <a:t>французского </a:t>
            </a:r>
            <a:r>
              <a:rPr lang="ru-RU" dirty="0">
                <a:hlinkClick r:id="rId4" tooltip="Флаг Франции"/>
              </a:rPr>
              <a:t>флага</a:t>
            </a:r>
            <a:r>
              <a:rPr lang="ru-RU" dirty="0"/>
              <a:t>. Первый талисман не имел особой популярности и коммерческого успеха.</a:t>
            </a:r>
          </a:p>
        </p:txBody>
      </p:sp>
      <p:pic>
        <p:nvPicPr>
          <p:cNvPr id="2050" name="Picture 2" descr="Эмблема"/>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6256" y="1556792"/>
            <a:ext cx="1905000" cy="2343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97441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effectLst/>
              </a:rPr>
              <a:t>История происхождения Олимпийского талисмана</a:t>
            </a:r>
            <a:endParaRPr lang="ru-RU" dirty="0"/>
          </a:p>
        </p:txBody>
      </p:sp>
      <p:sp>
        <p:nvSpPr>
          <p:cNvPr id="3" name="Объект 2"/>
          <p:cNvSpPr>
            <a:spLocks noGrp="1"/>
          </p:cNvSpPr>
          <p:nvPr>
            <p:ph idx="1"/>
          </p:nvPr>
        </p:nvSpPr>
        <p:spPr>
          <a:xfrm>
            <a:off x="457200" y="1882808"/>
            <a:ext cx="6059016" cy="1618200"/>
          </a:xfrm>
        </p:spPr>
        <p:txBody>
          <a:bodyPr>
            <a:normAutofit fontScale="55000" lnSpcReduction="20000"/>
          </a:bodyPr>
          <a:lstStyle/>
          <a:p>
            <a:r>
              <a:rPr lang="ru-RU" dirty="0"/>
              <a:t>В октябре того же года, на </a:t>
            </a:r>
            <a:r>
              <a:rPr lang="ru-RU" dirty="0">
                <a:hlinkClick r:id="rId2" tooltip="Летние Олимпийские игры 1968"/>
              </a:rPr>
              <a:t>Летних Олимпийских играх в Мехико (Мексика)</a:t>
            </a:r>
            <a:r>
              <a:rPr lang="ru-RU" dirty="0"/>
              <a:t> был представлен талисман — </a:t>
            </a:r>
            <a:r>
              <a:rPr lang="ru-RU" b="1" dirty="0"/>
              <a:t>Красный Ягуар</a:t>
            </a:r>
            <a:r>
              <a:rPr lang="ru-RU" dirty="0"/>
              <a:t>, созданный по скульптурному изображению, найденному при раскопках в </a:t>
            </a:r>
            <a:r>
              <a:rPr lang="ru-RU" dirty="0">
                <a:hlinkClick r:id="rId3" tooltip="Чичен-Ица"/>
              </a:rPr>
              <a:t>Чичен-Ица</a:t>
            </a:r>
            <a:r>
              <a:rPr lang="ru-RU" dirty="0"/>
              <a:t> (древней столице народов </a:t>
            </a:r>
            <a:r>
              <a:rPr lang="ru-RU" dirty="0" smtClean="0">
                <a:hlinkClick r:id="rId4" tooltip="Майя (цивилизация)"/>
              </a:rPr>
              <a:t>майя</a:t>
            </a:r>
            <a:r>
              <a:rPr lang="ru-RU" dirty="0" smtClean="0"/>
              <a:t> </a:t>
            </a:r>
            <a:r>
              <a:rPr lang="ru-RU" dirty="0" smtClean="0"/>
              <a:t>). Данный </a:t>
            </a:r>
            <a:r>
              <a:rPr lang="ru-RU" dirty="0"/>
              <a:t>талисман также не получил официального признания</a:t>
            </a:r>
            <a:r>
              <a:rPr lang="ru-RU" dirty="0" smtClean="0"/>
              <a:t>.</a:t>
            </a:r>
            <a:endParaRPr lang="ru-RU" dirty="0"/>
          </a:p>
        </p:txBody>
      </p:sp>
      <p:pic>
        <p:nvPicPr>
          <p:cNvPr id="3074" name="Picture 2" descr="Эмблема"/>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6216" y="2202582"/>
            <a:ext cx="2286000" cy="571501"/>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11560" y="3573016"/>
            <a:ext cx="8190656" cy="2585323"/>
          </a:xfrm>
          <a:prstGeom prst="rect">
            <a:avLst/>
          </a:prstGeom>
        </p:spPr>
        <p:txBody>
          <a:bodyPr wrap="square">
            <a:spAutoFit/>
          </a:bodyPr>
          <a:lstStyle/>
          <a:p>
            <a:r>
              <a:rPr lang="ru-RU" dirty="0" smtClean="0"/>
              <a:t>Официально понятие «олимпийский талисман» было утверждено летом </a:t>
            </a:r>
            <a:r>
              <a:rPr lang="ru-RU" dirty="0" smtClean="0">
                <a:hlinkClick r:id="rId6" tooltip="1972 год"/>
              </a:rPr>
              <a:t>1972 года</a:t>
            </a:r>
            <a:r>
              <a:rPr lang="ru-RU" dirty="0" smtClean="0"/>
              <a:t> на сессии МОК, проходившей в рамках </a:t>
            </a:r>
            <a:r>
              <a:rPr lang="ru-RU" dirty="0" smtClean="0">
                <a:hlinkClick r:id="rId7" tooltip="Летние Олимпийские игры 1972"/>
              </a:rPr>
              <a:t>XX Олимпийских игр в Мюнхене</a:t>
            </a:r>
            <a:r>
              <a:rPr lang="ru-RU" dirty="0" smtClean="0"/>
              <a:t>. Решением Комитета талисман стал обязательным атрибутом Олимпийских игр. Теперь в качестве талисмана может выступать любое существо, отражающее особенности культуры народа страны, принимающей Олимпиаду. Это может быть животное, человек, мифологический или сказочный персонаж. Кроме того, талисман непременно должен символизировать ценности современного олимпийского движения.</a:t>
            </a:r>
            <a:endParaRPr lang="ru-RU" dirty="0"/>
          </a:p>
        </p:txBody>
      </p:sp>
    </p:spTree>
    <p:extLst>
      <p:ext uri="{BB962C8B-B14F-4D97-AF65-F5344CB8AC3E}">
        <p14:creationId xmlns:p14="http://schemas.microsoft.com/office/powerpoint/2010/main" val="23497667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effectLst/>
              </a:rPr>
              <a:t>Такса </a:t>
            </a:r>
            <a:r>
              <a:rPr lang="ru-RU" b="1" dirty="0" err="1">
                <a:effectLst/>
              </a:rPr>
              <a:t>Вальди</a:t>
            </a:r>
            <a:r>
              <a:rPr lang="ru-RU" b="1" dirty="0">
                <a:effectLst/>
              </a:rPr>
              <a:t> (</a:t>
            </a:r>
            <a:r>
              <a:rPr lang="ru-RU" b="1" dirty="0">
                <a:effectLst/>
                <a:hlinkClick r:id="rId2" tooltip="Летние Олимпийские игры 1972"/>
              </a:rPr>
              <a:t>Мюнхен 1972</a:t>
            </a:r>
            <a:r>
              <a:rPr lang="ru-RU" b="1" dirty="0">
                <a:effectLst/>
              </a:rPr>
              <a:t>)</a:t>
            </a:r>
            <a:br>
              <a:rPr lang="ru-RU" b="1" dirty="0">
                <a:effectLst/>
              </a:rPr>
            </a:br>
            <a:endParaRPr lang="ru-RU" dirty="0"/>
          </a:p>
        </p:txBody>
      </p:sp>
      <p:sp>
        <p:nvSpPr>
          <p:cNvPr id="3" name="Объект 2"/>
          <p:cNvSpPr>
            <a:spLocks noGrp="1"/>
          </p:cNvSpPr>
          <p:nvPr>
            <p:ph idx="1"/>
          </p:nvPr>
        </p:nvSpPr>
        <p:spPr>
          <a:xfrm>
            <a:off x="488642" y="1340768"/>
            <a:ext cx="4042792" cy="3672408"/>
          </a:xfrm>
        </p:spPr>
        <p:txBody>
          <a:bodyPr>
            <a:normAutofit fontScale="55000" lnSpcReduction="20000"/>
          </a:bodyPr>
          <a:lstStyle/>
          <a:p>
            <a:r>
              <a:rPr lang="ru-RU" dirty="0"/>
              <a:t>На Олимпиаде 1972, которая проводилась в городе Мюнхене, талисманом стала такса </a:t>
            </a:r>
            <a:r>
              <a:rPr lang="ru-RU" dirty="0" err="1"/>
              <a:t>Вальди</a:t>
            </a:r>
            <a:r>
              <a:rPr lang="ru-RU" dirty="0"/>
              <a:t>. Поскольку в немецком языке слово </a:t>
            </a:r>
            <a:r>
              <a:rPr lang="ru-RU" i="1" dirty="0"/>
              <a:t>«</a:t>
            </a:r>
            <a:r>
              <a:rPr lang="ru-RU" i="1" dirty="0">
                <a:hlinkClick r:id="rId3" tooltip="Такса"/>
              </a:rPr>
              <a:t>такса</a:t>
            </a:r>
            <a:r>
              <a:rPr lang="ru-RU" i="1" dirty="0"/>
              <a:t>»</a:t>
            </a:r>
            <a:r>
              <a:rPr lang="ru-RU" dirty="0"/>
              <a:t> мужского рода, принято считать, что </a:t>
            </a:r>
            <a:r>
              <a:rPr lang="ru-RU" b="1" dirty="0" err="1"/>
              <a:t>Вальди</a:t>
            </a:r>
            <a:r>
              <a:rPr lang="ru-RU" dirty="0"/>
              <a:t> — «талисман-мальчик». В качестве талисмана собаку выбрали из-за её охотничьих качеств, присущих настоящему </a:t>
            </a:r>
            <a:r>
              <a:rPr lang="ru-RU" dirty="0" smtClean="0"/>
              <a:t>спортсмену: </a:t>
            </a:r>
            <a:r>
              <a:rPr lang="ru-RU" dirty="0"/>
              <a:t>стойкость, упорство и ловкость.</a:t>
            </a:r>
          </a:p>
          <a:p>
            <a:endParaRPr lang="ru-RU" dirty="0"/>
          </a:p>
        </p:txBody>
      </p:sp>
      <p:pic>
        <p:nvPicPr>
          <p:cNvPr id="4098" name="Picture 2" descr="Картинки по запросу Такса Вальди (Мюнхен 197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4008" y="1124744"/>
            <a:ext cx="4286250" cy="3219451"/>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84659" y="4797152"/>
            <a:ext cx="8318698" cy="1754326"/>
          </a:xfrm>
          <a:prstGeom prst="rect">
            <a:avLst/>
          </a:prstGeom>
        </p:spPr>
        <p:txBody>
          <a:bodyPr wrap="square">
            <a:spAutoFit/>
          </a:bodyPr>
          <a:lstStyle/>
          <a:p>
            <a:r>
              <a:rPr lang="ru-RU" dirty="0" smtClean="0"/>
              <a:t>Дизайнеры ярко раскрасили </a:t>
            </a:r>
            <a:r>
              <a:rPr lang="ru-RU" b="1" dirty="0" err="1" smtClean="0"/>
              <a:t>Вальди</a:t>
            </a:r>
            <a:r>
              <a:rPr lang="ru-RU" dirty="0" smtClean="0"/>
              <a:t>, подчёркивая весёлый характер талисмана, символизирующего радость Олимпийского праздника. При этом Игры </a:t>
            </a:r>
            <a:r>
              <a:rPr lang="ru-RU" dirty="0" smtClean="0">
                <a:hlinkClick r:id="rId5" tooltip="1972 год"/>
              </a:rPr>
              <a:t>1972 года</a:t>
            </a:r>
            <a:r>
              <a:rPr lang="ru-RU" dirty="0" smtClean="0"/>
              <a:t> считаются одними из самых красочных за всю историю. Голова и хвост таксы были светло-голубыми, а тело окрашено вертикальными полосками трёх из пяти олимпийских цветов, словно на </a:t>
            </a:r>
            <a:r>
              <a:rPr lang="ru-RU" dirty="0" err="1" smtClean="0"/>
              <a:t>Вальди</a:t>
            </a:r>
            <a:r>
              <a:rPr lang="ru-RU" dirty="0" smtClean="0"/>
              <a:t> надели пёструю майку.</a:t>
            </a:r>
            <a:endParaRPr lang="ru-RU" dirty="0"/>
          </a:p>
        </p:txBody>
      </p:sp>
    </p:spTree>
    <p:extLst>
      <p:ext uri="{BB962C8B-B14F-4D97-AF65-F5344CB8AC3E}">
        <p14:creationId xmlns:p14="http://schemas.microsoft.com/office/powerpoint/2010/main" val="32168995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effectLst/>
              </a:rPr>
              <a:t>Бобр </a:t>
            </a:r>
            <a:r>
              <a:rPr lang="ru-RU" b="1" dirty="0" err="1" smtClean="0">
                <a:effectLst/>
              </a:rPr>
              <a:t>Амик</a:t>
            </a:r>
            <a:r>
              <a:rPr lang="ru-RU" b="1" dirty="0" smtClean="0">
                <a:effectLst/>
              </a:rPr>
              <a:t> (</a:t>
            </a:r>
            <a:r>
              <a:rPr lang="ru-RU" b="1" dirty="0" smtClean="0">
                <a:effectLst/>
                <a:hlinkClick r:id="rId2" tooltip="Летние Олимпийские игры 1976"/>
              </a:rPr>
              <a:t>Монреаль 1976</a:t>
            </a:r>
            <a:r>
              <a:rPr lang="ru-RU" b="1" dirty="0" smtClean="0">
                <a:effectLst/>
              </a:rPr>
              <a:t>)</a:t>
            </a:r>
            <a:r>
              <a:rPr lang="ru-RU" b="1" dirty="0">
                <a:effectLst/>
              </a:rPr>
              <a:t/>
            </a:r>
            <a:br>
              <a:rPr lang="ru-RU" b="1" dirty="0">
                <a:effectLst/>
              </a:rPr>
            </a:br>
            <a:endParaRPr lang="ru-RU" dirty="0"/>
          </a:p>
        </p:txBody>
      </p:sp>
      <p:sp>
        <p:nvSpPr>
          <p:cNvPr id="3" name="Объект 2"/>
          <p:cNvSpPr>
            <a:spLocks noGrp="1"/>
          </p:cNvSpPr>
          <p:nvPr>
            <p:ph idx="1"/>
          </p:nvPr>
        </p:nvSpPr>
        <p:spPr>
          <a:xfrm>
            <a:off x="467544" y="1124744"/>
            <a:ext cx="4474840" cy="4699104"/>
          </a:xfrm>
        </p:spPr>
        <p:txBody>
          <a:bodyPr>
            <a:normAutofit fontScale="62500" lnSpcReduction="20000"/>
          </a:bodyPr>
          <a:lstStyle/>
          <a:p>
            <a:r>
              <a:rPr lang="ru-RU" dirty="0">
                <a:hlinkClick r:id="rId3" tooltip="Канадский бобр"/>
              </a:rPr>
              <a:t>Канадский бобр</a:t>
            </a:r>
            <a:r>
              <a:rPr lang="ru-RU" dirty="0"/>
              <a:t> — национальный символ </a:t>
            </a:r>
            <a:r>
              <a:rPr lang="ru-RU" dirty="0">
                <a:hlinkClick r:id="rId4" tooltip="Канада"/>
              </a:rPr>
              <a:t>Канады</a:t>
            </a:r>
            <a:r>
              <a:rPr lang="ru-RU" dirty="0"/>
              <a:t>. Он сыграл важную роль в истории страны. Долгое время бобровый мех был одним из важнейших промыслов в Северной Америке. Бобрами называют и канадских лесорубов. Кроме того, бобр считается символом трудолюбия. Ему присущи качества, отличающие настоящего спортсмена: терпение, сила воли, упорство. Имя </a:t>
            </a:r>
            <a:r>
              <a:rPr lang="ru-RU" dirty="0" err="1"/>
              <a:t>Амик</a:t>
            </a:r>
            <a:r>
              <a:rPr lang="ru-RU" dirty="0"/>
              <a:t> на </a:t>
            </a:r>
            <a:r>
              <a:rPr lang="ru-RU" dirty="0">
                <a:hlinkClick r:id="rId5" tooltip="Алгонкинский язык"/>
              </a:rPr>
              <a:t>языке</a:t>
            </a:r>
            <a:r>
              <a:rPr lang="ru-RU" dirty="0"/>
              <a:t> коренного населения Канады также означает «бобр».</a:t>
            </a:r>
          </a:p>
          <a:p>
            <a:endParaRPr lang="ru-RU" dirty="0"/>
          </a:p>
        </p:txBody>
      </p:sp>
      <p:pic>
        <p:nvPicPr>
          <p:cNvPr id="5124" name="Picture 4" descr="Картинки по запросу Бобр Амик (Монреаль 197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76056" y="1124744"/>
            <a:ext cx="3810000" cy="2800351"/>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11560" y="5085184"/>
            <a:ext cx="8274496" cy="1477328"/>
          </a:xfrm>
          <a:prstGeom prst="rect">
            <a:avLst/>
          </a:prstGeom>
        </p:spPr>
        <p:txBody>
          <a:bodyPr wrap="square">
            <a:spAutoFit/>
          </a:bodyPr>
          <a:lstStyle/>
          <a:p>
            <a:r>
              <a:rPr lang="ru-RU" dirty="0" smtClean="0"/>
              <a:t>В качестве основного атрибута талисман имел яркий красный пояс с изображением Олимпийской эмблемы, похожий на ленту, на которой вручается медаль.</a:t>
            </a:r>
          </a:p>
          <a:p>
            <a:r>
              <a:rPr lang="ru-RU" dirty="0" smtClean="0"/>
              <a:t>Известно, что </a:t>
            </a:r>
            <a:r>
              <a:rPr lang="ru-RU" dirty="0" err="1" smtClean="0"/>
              <a:t>Амиком</a:t>
            </a:r>
            <a:r>
              <a:rPr lang="ru-RU" dirty="0" smtClean="0"/>
              <a:t> звали предводителя бобров в эпической поэме </a:t>
            </a:r>
            <a:r>
              <a:rPr lang="ru-RU" dirty="0" smtClean="0">
                <a:hlinkClick r:id="rId7" tooltip="Лонгфелло, Генри Уодсворт"/>
              </a:rPr>
              <a:t>Генри Лонгфелло</a:t>
            </a:r>
            <a:r>
              <a:rPr lang="ru-RU" dirty="0" smtClean="0"/>
              <a:t> «</a:t>
            </a:r>
            <a:r>
              <a:rPr lang="ru-RU" dirty="0" smtClean="0">
                <a:hlinkClick r:id="rId8" tooltip="Песнь о Гайавате"/>
              </a:rPr>
              <a:t>Песнь о </a:t>
            </a:r>
            <a:r>
              <a:rPr lang="ru-RU" dirty="0" err="1" smtClean="0">
                <a:hlinkClick r:id="rId8" tooltip="Песнь о Гайавате"/>
              </a:rPr>
              <a:t>Гайавате</a:t>
            </a:r>
            <a:r>
              <a:rPr lang="ru-RU" dirty="0" smtClean="0"/>
              <a:t>».</a:t>
            </a:r>
            <a:endParaRPr lang="ru-RU" dirty="0"/>
          </a:p>
        </p:txBody>
      </p:sp>
    </p:spTree>
    <p:extLst>
      <p:ext uri="{BB962C8B-B14F-4D97-AF65-F5344CB8AC3E}">
        <p14:creationId xmlns:p14="http://schemas.microsoft.com/office/powerpoint/2010/main" val="8670950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effectLst/>
              </a:rPr>
              <a:t>Медвежонок Миша и морской котик </a:t>
            </a:r>
            <a:r>
              <a:rPr lang="ru-RU" b="1" dirty="0" err="1">
                <a:effectLst/>
              </a:rPr>
              <a:t>Вигри</a:t>
            </a:r>
            <a:r>
              <a:rPr lang="ru-RU" b="1" dirty="0">
                <a:effectLst/>
              </a:rPr>
              <a:t> (</a:t>
            </a:r>
            <a:r>
              <a:rPr lang="ru-RU" b="1" dirty="0">
                <a:effectLst/>
                <a:hlinkClick r:id="rId2" tooltip="Летние Олимпийские игры 1980"/>
              </a:rPr>
              <a:t>Москва 1980</a:t>
            </a:r>
            <a:r>
              <a:rPr lang="ru-RU" b="1" dirty="0">
                <a:effectLst/>
              </a:rPr>
              <a:t>)</a:t>
            </a:r>
            <a:br>
              <a:rPr lang="ru-RU" b="1" dirty="0">
                <a:effectLst/>
              </a:rPr>
            </a:br>
            <a:endParaRPr lang="ru-RU" dirty="0"/>
          </a:p>
        </p:txBody>
      </p:sp>
      <p:sp>
        <p:nvSpPr>
          <p:cNvPr id="3" name="Объект 2"/>
          <p:cNvSpPr>
            <a:spLocks noGrp="1"/>
          </p:cNvSpPr>
          <p:nvPr>
            <p:ph idx="1"/>
          </p:nvPr>
        </p:nvSpPr>
        <p:spPr>
          <a:xfrm>
            <a:off x="467544" y="1412776"/>
            <a:ext cx="5770984" cy="1440160"/>
          </a:xfrm>
        </p:spPr>
        <p:txBody>
          <a:bodyPr>
            <a:normAutofit fontScale="85000" lnSpcReduction="20000"/>
          </a:bodyPr>
          <a:lstStyle/>
          <a:p>
            <a:r>
              <a:rPr lang="ru-RU" dirty="0" smtClean="0"/>
              <a:t>Пришло </a:t>
            </a:r>
            <a:r>
              <a:rPr lang="ru-RU" dirty="0"/>
              <a:t>около 45 тысяч писем, и большинство читателей предлагали нарисовать медведя.</a:t>
            </a:r>
          </a:p>
          <a:p>
            <a:endParaRPr lang="ru-RU" dirty="0"/>
          </a:p>
        </p:txBody>
      </p:sp>
      <p:pic>
        <p:nvPicPr>
          <p:cNvPr id="6146" name="Picture 2" descr="Картинки по запросу Медвежонок Миша и морской котик Вигри (Москва 198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1412776"/>
            <a:ext cx="2048806" cy="1728192"/>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11560" y="3140968"/>
            <a:ext cx="8125122" cy="3416320"/>
          </a:xfrm>
          <a:prstGeom prst="rect">
            <a:avLst/>
          </a:prstGeom>
        </p:spPr>
        <p:txBody>
          <a:bodyPr wrap="square">
            <a:spAutoFit/>
          </a:bodyPr>
          <a:lstStyle/>
          <a:p>
            <a:r>
              <a:rPr lang="ru-RU" dirty="0" smtClean="0"/>
              <a:t>Автором окончательного варианта талисмана является известный художник-иллюстратор </a:t>
            </a:r>
            <a:r>
              <a:rPr lang="ru-RU" dirty="0" smtClean="0">
                <a:hlinkClick r:id="rId4" tooltip="Чижиков, Виктор Александрович"/>
              </a:rPr>
              <a:t>Виктор Чижиков</a:t>
            </a:r>
            <a:r>
              <a:rPr lang="ru-RU" dirty="0" smtClean="0"/>
              <a:t>. Из более сотни придуманных им различных образов он выбрал один, который принял участие в итоговой выставке в Москве. На конкурсный отбор попало шестьдесят медведей разных художников. </a:t>
            </a:r>
            <a:r>
              <a:rPr lang="ru-RU" b="1" dirty="0" smtClean="0"/>
              <a:t>Миша</a:t>
            </a:r>
            <a:r>
              <a:rPr lang="ru-RU" dirty="0" smtClean="0"/>
              <a:t> понравился всем. Именно его эскиз был выбран и официально утверждён на самом высоком уровне, в </a:t>
            </a:r>
            <a:r>
              <a:rPr lang="ru-RU" dirty="0" smtClean="0">
                <a:hlinkClick r:id="rId5" tooltip="ЦК КПСС"/>
              </a:rPr>
              <a:t>ЦК КПСС</a:t>
            </a:r>
            <a:r>
              <a:rPr lang="ru-RU" dirty="0" smtClean="0"/>
              <a:t>. Московский талисман первым из всех был повёрнут лицом к зрителям: он смотрел на них и открыто улыбался.</a:t>
            </a:r>
          </a:p>
          <a:p>
            <a:r>
              <a:rPr lang="ru-RU" dirty="0"/>
              <a:t>В рамках XXII Олимпиады в </a:t>
            </a:r>
            <a:r>
              <a:rPr lang="ru-RU" dirty="0">
                <a:hlinkClick r:id="rId6" tooltip="Таллин"/>
              </a:rPr>
              <a:t>Таллине</a:t>
            </a:r>
            <a:r>
              <a:rPr lang="ru-RU" dirty="0"/>
              <a:t> проходили соревнования по парусному спорту, у которых был свой официальный талисман — </a:t>
            </a:r>
            <a:r>
              <a:rPr lang="ru-RU" b="1" dirty="0" err="1">
                <a:hlinkClick r:id="rId7" tooltip="Вигри"/>
              </a:rPr>
              <a:t>Вигри</a:t>
            </a:r>
            <a:r>
              <a:rPr lang="ru-RU" dirty="0"/>
              <a:t>.</a:t>
            </a:r>
          </a:p>
        </p:txBody>
      </p:sp>
    </p:spTree>
    <p:extLst>
      <p:ext uri="{BB962C8B-B14F-4D97-AF65-F5344CB8AC3E}">
        <p14:creationId xmlns:p14="http://schemas.microsoft.com/office/powerpoint/2010/main" val="8394847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Составная">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87</TotalTime>
  <Words>512</Words>
  <Application>Microsoft Office PowerPoint</Application>
  <PresentationFormat>Экран (4:3)</PresentationFormat>
  <Paragraphs>55</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Яркая</vt:lpstr>
      <vt:lpstr>ТАЛИСМАНЫ олимпийских игр</vt:lpstr>
      <vt:lpstr>Что значит олимпийский талисман?</vt:lpstr>
      <vt:lpstr>Требования к талисману</vt:lpstr>
      <vt:lpstr>Требования к талисману</vt:lpstr>
      <vt:lpstr>История происхождения Олимпийского талисмана </vt:lpstr>
      <vt:lpstr>История происхождения Олимпийского талисмана</vt:lpstr>
      <vt:lpstr>Такса Вальди (Мюнхен 1972) </vt:lpstr>
      <vt:lpstr>Бобр Амик (Монреаль 1976) </vt:lpstr>
      <vt:lpstr>Медвежонок Миша и морской котик Вигри (Москва 1980) </vt:lpstr>
      <vt:lpstr>Орлёнок Сэм  (Лос-Анджелес 1984) </vt:lpstr>
      <vt:lpstr>Тигрёнок Ходори  (Сеул 1988) </vt:lpstr>
      <vt:lpstr>Щенок Коби  (Барселона 1992) </vt:lpstr>
      <vt:lpstr>Иззи  (Атланта 1996) </vt:lpstr>
      <vt:lpstr>Олли, Сид и Милли  (Сидней 2000) </vt:lpstr>
      <vt:lpstr>Феб и Афина (Афины 2004) </vt:lpstr>
      <vt:lpstr>Фува  (Пекин 2008) </vt:lpstr>
      <vt:lpstr>Венлок и Мандевиль  (Лондон 2012) </vt:lpstr>
      <vt:lpstr>Винисиус и Том (Рио-де-Жанейро 2016)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ТАЛИСМАНЫ олимпийских игр</dc:title>
  <dc:creator>Oksana Ivannikova</dc:creator>
  <cp:lastModifiedBy>спорт</cp:lastModifiedBy>
  <cp:revision>10</cp:revision>
  <dcterms:created xsi:type="dcterms:W3CDTF">2017-05-24T19:08:48Z</dcterms:created>
  <dcterms:modified xsi:type="dcterms:W3CDTF">2017-05-25T12:54:27Z</dcterms:modified>
</cp:coreProperties>
</file>