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8" r:id="rId3"/>
    <p:sldId id="260" r:id="rId4"/>
    <p:sldId id="259" r:id="rId5"/>
    <p:sldId id="262" r:id="rId6"/>
    <p:sldId id="276" r:id="rId7"/>
    <p:sldId id="263" r:id="rId8"/>
    <p:sldId id="278" r:id="rId9"/>
    <p:sldId id="268" r:id="rId10"/>
    <p:sldId id="271" r:id="rId11"/>
    <p:sldId id="272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85" d="100"/>
          <a:sy n="85" d="100"/>
        </p:scale>
        <p:origin x="180" y="8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38199" y="665163"/>
            <a:ext cx="4708161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38199" y="3602038"/>
            <a:ext cx="4708161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6D937-DF1D-41E6-B9D6-316CB067AABE}" type="datetimeFigureOut">
              <a:rPr lang="ru-RU" smtClean="0"/>
              <a:pPr/>
              <a:t>22.04.2017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21711-B3F4-4B1C-942E-FC3CB360482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028335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6D937-DF1D-41E6-B9D6-316CB067AABE}" type="datetimeFigureOut">
              <a:rPr lang="ru-RU" smtClean="0"/>
              <a:pPr/>
              <a:t>22.04.2017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21711-B3F4-4B1C-942E-FC3CB360482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862013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4933013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6D937-DF1D-41E6-B9D6-316CB067AABE}" type="datetimeFigureOut">
              <a:rPr lang="ru-RU" smtClean="0"/>
              <a:pPr/>
              <a:t>22.04.2017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21711-B3F4-4B1C-942E-FC3CB360482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708700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6D937-DF1D-41E6-B9D6-316CB067AABE}" type="datetimeFigureOut">
              <a:rPr lang="ru-RU" smtClean="0"/>
              <a:pPr/>
              <a:t>22.04.2017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21711-B3F4-4B1C-942E-FC3CB360482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бъект 2"/>
          <p:cNvSpPr>
            <a:spLocks noGrp="1"/>
          </p:cNvSpPr>
          <p:nvPr>
            <p:ph idx="13"/>
          </p:nvPr>
        </p:nvSpPr>
        <p:spPr>
          <a:xfrm>
            <a:off x="719528" y="1825625"/>
            <a:ext cx="5087912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66640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511977" y="765358"/>
            <a:ext cx="4916670" cy="2852737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511976" y="4589463"/>
            <a:ext cx="4835473" cy="1500187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6D937-DF1D-41E6-B9D6-316CB067AABE}" type="datetimeFigureOut">
              <a:rPr lang="ru-RU" smtClean="0"/>
              <a:pPr/>
              <a:t>22.04.2017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21711-B3F4-4B1C-942E-FC3CB360482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911717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83367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6D937-DF1D-41E6-B9D6-316CB067AABE}" type="datetimeFigureOut">
              <a:rPr lang="ru-RU" smtClean="0"/>
              <a:pPr/>
              <a:t>22.04.2017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21711-B3F4-4B1C-942E-FC3CB360482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123887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72200" y="365125"/>
            <a:ext cx="5183188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6D937-DF1D-41E6-B9D6-316CB067AABE}" type="datetimeFigureOut">
              <a:rPr lang="ru-RU" smtClean="0"/>
              <a:pPr/>
              <a:t>22.04.2017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21711-B3F4-4B1C-942E-FC3CB360482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97861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9547" y="260194"/>
            <a:ext cx="5087911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6D937-DF1D-41E6-B9D6-316CB067AABE}" type="datetimeFigureOut">
              <a:rPr lang="ru-RU" smtClean="0"/>
              <a:pPr/>
              <a:t>22.04.2017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21711-B3F4-4B1C-942E-FC3CB360482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729824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6D937-DF1D-41E6-B9D6-316CB067AABE}" type="datetimeFigureOut">
              <a:rPr lang="ru-RU" smtClean="0"/>
              <a:pPr/>
              <a:t>22.04.2017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21711-B3F4-4B1C-942E-FC3CB360482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688541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4586651" cy="140158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580682" y="457201"/>
            <a:ext cx="4774706" cy="5643796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4586651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6D937-DF1D-41E6-B9D6-316CB067AABE}" type="datetimeFigureOut">
              <a:rPr lang="ru-RU" smtClean="0"/>
              <a:pPr/>
              <a:t>22.04.2017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21711-B3F4-4B1C-942E-FC3CB360482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447111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610662" y="987425"/>
            <a:ext cx="4744726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6D937-DF1D-41E6-B9D6-316CB067AABE}" type="datetimeFigureOut">
              <a:rPr lang="ru-RU" smtClean="0"/>
              <a:pPr/>
              <a:t>22.04.2017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21711-B3F4-4B1C-942E-FC3CB360482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012328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65888" y="365125"/>
            <a:ext cx="5087911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65888" y="1825625"/>
            <a:ext cx="5087912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46D937-DF1D-41E6-B9D6-316CB067AABE}" type="datetimeFigureOut">
              <a:rPr lang="ru-RU" smtClean="0"/>
              <a:pPr/>
              <a:t>22.04.2017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921711-B3F4-4B1C-942E-FC3CB360482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28634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rgbClr val="640000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hyperlink" Target="&#1084;&#1072;&#1089;&#1090;&#1077;&#1088;%20&#1082;&#1083;&#1072;&#1089;&#1089;%20&#1089;&#1090;&#1091;&#1083;.pptx" TargetMode="Externa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>
          <a:xfrm>
            <a:off x="312235" y="1044304"/>
            <a:ext cx="5687122" cy="2387600"/>
          </a:xfrm>
        </p:spPr>
        <p:txBody>
          <a:bodyPr>
            <a:noAutofit/>
          </a:bodyPr>
          <a:lstStyle/>
          <a:p>
            <a:r>
              <a:rPr lang="ru-RU" sz="4000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ТРИЗ в развитии творческой активности дошкольников </a:t>
            </a:r>
            <a:endParaRPr lang="ru-RU" sz="4000" dirty="0">
              <a:effectLst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423103" y="490654"/>
            <a:ext cx="5285678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3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Как нам всем известно - одним из основных целевых ориентиров ФГОС ДО является – развитие творческих способностей ребенка, а использование технологии ТРИЗ – это один из лучших способов выразить творческую личность!</a:t>
            </a:r>
          </a:p>
        </p:txBody>
      </p:sp>
      <p:pic>
        <p:nvPicPr>
          <p:cNvPr id="4" name="Picture 6" descr="i?id=570050893-32-72&amp;n=2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690235" y="3607527"/>
            <a:ext cx="2633571" cy="26335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75592744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18011" y="352699"/>
            <a:ext cx="5538652" cy="561702"/>
          </a:xfrm>
        </p:spPr>
        <p:txBody>
          <a:bodyPr>
            <a:noAutofit/>
          </a:bodyPr>
          <a:lstStyle/>
          <a:p>
            <a:r>
              <a:rPr lang="ru-RU" dirty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Игровые упражнения , игры</a:t>
            </a:r>
            <a:endParaRPr lang="ru-RU" dirty="0"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580681" y="457201"/>
            <a:ext cx="5023183" cy="5891348"/>
          </a:xfrm>
        </p:spPr>
        <p:txBody>
          <a:bodyPr>
            <a:normAutofit fontScale="92500" lnSpcReduction="10000"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2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«Хорошо–плохо» </a:t>
            </a:r>
            <a:r>
              <a:rPr lang="ru-RU" sz="2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— берется объект, не вызывающий у игроков стойких положительных или отрицательных ассоциаций и называется как можно больше положительных и отрицательных его сторон. 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2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«Да–Нет»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— игроки разгадывают “тайну”, заданную ведущим. Для этого игроки задают ведущему вопросы в такой форме, чтобы он мог ответить “Да” или “Нет”. 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2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«Что умеет делать?"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Ведущий называет объект. Дети должны определить, что умеет делать объект или что делается с его помощью. 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2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 4 – </a:t>
            </a:r>
            <a:r>
              <a:rPr lang="ru-RU" sz="22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й</a:t>
            </a:r>
            <a:r>
              <a:rPr lang="ru-RU" sz="2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лишний»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Дидактическая игра учит группировать предметы методом исключения, тренирует внимание, память, умение сопоставлять, выделять черты схожести и различия предметов, обогащает знания об окружающем мире.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48640" y="966651"/>
            <a:ext cx="5394960" cy="5381898"/>
          </a:xfrm>
        </p:spPr>
        <p:txBody>
          <a:bodyPr>
            <a:normAutofit fontScale="92500" lnSpcReduction="10000"/>
          </a:bodyPr>
          <a:lstStyle/>
          <a:p>
            <a:r>
              <a:rPr lang="ru-RU" sz="2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«Поиск аналогов»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— необходимо назвать объект и как можно больше его аналогов, сходных с ним по различным существенным признакам. Например: мяч — яблоко (форма), заяц (скачет), шина (из резины).</a:t>
            </a:r>
          </a:p>
          <a:p>
            <a:r>
              <a:rPr lang="ru-RU" sz="2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«Поиск противоположного объекта»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— необходимо назвать объект и как можно больше других объектов, ему противоположных. Например: снег — шерсть (холодный — теплая), уголь (белый — черный), металл (легкий — тяжелый), камень (мягкий — твердый). </a:t>
            </a:r>
          </a:p>
          <a:p>
            <a:pPr lvl="0">
              <a:lnSpc>
                <a:spcPct val="100000"/>
              </a:lnSpc>
              <a:spcBef>
                <a:spcPts val="0"/>
              </a:spcBef>
            </a:pPr>
            <a:r>
              <a:rPr lang="ru-RU" sz="2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«Поиск общих признаков» </a:t>
            </a:r>
            <a:r>
              <a:rPr lang="ru-RU" sz="2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— берутся два объекта, далеко стоящие друг от друга на смысловой оси, необходимо найти для них как можно больше общих признаков</a:t>
            </a:r>
            <a:r>
              <a:rPr lang="ru-RU" sz="22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 «Выбери троих»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— из пяти случайных слов нужно выбрать три и рассказать, для чего они нужны и как могут взаимодействовать. </a:t>
            </a:r>
          </a:p>
          <a:p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483326" y="613954"/>
            <a:ext cx="5394960" cy="59400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«Что бывает…»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Что бывает (зелёным, желтым, красным, соленым, мокрым, круглым,…)?</a:t>
            </a:r>
            <a:endParaRPr lang="ru-RU" sz="20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«Чем может быть?»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Воспитатель называет предмет, а ребенок продолжает называть его свойства.</a:t>
            </a:r>
          </a:p>
          <a:p>
            <a:r>
              <a:rPr lang="ru-RU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«Польза - вред» 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Воспитатель называет предмет, а дети, в зависимости от свойства предмета, объясняют его пользу и вред.</a:t>
            </a:r>
          </a:p>
          <a:p>
            <a:r>
              <a:rPr lang="ru-RU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«Преврати себя» 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Например: ребенок превращается в цветок… О чем он мечтает? Что он видит ночью? Кого боится? О чем шепчутся лепестки?</a:t>
            </a:r>
          </a:p>
          <a:p>
            <a:r>
              <a:rPr lang="ru-RU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«Кто у кого» </a:t>
            </a:r>
          </a:p>
          <a:p>
            <a:r>
              <a:rPr lang="ru-RU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Воспитатель бросает мяч всем детям по очереди, называя животное, а ребенок возвращая мяч называет его детеныша.</a:t>
            </a:r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http://qulady.ru/images/qulady/2016/11/image003_3.jpg"/>
          <p:cNvPicPr>
            <a:picLocks noChangeAspect="1" noChangeArrowheads="1"/>
          </p:cNvPicPr>
          <p:nvPr/>
        </p:nvPicPr>
        <p:blipFill>
          <a:blip r:embed="rId2" cstate="print"/>
          <a:srcRect l="24161" t="45385" r="3147"/>
          <a:stretch>
            <a:fillRect/>
          </a:stretch>
        </p:blipFill>
        <p:spPr bwMode="auto">
          <a:xfrm>
            <a:off x="6740435" y="365758"/>
            <a:ext cx="4376057" cy="283498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2" name="Picture 4" descr="http://www.b17.ru/foto/uploaded/066797c5ffcc8e1ef207977d3328bb4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01243" y="3346269"/>
            <a:ext cx="4402185" cy="302110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6577291" y="347346"/>
            <a:ext cx="4916670" cy="2580007"/>
          </a:xfrm>
        </p:spPr>
        <p:txBody>
          <a:bodyPr>
            <a:noAutofit/>
          </a:bodyPr>
          <a:lstStyle/>
          <a:p>
            <a:pPr marL="0" indent="0"/>
            <a:r>
              <a:rPr lang="ru-RU" sz="3600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ТРИЗ расшифровывается, как </a:t>
            </a:r>
            <a:r>
              <a:rPr lang="ru-RU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«Теория решения изобретательских задач»</a:t>
            </a:r>
            <a:endParaRPr lang="ru-RU" sz="3600" dirty="0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6062440" y="2970942"/>
            <a:ext cx="5798634" cy="3299229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автором является </a:t>
            </a:r>
            <a:r>
              <a:rPr lang="ru-RU" altLang="ru-RU" sz="3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замечательный человек, ученый, инженер, изобретатель, писатель-фантаст, организатор и преподаватель –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ru-RU" altLang="ru-RU" sz="3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Генрих </a:t>
            </a:r>
            <a:r>
              <a:rPr lang="ru-RU" sz="30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Саулович</a:t>
            </a:r>
            <a:r>
              <a:rPr lang="ru-RU" sz="3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0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Альтшуллер</a:t>
            </a:r>
            <a:r>
              <a:rPr lang="ru-RU" sz="2800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 descr="C:\Users\Ольга\Desktop\999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9794" y="397180"/>
            <a:ext cx="4326673" cy="58975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4066490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795183" y="699855"/>
            <a:ext cx="5157787" cy="1798017"/>
          </a:xfrm>
        </p:spPr>
        <p:txBody>
          <a:bodyPr>
            <a:normAutofit/>
          </a:bodyPr>
          <a:lstStyle/>
          <a:p>
            <a:endParaRPr lang="ru-RU" sz="4400" dirty="0" smtClean="0">
              <a:ln w="9525">
                <a:solidFill>
                  <a:srgbClr val="FF3300"/>
                </a:solidFill>
                <a:prstDash val="solid"/>
              </a:ln>
              <a:solidFill>
                <a:srgbClr val="FF3300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9" name="Объект 8"/>
          <p:cNvSpPr>
            <a:spLocks noGrp="1"/>
          </p:cNvSpPr>
          <p:nvPr>
            <p:ph sz="quarter" idx="4"/>
          </p:nvPr>
        </p:nvSpPr>
        <p:spPr>
          <a:xfrm>
            <a:off x="6368143" y="509450"/>
            <a:ext cx="5296988" cy="5747659"/>
          </a:xfrm>
        </p:spPr>
        <p:txBody>
          <a:bodyPr>
            <a:normAutofit fontScale="40000" lnSpcReduction="20000"/>
          </a:bodyPr>
          <a:lstStyle/>
          <a:p>
            <a:pPr marL="341313" indent="-341313">
              <a:lnSpc>
                <a:spcPct val="120000"/>
              </a:lnSpc>
              <a:spcBef>
                <a:spcPts val="0"/>
              </a:spcBef>
              <a:buFont typeface="Arial" charset="0"/>
              <a:buChar char="•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ru-RU" altLang="ru-RU" sz="7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ТРИЗ – это теория решения изобретательских задач.</a:t>
            </a:r>
          </a:p>
          <a:p>
            <a:pPr marL="341313" indent="-341313">
              <a:lnSpc>
                <a:spcPct val="120000"/>
              </a:lnSpc>
              <a:spcBef>
                <a:spcPts val="0"/>
              </a:spcBef>
              <a:buFont typeface="Arial" charset="0"/>
              <a:buChar char="•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ru-RU" altLang="ru-RU" sz="7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ТРИЗ – схема системного, талантливого мышления,  ТРИЗ основана на принципах самостоятельного мышления, где необходимо дать возможность ребенку находить ответ самому, а не повторять заученные фразы или предложения.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826726" y="2217692"/>
            <a:ext cx="4894806" cy="995771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ЧТО ТАКОЕ ТРИЗ?</a:t>
            </a:r>
          </a:p>
        </p:txBody>
      </p:sp>
    </p:spTree>
    <p:extLst>
      <p:ext uri="{BB962C8B-B14F-4D97-AF65-F5344CB8AC3E}">
        <p14:creationId xmlns:p14="http://schemas.microsoft.com/office/powerpoint/2010/main" val="243850340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Объект 5"/>
          <p:cNvSpPr>
            <a:spLocks noGrp="1"/>
          </p:cNvSpPr>
          <p:nvPr>
            <p:ph sz="half" idx="1"/>
          </p:nvPr>
        </p:nvSpPr>
        <p:spPr>
          <a:xfrm>
            <a:off x="583367" y="1825625"/>
            <a:ext cx="5181600" cy="2255721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Что нам дает использование технологии ТРИЗ ?</a:t>
            </a:r>
            <a:endParaRPr lang="ru-RU" sz="4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740434" y="3266669"/>
            <a:ext cx="4728754" cy="802887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Развитие воображения</a:t>
            </a:r>
            <a:endParaRPr lang="ru-RU" sz="3200" b="1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701246" y="1881050"/>
            <a:ext cx="4728754" cy="1162595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Развитие логического и креативного мышления</a:t>
            </a:r>
            <a:endParaRPr lang="ru-RU" sz="3200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6701247" y="722102"/>
            <a:ext cx="4702628" cy="950581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Развитие творческого мышления</a:t>
            </a:r>
            <a:endParaRPr lang="ru-RU" sz="3200" b="1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6740435" y="4229724"/>
            <a:ext cx="4715691" cy="824963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Развитие внимания</a:t>
            </a:r>
            <a:endParaRPr lang="ru-RU" sz="3200" b="1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6766561" y="5247422"/>
            <a:ext cx="4754880" cy="905503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Развитие речи</a:t>
            </a:r>
            <a:endParaRPr lang="ru-RU" sz="3200" b="1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9548698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 animBg="1"/>
      <p:bldP spid="1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74766" y="1737360"/>
            <a:ext cx="5264331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 каких образовательных областях мы можем использовать элементы технологии ТРИЗ ?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518366" y="4023359"/>
            <a:ext cx="523820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792688" y="431074"/>
            <a:ext cx="4702628" cy="1018903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познавательном развитии</a:t>
            </a: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775270" y="1615439"/>
            <a:ext cx="4702628" cy="89262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в речевом развитии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6770916" y="2677887"/>
            <a:ext cx="4702628" cy="953588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коммуникативно-личностном развитии</a:t>
            </a:r>
          </a:p>
          <a:p>
            <a:pPr algn="ctr"/>
            <a:endParaRPr lang="ru-RU" sz="3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783978" y="3857896"/>
            <a:ext cx="4702628" cy="89262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художественно-эстетическом развитии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6810105" y="5046616"/>
            <a:ext cx="4702628" cy="89262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в физическом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развитии</a:t>
            </a:r>
          </a:p>
        </p:txBody>
      </p:sp>
    </p:spTree>
    <p:extLst>
      <p:ext uri="{BB962C8B-B14F-4D97-AF65-F5344CB8AC3E}">
        <p14:creationId xmlns:p14="http://schemas.microsoft.com/office/powerpoint/2010/main" val="133064134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48640" y="300446"/>
            <a:ext cx="546027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Развитие творческих способностей у детей через использование нетрадиционных техник рисования, художественной литературы, физического развития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" name="Picture 2" descr="https://fs00.infourok.ru/images/doc/176/202463/img15.jpg"/>
          <p:cNvPicPr>
            <a:picLocks noChangeAspect="1" noChangeArrowheads="1"/>
          </p:cNvPicPr>
          <p:nvPr/>
        </p:nvPicPr>
        <p:blipFill>
          <a:blip r:embed="rId2" cstate="print"/>
          <a:srcRect t="18062"/>
          <a:stretch>
            <a:fillRect/>
          </a:stretch>
        </p:blipFill>
        <p:spPr bwMode="auto">
          <a:xfrm>
            <a:off x="613955" y="1751670"/>
            <a:ext cx="4233157" cy="21671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6270171" y="274321"/>
            <a:ext cx="529045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Развитие связной речи, мнемотехника…</a:t>
            </a:r>
          </a:p>
        </p:txBody>
      </p:sp>
      <p:pic>
        <p:nvPicPr>
          <p:cNvPr id="29700" name="Picture 4" descr="http://www.maam.ru/upload/blogs/d565a9ef32ac77499844fc0c76ee61e2.jpg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lum contrast="20000"/>
          </a:blip>
          <a:srcRect/>
          <a:stretch>
            <a:fillRect/>
          </a:stretch>
        </p:blipFill>
        <p:spPr bwMode="auto">
          <a:xfrm>
            <a:off x="6426926" y="3809926"/>
            <a:ext cx="2805848" cy="25386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TextBox 6"/>
          <p:cNvSpPr txBox="1"/>
          <p:nvPr/>
        </p:nvSpPr>
        <p:spPr>
          <a:xfrm>
            <a:off x="6327574" y="3683726"/>
            <a:ext cx="544721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Формирование математических представлений,</a:t>
            </a:r>
          </a:p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                                 экспериментирование </a:t>
            </a:r>
          </a:p>
        </p:txBody>
      </p:sp>
      <p:pic>
        <p:nvPicPr>
          <p:cNvPr id="29704" name="Picture 8" descr="http://planetadetstva.net/wp-content/uploads/2013/01/%D0%BE%D0%B1%D0%BE%D1%80%D1%83%D0%B4%D0%BE%D0%B2%D0%B0%D0%BD%D0%B8%D0%B5-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83943" y="4239726"/>
            <a:ext cx="2851589" cy="216324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Рисунок 10" descr="https://pp.vk.me/c637226/v637226857/1e029/AnF6ENDfUqE.jp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3463" y="720733"/>
            <a:ext cx="5095434" cy="290479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TextBox 3"/>
          <p:cNvSpPr txBox="1"/>
          <p:nvPr/>
        </p:nvSpPr>
        <p:spPr>
          <a:xfrm>
            <a:off x="7605204" y="4072154"/>
            <a:ext cx="56667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?</a:t>
            </a:r>
            <a:endParaRPr lang="ru-RU" sz="2400" b="1" dirty="0"/>
          </a:p>
        </p:txBody>
      </p:sp>
      <p:pic>
        <p:nvPicPr>
          <p:cNvPr id="12" name="Picture 10" descr="http://ped-kopilka.ru/upload/blogs/20314_00904159a04464cca39c0a54352445f0.jpg.jp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78668" y="4180114"/>
            <a:ext cx="2387227" cy="2011681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865914" y="261257"/>
            <a:ext cx="4586651" cy="640080"/>
          </a:xfrm>
        </p:spPr>
        <p:txBody>
          <a:bodyPr>
            <a:normAutofit/>
          </a:bodyPr>
          <a:lstStyle/>
          <a:p>
            <a:r>
              <a:rPr lang="ru-RU" dirty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Цель ТРИЗ </a:t>
            </a:r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6580682" y="457201"/>
            <a:ext cx="5006072" cy="5643796"/>
          </a:xfrm>
        </p:spPr>
        <p:txBody>
          <a:bodyPr>
            <a:normAutofit/>
          </a:bodyPr>
          <a:lstStyle/>
          <a:p>
            <a:pPr>
              <a:spcBef>
                <a:spcPts val="475"/>
              </a:spcBef>
              <a:buNone/>
              <a:defRPr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4" name="Picture 2" descr="http://www.spb5.deti-talento.ru/users/spb5/%D0%97%D0%B0%D0%BD%D1%8F%D1%82%D0%B8%D1%8F/%D1%82%D1%80%D0%B8%D0%B7_2.jpg"/>
          <p:cNvPicPr>
            <a:picLocks noChangeAspect="1" noChangeArrowheads="1"/>
          </p:cNvPicPr>
          <p:nvPr/>
        </p:nvPicPr>
        <p:blipFill>
          <a:blip r:embed="rId2" cstate="print"/>
          <a:srcRect t="16371"/>
          <a:stretch>
            <a:fillRect/>
          </a:stretch>
        </p:blipFill>
        <p:spPr bwMode="auto">
          <a:xfrm>
            <a:off x="6556718" y="470263"/>
            <a:ext cx="4951659" cy="296526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196" name="Picture 4" descr="http://planetadetstva.net/wp-content/uploads/2014/05/razvitie-logicheskogo-myshleniya-u-detej-doshkolnogo-vozrasta-s-ispolzovaniem-priemov-triz-opyt-raboty-pedagoga-galimullinoj-e-g-300x254.png"/>
          <p:cNvPicPr>
            <a:picLocks noChangeAspect="1" noChangeArrowheads="1"/>
          </p:cNvPicPr>
          <p:nvPr/>
        </p:nvPicPr>
        <p:blipFill>
          <a:blip r:embed="rId3" cstate="print"/>
          <a:srcRect l="4682" t="6897" r="1678" b="8867"/>
          <a:stretch>
            <a:fillRect/>
          </a:stretch>
        </p:blipFill>
        <p:spPr bwMode="auto">
          <a:xfrm>
            <a:off x="6714311" y="3517859"/>
            <a:ext cx="4781004" cy="285518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Текст 6"/>
          <p:cNvSpPr>
            <a:spLocks noGrp="1"/>
          </p:cNvSpPr>
          <p:nvPr>
            <p:ph type="body" sz="half" idx="2"/>
          </p:nvPr>
        </p:nvSpPr>
        <p:spPr>
          <a:xfrm>
            <a:off x="5603965" y="2220686"/>
            <a:ext cx="5303521" cy="4219303"/>
          </a:xfrm>
        </p:spPr>
        <p:txBody>
          <a:bodyPr>
            <a:noAutofit/>
          </a:bodyPr>
          <a:lstStyle/>
          <a:p>
            <a:r>
              <a:rPr lang="ru-RU" altLang="ru-RU" sz="2000" dirty="0" smtClean="0">
                <a:latin typeface="Times New Roman" pitchFamily="18" charset="0"/>
                <a:cs typeface="Times New Roman" pitchFamily="18" charset="0"/>
              </a:rPr>
              <a:t> </a:t>
            </a:r>
            <a:br>
              <a:rPr lang="ru-RU" alt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2000" dirty="0" smtClean="0">
                <a:latin typeface="Times New Roman" pitchFamily="18" charset="0"/>
                <a:cs typeface="Times New Roman" pitchFamily="18" charset="0"/>
              </a:rPr>
              <a:t>.</a:t>
            </a:r>
            <a:br>
              <a:rPr lang="ru-RU" alt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altLang="ru-RU" sz="2000" dirty="0" smtClean="0">
                <a:latin typeface="Times New Roman" pitchFamily="18" charset="0"/>
                <a:cs typeface="Times New Roman" pitchFamily="18" charset="0"/>
              </a:rPr>
            </a:br>
            <a:endParaRPr lang="ru-RU" alt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altLang="ru-RU" sz="2000" dirty="0" smtClean="0">
                <a:latin typeface="Times New Roman" pitchFamily="18" charset="0"/>
                <a:cs typeface="Times New Roman" pitchFamily="18" charset="0"/>
              </a:rPr>
              <a:t> </a:t>
            </a:r>
            <a:endParaRPr lang="ru-RU" alt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731520" y="989652"/>
            <a:ext cx="513370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dirty="0" smtClean="0">
                <a:latin typeface="Times New Roman" pitchFamily="18" charset="0"/>
                <a:cs typeface="Times New Roman" pitchFamily="18" charset="0"/>
              </a:rPr>
              <a:t>1. Развитие у ребёнка естественной потребности познания окружающего мира.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744584" y="1655858"/>
            <a:ext cx="509451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dirty="0" smtClean="0">
                <a:latin typeface="Times New Roman" pitchFamily="18" charset="0"/>
                <a:cs typeface="Times New Roman" pitchFamily="18" charset="0"/>
              </a:rPr>
              <a:t>2. Формирование системного диалектического мышления (сильного мышления), основанного на законах развития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731518" y="2557195"/>
            <a:ext cx="500307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dirty="0" smtClean="0">
                <a:latin typeface="Times New Roman" pitchFamily="18" charset="0"/>
                <a:cs typeface="Times New Roman" pitchFamily="18" charset="0"/>
              </a:rPr>
              <a:t>3. Формирование навыков самостоятельного поиска и получения нужной информации. </a:t>
            </a:r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692331" y="3325224"/>
            <a:ext cx="521208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dirty="0" smtClean="0">
                <a:latin typeface="Times New Roman" pitchFamily="18" charset="0"/>
                <a:cs typeface="Times New Roman" pitchFamily="18" charset="0"/>
              </a:rPr>
              <a:t>4. Формирование навыков работы с информацией, которую ребёнок получает из окружающей действительности стихийно или в результате целенаправленного обучения. </a:t>
            </a:r>
            <a:br>
              <a:rPr lang="ru-RU" alt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692332" y="4764818"/>
            <a:ext cx="509451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dirty="0" smtClean="0">
                <a:latin typeface="Times New Roman" pitchFamily="18" charset="0"/>
                <a:cs typeface="Times New Roman" pitchFamily="18" charset="0"/>
              </a:rPr>
              <a:t>5. Воспитание определённых качеств личности, на основе теории развития творческой личности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4702268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79120" y="1188108"/>
            <a:ext cx="5273040" cy="1785104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/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Игровой метод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Использование сюжета игр для организации детской деятельности;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-Использование персонажей для обыгрывания ситуации;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Закрепление пройденного материала через игру.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87827" y="3103156"/>
            <a:ext cx="5225144" cy="1785104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/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Метод проблемного обучения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Творческое использование готовых заданий (найти выход);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Самостоятельное добывание знаний ;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Создание ситуаций с конкретными условиями действия.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118884" y="396632"/>
            <a:ext cx="4184637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Методы ТРИЗ</a:t>
            </a:r>
            <a:endParaRPr lang="ru-RU" sz="3200" b="1" dirty="0">
              <a:solidFill>
                <a:srgbClr val="FF0000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61703" y="5042263"/>
            <a:ext cx="5238205" cy="956173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/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Эвристический метод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Добавление одного элемента к выполненной работе (поэлементное обучение).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6374674" y="1689688"/>
            <a:ext cx="5120640" cy="181588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/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Исследовательский метод </a:t>
            </a:r>
          </a:p>
          <a:p>
            <a:pPr lvl="0"/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(творческих заданий)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Самостоятельное придумывание упражнений, игровых сюжетов;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Выполнение заданий по представлению;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Игра с определенной целью.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6361612" y="558577"/>
            <a:ext cx="5094514" cy="95410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/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Соревновательный метод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Нахождение неординарных решений для достижения цели.</a:t>
            </a:r>
          </a:p>
        </p:txBody>
      </p:sp>
      <p:pic>
        <p:nvPicPr>
          <p:cNvPr id="8" name="Picture 2" descr="http://boombob.ru/img/picture/May/13/9d6a615d576f04596dfd835d83afe712/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58476" y="3579223"/>
            <a:ext cx="4608275" cy="283463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5229" y="227588"/>
            <a:ext cx="4586651" cy="673933"/>
          </a:xfrm>
        </p:spPr>
        <p:txBody>
          <a:bodyPr>
            <a:noAutofit/>
          </a:bodyPr>
          <a:lstStyle/>
          <a:p>
            <a:r>
              <a:rPr lang="ru-RU" sz="2900" dirty="0" smtClean="0">
                <a:ln w="9525">
                  <a:solidFill>
                    <a:srgbClr val="FF3300"/>
                  </a:solidFill>
                  <a:prstDash val="solid"/>
                </a:ln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900" dirty="0" smtClean="0">
                <a:ln w="9525">
                  <a:solidFill>
                    <a:srgbClr val="FF3300"/>
                  </a:solidFill>
                  <a:prstDash val="solid"/>
                </a:ln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900" dirty="0" smtClean="0">
                <a:ln w="9525">
                  <a:solidFill>
                    <a:srgbClr val="FF3300"/>
                  </a:solidFill>
                  <a:prstDash val="solid"/>
                </a:ln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900" dirty="0" smtClean="0">
                <a:ln w="9525">
                  <a:solidFill>
                    <a:srgbClr val="FF3300"/>
                  </a:solidFill>
                  <a:prstDash val="solid"/>
                </a:ln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900" dirty="0" smtClean="0">
                <a:ln w="9525">
                  <a:solidFill>
                    <a:srgbClr val="FF3300"/>
                  </a:solidFill>
                  <a:prstDash val="solid"/>
                </a:ln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900" dirty="0" smtClean="0">
                <a:ln w="9525">
                  <a:solidFill>
                    <a:srgbClr val="FF3300"/>
                  </a:solidFill>
                  <a:prstDash val="solid"/>
                </a:ln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900" dirty="0" smtClean="0">
                <a:ln w="9525">
                  <a:solidFill>
                    <a:srgbClr val="FF3300"/>
                  </a:solidFill>
                  <a:prstDash val="solid"/>
                </a:ln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900" dirty="0" smtClean="0">
                <a:ln w="9525">
                  <a:solidFill>
                    <a:srgbClr val="FF3300"/>
                  </a:solidFill>
                  <a:prstDash val="solid"/>
                </a:ln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900" dirty="0" smtClean="0">
                <a:ln w="9525">
                  <a:solidFill>
                    <a:srgbClr val="FF3300"/>
                  </a:solidFill>
                  <a:prstDash val="solid"/>
                </a:ln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900" dirty="0" smtClean="0">
                <a:ln w="9525">
                  <a:solidFill>
                    <a:srgbClr val="FF3300"/>
                  </a:solidFill>
                  <a:prstDash val="solid"/>
                </a:ln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900" dirty="0" smtClean="0">
                <a:ln w="9525">
                  <a:solidFill>
                    <a:srgbClr val="FF3300"/>
                  </a:solidFill>
                  <a:prstDash val="solid"/>
                </a:ln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900" dirty="0" smtClean="0">
                <a:ln w="9525">
                  <a:solidFill>
                    <a:srgbClr val="FF3300"/>
                  </a:solidFill>
                  <a:prstDash val="solid"/>
                </a:ln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Этапы обучения </a:t>
            </a:r>
            <a:endParaRPr lang="ru-RU" sz="29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270172" y="431074"/>
            <a:ext cx="5486399" cy="5969725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4 этап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– изобретательство.</a:t>
            </a:r>
          </a:p>
          <a:p>
            <a:pPr>
              <a:buNone/>
            </a:pPr>
            <a:r>
              <a:rPr lang="ru-RU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5 этап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 это решение сказочных задач и придумывание новых сказок с помощью специальных методов. </a:t>
            </a:r>
          </a:p>
          <a:p>
            <a:pPr>
              <a:buNone/>
            </a:pPr>
            <a:r>
              <a:rPr lang="ru-RU" sz="2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6 этап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 опираясь на полученные знания, интуицию, используя оригинальные решения проблем, малыш учится находить выход из любой сложной ситуации. </a:t>
            </a:r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/>
              <a:t> </a:t>
            </a:r>
            <a:r>
              <a:rPr lang="ru-RU" dirty="0" smtClean="0">
                <a:hlinkClick r:id="rId2" action="ppaction://hlinkpres?slideindex=1&amp;slidetitle="/>
              </a:rPr>
              <a:t>мастер класс стул.</a:t>
            </a:r>
            <a:r>
              <a:rPr lang="en-US" dirty="0" err="1" smtClean="0">
                <a:hlinkClick r:id="rId2" action="ppaction://hlinkpres?slideindex=1&amp;slidetitle="/>
              </a:rPr>
              <a:t>pptx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91887" y="1097279"/>
            <a:ext cx="5473336" cy="5329647"/>
          </a:xfrm>
        </p:spPr>
        <p:txBody>
          <a:bodyPr>
            <a:normAutofit/>
          </a:bodyPr>
          <a:lstStyle/>
          <a:p>
            <a:r>
              <a:rPr lang="ru-RU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 этап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 занятия даются не как форма, а как поиск истины и сути. </a:t>
            </a:r>
          </a:p>
          <a:p>
            <a:r>
              <a:rPr lang="ru-RU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 этап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– это «тайна двойного» или выявление противоречий в объекте, явлении, когда что-то в нем хорошо, а что-то плохо, что-то вредно, что-то мешает, а что-то нужно.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ru-RU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3 этап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– разрешение противоречий. 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Например, задача: «Как можно перенести воду в решете?»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                         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2" descr="http://raguda.ru/images/triz-dlja-doshkolnikov-8_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71600" y="3667342"/>
            <a:ext cx="4532812" cy="27073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листание 1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листание 1" id="{6EB41901-E906-4F5D-92CE-8CC78677F874}" vid="{66B04ABB-2228-4FAF-99D5-43E267AA4B8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573</TotalTime>
  <Words>865</Words>
  <Application>Microsoft Office PowerPoint</Application>
  <PresentationFormat>Широкоэкранный</PresentationFormat>
  <Paragraphs>83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Times New Roman</vt:lpstr>
      <vt:lpstr>листание 1</vt:lpstr>
      <vt:lpstr>ТРИЗ в развитии творческой активности дошкольников </vt:lpstr>
      <vt:lpstr>ТРИЗ расшифровывается, как «Теория решения изобретательских задач»</vt:lpstr>
      <vt:lpstr>Презентация PowerPoint</vt:lpstr>
      <vt:lpstr>Презентация PowerPoint</vt:lpstr>
      <vt:lpstr>Презентация PowerPoint</vt:lpstr>
      <vt:lpstr>Презентация PowerPoint</vt:lpstr>
      <vt:lpstr>Цель ТРИЗ </vt:lpstr>
      <vt:lpstr>Презентация PowerPoint</vt:lpstr>
      <vt:lpstr>      Этапы обучения </vt:lpstr>
      <vt:lpstr> Игровые упражнения , игры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Пользователь Windows</cp:lastModifiedBy>
  <cp:revision>67</cp:revision>
  <dcterms:created xsi:type="dcterms:W3CDTF">2016-11-15T09:14:47Z</dcterms:created>
  <dcterms:modified xsi:type="dcterms:W3CDTF">2017-04-22T09:33:39Z</dcterms:modified>
</cp:coreProperties>
</file>