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66" r:id="rId3"/>
    <p:sldId id="276" r:id="rId4"/>
    <p:sldId id="267" r:id="rId5"/>
    <p:sldId id="273" r:id="rId6"/>
    <p:sldId id="268" r:id="rId7"/>
    <p:sldId id="269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>
        <p:scale>
          <a:sx n="68" d="100"/>
          <a:sy n="68" d="100"/>
        </p:scale>
        <p:origin x="-143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E4F2-0A86-4C71-BBEA-F6C076D5D962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60425-A8FC-4517-9E52-97240A901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FE2C8-DC71-467D-88B1-6E98937D7E11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1196752"/>
            <a:ext cx="7776864" cy="51398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УМК «Школа России</a:t>
            </a:r>
            <a:r>
              <a:rPr lang="ru-RU" sz="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66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6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Автор программы:</a:t>
            </a:r>
            <a:br>
              <a:rPr lang="ru-RU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Плешаков А.А.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382" y="764704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Система учебников «Школа России»</a:t>
            </a:r>
            <a:endParaRPr lang="ru-RU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Documents and Settings\СЕРГЕЙ\Рабочий стол\standart_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357694"/>
            <a:ext cx="1716807" cy="20717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4293096"/>
            <a:ext cx="30003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Имеет полное програмно-методическое сопровождение.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3929066"/>
            <a:ext cx="292892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Гарантирует преемственность с дошкольным и основным общим образованием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1484784"/>
            <a:ext cx="51435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Входит в Федеральный перечень учебников, рекомендованных Министерством образования и науки Российской Федерации к использованию в образовательном процессе в общеобразовательных учреждениях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>
                <a:solidFill>
                  <a:schemeClr val="accent1"/>
                </a:solidFill>
              </a:rPr>
              <a:t/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Линии учебников УМК: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28800"/>
            <a:ext cx="8085584" cy="468052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Завершенная предметная линия учебников «Русский язык»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Канакина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В.П., Горецкий В.Г.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Завершенная предметная линия учебников «Литературное чтение»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Климанова Л.Ф., Горецкий В.Г.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Завершенная предметная линия учебников «Математика»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Моро М.И.,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Бантова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М.А.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Завершенная предметная линия учебников «Окружающий мир»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Плешаков А.А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limanova-literaturnoe-chtenie-1-klass-uchebnik-chast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3717032"/>
            <a:ext cx="2714644" cy="2714644"/>
          </a:xfrm>
          <a:prstGeom prst="rect">
            <a:avLst/>
          </a:prstGeom>
        </p:spPr>
      </p:pic>
      <p:pic>
        <p:nvPicPr>
          <p:cNvPr id="6" name="Рисунок 5" descr="10038538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88640"/>
            <a:ext cx="2203147" cy="2898879"/>
          </a:xfrm>
          <a:prstGeom prst="rect">
            <a:avLst/>
          </a:prstGeom>
        </p:spPr>
      </p:pic>
      <p:pic>
        <p:nvPicPr>
          <p:cNvPr id="7" name="Рисунок 6" descr="4401201212-1-2--2_en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3501008"/>
            <a:ext cx="2172112" cy="2786082"/>
          </a:xfrm>
          <a:prstGeom prst="rect">
            <a:avLst/>
          </a:prstGeom>
        </p:spPr>
      </p:pic>
      <p:pic>
        <p:nvPicPr>
          <p:cNvPr id="10" name="Рисунок 9" descr="5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284984"/>
            <a:ext cx="3071834" cy="3071834"/>
          </a:xfrm>
          <a:prstGeom prst="rect">
            <a:avLst/>
          </a:prstGeom>
        </p:spPr>
      </p:pic>
      <p:pic>
        <p:nvPicPr>
          <p:cNvPr id="11" name="Рисунок 10" descr="100422741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87624" y="260648"/>
            <a:ext cx="2841192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143248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1dac306f8a86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3071810"/>
            <a:ext cx="2000232" cy="200023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908720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Электронное приложение к учебникам</a:t>
            </a:r>
            <a:endParaRPr lang="ru-RU" sz="4800" b="1" cap="none" spc="0" dirty="0">
              <a:ln w="11430"/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2b2d0da0ca1a.jpg"/>
          <p:cNvPicPr>
            <a:picLocks noChangeAspect="1"/>
          </p:cNvPicPr>
          <p:nvPr/>
        </p:nvPicPr>
        <p:blipFill>
          <a:blip r:embed="rId4" cstate="print"/>
          <a:srcRect r="2703"/>
          <a:stretch>
            <a:fillRect/>
          </a:stretch>
        </p:blipFill>
        <p:spPr>
          <a:xfrm>
            <a:off x="6858016" y="3214686"/>
            <a:ext cx="2000264" cy="2055826"/>
          </a:xfrm>
          <a:prstGeom prst="rect">
            <a:avLst/>
          </a:prstGeom>
        </p:spPr>
      </p:pic>
      <p:pic>
        <p:nvPicPr>
          <p:cNvPr id="7" name="Рисунок 6" descr="3033755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76" y="3214686"/>
            <a:ext cx="2000264" cy="1964260"/>
          </a:xfrm>
          <a:prstGeom prst="rect">
            <a:avLst/>
          </a:prstGeom>
        </p:spPr>
      </p:pic>
      <p:pic>
        <p:nvPicPr>
          <p:cNvPr id="9" name="Рисунок 8" descr="1832344_635053091188097500.jpg"/>
          <p:cNvPicPr>
            <a:picLocks noChangeAspect="1"/>
          </p:cNvPicPr>
          <p:nvPr/>
        </p:nvPicPr>
        <p:blipFill>
          <a:blip r:embed="rId6" cstate="print"/>
          <a:srcRect t="14583"/>
          <a:stretch>
            <a:fillRect/>
          </a:stretch>
        </p:blipFill>
        <p:spPr>
          <a:xfrm>
            <a:off x="7837916" y="0"/>
            <a:ext cx="1306083" cy="836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57166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Основные принципы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УМК «Школа России»:</a:t>
            </a:r>
            <a:endParaRPr lang="ru-RU" sz="4000" b="1" cap="none" spc="0" dirty="0">
              <a:ln w="11430"/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000240"/>
            <a:ext cx="85725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ринцип работы на результат;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ринцип воспитания гражданина России;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ринцип обучения в деятельности;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ринцип синтеза традиций и инноваций в образовании.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832344_635053091188097500.jpg"/>
          <p:cNvPicPr>
            <a:picLocks noChangeAspect="1"/>
          </p:cNvPicPr>
          <p:nvPr/>
        </p:nvPicPr>
        <p:blipFill>
          <a:blip r:embed="rId2" cstate="print"/>
          <a:srcRect t="14583"/>
          <a:stretch>
            <a:fillRect/>
          </a:stretch>
        </p:blipFill>
        <p:spPr>
          <a:xfrm>
            <a:off x="7837916" y="0"/>
            <a:ext cx="1306083" cy="836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.jpg"/>
          <p:cNvPicPr>
            <a:picLocks noChangeAspect="1"/>
          </p:cNvPicPr>
          <p:nvPr/>
        </p:nvPicPr>
        <p:blipFill>
          <a:blip r:embed="rId2" cstate="print"/>
          <a:srcRect t="4929"/>
          <a:stretch>
            <a:fillRect/>
          </a:stretch>
        </p:blipFill>
        <p:spPr>
          <a:xfrm>
            <a:off x="285720" y="1412776"/>
            <a:ext cx="8291597" cy="517065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31640" y="548680"/>
            <a:ext cx="648331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УМК «Школа России»</a:t>
            </a:r>
            <a:endParaRPr lang="ru-RU" sz="4800" b="1" cap="none" spc="0" dirty="0">
              <a:ln w="11430"/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1124744"/>
            <a:ext cx="90011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Ведущая целевая установка УМК «Школа России» и ФГОС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воспитание гуманного, творческого, социально-активного и компетентного человека – гражданина и патриота России, уважительно и бережного относящегося к среде своего обитания, к своей семье, к природному и культурному достоянию своей малой Родины, своей страны и всего человечества.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4500562" y="3929066"/>
            <a:ext cx="4500594" cy="2571768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357686" y="1857364"/>
            <a:ext cx="4786314" cy="2357454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0" y="3643314"/>
            <a:ext cx="4286280" cy="2857520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0" y="1857364"/>
            <a:ext cx="4214842" cy="200026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357166"/>
            <a:ext cx="90726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Учебно-методический комплекс «Школа России» сегодня – это:</a:t>
            </a:r>
          </a:p>
          <a:p>
            <a:r>
              <a:rPr lang="ru-RU" sz="2400" b="1" dirty="0" smtClean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2071678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•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эффективное сочетание лучших традиций российского образования и проверенных практиками образовательного процесса инноваций;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•постоянно обновляющаяся, наиболее востребованная и понятная учителю и ученику образовательная система для начальной школы.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785926"/>
            <a:ext cx="442915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мощный потенциал для духовно-нравственного развития и воспитания личности гражданина России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реальная возможность достижения личностных, метапредметных и предметных результатов, соответствующих задачам современного образования;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</TotalTime>
  <Words>264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  Линии учебников УМК: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BEST XP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Юля</cp:lastModifiedBy>
  <cp:revision>27</cp:revision>
  <dcterms:created xsi:type="dcterms:W3CDTF">2014-04-08T13:42:07Z</dcterms:created>
  <dcterms:modified xsi:type="dcterms:W3CDTF">2017-05-25T17:45:43Z</dcterms:modified>
</cp:coreProperties>
</file>