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3" r:id="rId6"/>
    <p:sldId id="264" r:id="rId7"/>
    <p:sldId id="266" r:id="rId8"/>
    <p:sldId id="265" r:id="rId9"/>
    <p:sldId id="268" r:id="rId10"/>
    <p:sldId id="269" r:id="rId11"/>
    <p:sldId id="267" r:id="rId12"/>
    <p:sldId id="270" r:id="rId13"/>
    <p:sldId id="26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85234-EBBE-4E7B-94A4-6B8C237692D4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B0181-06EA-4BD4-BB7D-D0FD62C73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91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B0181-06EA-4BD4-BB7D-D0FD62C73EC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29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49 сек</a:t>
            </a:r>
            <a:r>
              <a:rPr lang="ru-RU" smtClean="0"/>
              <a:t>.- начало  конец – 2.30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B0181-06EA-4BD4-BB7D-D0FD62C73EC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8DE07-8DFD-42B0-ACCA-D9F9E3A7A1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49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071BB-0F5D-462B-BE54-4471AF983B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07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34C4D-C483-4F60-9DD0-77631671BC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31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AFEFB-7E9D-4D3E-84E7-BF8F7703A7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38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D359B-E1C4-48A9-ABEB-56613D456F4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06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55585-009C-4419-ABB8-BE362B9D0C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7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AFC74-ACDC-478F-85FC-88319E3BF4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9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F0F9D-89AA-4B60-932E-CF5AEB6907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12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A5E6B-0E82-4DFB-B567-FDB14F3CA2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BF107-5AEC-4550-BF0A-7FE6D8DEC3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56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BF99A-0E8E-4B07-A9B0-581A0115AC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1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D43EF1-E4BE-4C76-9FED-439573F918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hyperlink" Target="http://images.yandex.ru/yandsearch?source=wiz&amp;img_url=http://generic.pixmac.com/4/green-tick-mark-and-red-cross-success-illustration-55542579.jpg&amp;uinfo=sw-1349-sh-643-fw-1124-fh-448-pd-1&amp;p=1&amp;text=%D0%BA%D0%BB%D0%B8%D0%BF%D0%B0%D1%80%D1%82%20%D0%B3%D0%B0%D0%BB%D0%BE%D1%87%D0%BA%D0%B0&amp;noreask=1&amp;pos=50&amp;rpt=simage&amp;lr=11287" TargetMode="External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1%87%D0%B5%D0%BB%D0%BE%D0%B2%D0%B5%D0%BA%20%D1%81%D1%83%D1%89%D0%B5%D1%81%D1%82%D0%B2%D0%BE%20%D1%80%D0%B0%D0%B7%D1%83%D0%BC%D0%BD%D0%BE%D0%B5&amp;img_url=http://img150.ua.redtram.com/news/681911663.jpg&amp;pos=72&amp;uinfo=sw-1349-sh-643-fw-1124-fh-448-pd-1&amp;rpt=simage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yandex.ru/yandsearch?source=wiz&amp;img_url=http://images.vector-images.com/clp1/213035/clp573400.jpg&amp;uinfo=sw-1349-sh-643-fw-1124-fh-448-pd-1&amp;p=3&amp;text=%D0%BA%D0%BB%D0%B8%D0%BF%D0%B0%D1%80%D1%82%20%D0%B2%D0%BE%D0%BF%D1%80%D0%BE%D1%81%D0%B8%D1%82%D0%B5%D0%BB%D1%8C%D0%BD%D1%8B%D0%B9%20%D0%B7%D0%BD%D0%B0%D0%BA&amp;noreask=1&amp;pos=116&amp;rpt=simage&amp;lr=11287" TargetMode="External"/><Relationship Id="rId7" Type="http://schemas.openxmlformats.org/officeDocument/2006/relationships/hyperlink" Target="http://images.yandex.ru/yandsearch?source=wiz&amp;img_url=http://images4.wikia.nocookie.net/__cb20110731043840/dears/images/8/82/Book1.jpg&amp;uinfo=sw-1349-sh-643-fw-1124-fh-448-pd-1&amp;p=1&amp;text=%D0%BA%D0%BB%D0%B8%D0%BF%D0%B0%D1%80%D1%82%20%D0%BA%D0%BD%D0%B8%D0%B3%D0%B0&amp;noreask=1&amp;pos=35&amp;rpt=simage&amp;lr=11287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images.yandex.ru/" TargetMode="Externa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B%D0%B8%D0%BF%D0%B0%D1%80%D1%82%20%D0%BE%D0%B2%D0%BE%D1%89%D0%B8&amp;img_url=http://img-fotki.yandex.ru/get/6603/119528728.20fb/0_f7d25_40c5e569_XL&amp;pos=20&amp;uinfo=sw-1349-sh-643-fw-1124-fh-448-pd-1&amp;rpt=simage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images.yandex.ru/yandsearch?p=1&amp;text=%D0%BA%D0%BB%D0%B8%D0%BF%D0%B0%D1%80%D1%82%20%D0%BE%D0%B1%D0%BB%D0%B0%D0%BA%D0%B0&amp;img_url=http://soft.mail.ru/Screens/news/2011/02/21/te_152327.png&amp;pos=35&amp;uinfo=sw-1349-sh-643-fw-1124-fh-448-pd-1&amp;rpt=simage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B%D0%B8%D0%BF%D0%B0%D1%80%D1%82%20%D0%BA%D0%BE%D1%80%D0%BE%D0%B2%D0%B0&amp;img_url=http://vachesagogo.free.fr/tubes/vachetub15.gif&amp;pos=7&amp;uinfo=sw-1349-sh-643-fw-1124-fh-448-pd-1&amp;rpt=simage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images.yandex.ru/yandsearch?text=%D0%BA%D0%BB%D0%B8%D0%BF%D0%B0%D1%80%D1%82%20%D1%81%D0%BE%D0%BB%D0%BD%D1%86%D0%B5&amp;img_url=http://img-fotki.yandex.ru/get/3505/inmira.10/0_35463_d135c212_S&amp;pos=13&amp;uinfo=sw-1349-sh-643-fw-1124-fh-448-pd-1&amp;rpt=simage" TargetMode="External"/><Relationship Id="rId4" Type="http://schemas.openxmlformats.org/officeDocument/2006/relationships/hyperlink" Target="http://images.yandex.ru/yandsearch?text=%D0%BA%D0%BB%D0%B8%D0%BF%D0%B0%D1%80%D1%82%20%D0%B2%D0%BE%D0%B4%D0%BE%D1%91%D0%BC%D1%8B&amp;img_url=http://www.e-monsite.com/s/2011/06/02/waterlakes/91925081water-lakes-logo-jpg.jpg&amp;pos=11&amp;uinfo=sw-1349-sh-643-fw-1124-fh-448-pd-1&amp;rpt=simage" TargetMode="External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3.jpeg"/><Relationship Id="rId2" Type="http://schemas.openxmlformats.org/officeDocument/2006/relationships/hyperlink" Target="http://images.yandex.ru/yandsearch?text=%D0%BA%D0%BB%D0%B8%D0%BF%D0%B0%D1%80%D1%82%20%D0%B3%D0%BE%D0%BB%D0%BE%D0%B2%D0%B0%20%D1%87%D0%B5%D0%BB%D0%BE%D0%B2%D0%B5%D0%BA%D0%B0&amp;img_url=http://www.soylualuminyum.com.tr/wp-content/uploads/clip-art-people_3782_1.jpg&amp;pos=23&amp;uinfo=sw-1349-sh-643-fw-1124-fh-448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11" Type="http://schemas.openxmlformats.org/officeDocument/2006/relationships/image" Target="../media/image26.jpeg"/><Relationship Id="rId5" Type="http://schemas.openxmlformats.org/officeDocument/2006/relationships/image" Target="../media/image23.jpeg"/><Relationship Id="rId10" Type="http://schemas.openxmlformats.org/officeDocument/2006/relationships/image" Target="../media/image6.jpeg"/><Relationship Id="rId4" Type="http://schemas.openxmlformats.org/officeDocument/2006/relationships/hyperlink" Target="http://images.yandex.ru/yandsearch?p=3&amp;text=%D0%BA%D0%BB%D0%B8%D0%BF%D0%B0%D1%80%D1%82%20%D0%B6%D0%B8%D0%B2%D0%BE%D1%82%D0%BD%D1%8B%D0%B5&amp;img_url=http://www.beepworld4.de/bilderarchiv/bilder/tiere/bear1.jpg&amp;pos=100&amp;uinfo=sw-1349-sh-643-fw-1124-fh-448-pd-1&amp;rpt=simage" TargetMode="External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8.jpeg"/><Relationship Id="rId2" Type="http://schemas.openxmlformats.org/officeDocument/2006/relationships/hyperlink" Target="http://images.yandex.ru/yandsearch?text=%D0%BA%D0%BB%D0%B8%D0%BF%D0%B0%D1%80%D1%82%20%D0%B3%D0%BE%D0%BB%D0%BE%D0%B2%D0%B0%20%D1%87%D0%B5%D0%BB%D0%BE%D0%B2%D0%B5%D0%BA%D0%B0&amp;img_url=http://www.soylualuminyum.com.tr/wp-content/uploads/clip-art-people_3782_1.jpg&amp;pos=23&amp;uinfo=sw-1349-sh-643-fw-1124-fh-448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0%BA%D0%BB%D0%B8%D0%BF%D0%B0%D1%80%D1%82%20%D0%B2%D0%BE%D0%BF%D1%80%D0%BE%D1%81%D1%8B&amp;img_url=http://cs11388.userapi.com/g35151028/a_643f1ce1.jpg&amp;pos=47&amp;uinfo=sw-1349-sh-643-fw-1124-fh-448-pd-1&amp;rpt=simage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p=3&amp;text=%D0%BA%D0%BB%D0%B8%D0%BF%D0%B0%D1%80%D1%82%20%D0%B6%D0%B8%D0%B2%D0%BE%D1%82%D0%BD%D1%8B%D0%B5&amp;img_url=http://www.beepworld4.de/bilderarchiv/bilder/tiere/bear1.jpg&amp;pos=100&amp;uinfo=sw-1349-sh-643-fw-1124-fh-448-pd-1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3%D0%BB%D0%B0%D0%B7%D0%B0&amp;img_url=http://de.trinixy.ru/pics4/20110516/podb/6/beautiful_woman_eyes_18.jpg&amp;pos=21&amp;uinfo=sw-1349-sh-643-fw-1124-fh-448-pd-1&amp;rpt=simage" TargetMode="External"/><Relationship Id="rId13" Type="http://schemas.openxmlformats.org/officeDocument/2006/relationships/image" Target="../media/image34.jpeg"/><Relationship Id="rId3" Type="http://schemas.openxmlformats.org/officeDocument/2006/relationships/image" Target="../media/image20.png"/><Relationship Id="rId7" Type="http://schemas.openxmlformats.org/officeDocument/2006/relationships/image" Target="../media/image31.jpeg"/><Relationship Id="rId12" Type="http://schemas.openxmlformats.org/officeDocument/2006/relationships/hyperlink" Target="http://images.yandex.ru/yandsearch?p=4&amp;text=%D1%80%D0%B5%D0%B1%D0%B5%D0%BD%D0%BE%D0%BA&amp;img_url=http://www.profi-forex.org/system/news/1_6734.jpg&amp;pos=126&amp;uinfo=sw-1349-sh-643-fw-1124-fh-448-pd-1&amp;rpt=simage" TargetMode="External"/><Relationship Id="rId17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0%BD%D0%BE%D0%B3%D0%B8&amp;img_url=http://ideaseller.typepad.com/photos/uncategorized/feet_1.jpg&amp;pos=56&amp;uinfo=sw-1349-sh-643-fw-1124-fh-448-pd-1&amp;rpt=simage" TargetMode="External"/><Relationship Id="rId11" Type="http://schemas.openxmlformats.org/officeDocument/2006/relationships/image" Target="../media/image33.jpeg"/><Relationship Id="rId5" Type="http://schemas.microsoft.com/office/2007/relationships/hdphoto" Target="../media/hdphoto4.wdp"/><Relationship Id="rId15" Type="http://schemas.openxmlformats.org/officeDocument/2006/relationships/image" Target="../media/image35.jpeg"/><Relationship Id="rId10" Type="http://schemas.openxmlformats.org/officeDocument/2006/relationships/hyperlink" Target="http://images.yandex.ru/yandsearch?text=%D0%BC%D0%BE%D0%B7%D0%B3&amp;img_url=http://www.release-me.ru/img/brain.jpg&amp;pos=15&amp;uinfo=sw-1349-sh-643-fw-1124-fh-448-pd-1&amp;rpt=simage" TargetMode="External"/><Relationship Id="rId4" Type="http://schemas.openxmlformats.org/officeDocument/2006/relationships/image" Target="../media/image30.png"/><Relationship Id="rId9" Type="http://schemas.openxmlformats.org/officeDocument/2006/relationships/image" Target="../media/image32.jpeg"/><Relationship Id="rId14" Type="http://schemas.openxmlformats.org/officeDocument/2006/relationships/hyperlink" Target="http://images.yandex.ru/yandsearch?text=%D0%BA%D0%BE%D0%B6%D0%B0%20%20%D0%BA%D0%B8%D0%BF%D1%8F%D1%82%D0%BE%D0%BA&amp;img_url=http://mediasubs.ru/group/uploads/di/diagnostika-lechenie-i-profilaktika-zabolevanij/image2/0Y2MtYzk5.jpg&amp;pos=2&amp;uinfo=sw-1349-sh-643-fw-1124-fh-448-pd-1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451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какими живыми обитателями природы мы познакомились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Докажите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что растения и животные – живые существа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необходимо для жизни растений и животных? </a:t>
            </a:r>
            <a:endParaRPr lang="ru-RU" sz="28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86742" y="1052736"/>
            <a:ext cx="8135937" cy="4781342"/>
            <a:chOff x="468313" y="1025733"/>
            <a:chExt cx="8135937" cy="478134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916238" y="1025733"/>
              <a:ext cx="3960812" cy="1250742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b="-121362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36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ЖИВЫЕ ОРГАНИЗМЫ</a:t>
              </a: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468313" y="3284538"/>
              <a:ext cx="2089150" cy="647700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 b="-141912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ДЫШАТ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132138" y="3213100"/>
              <a:ext cx="2952750" cy="863600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 b="-156434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РАСТУТ</a:t>
              </a: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6372225" y="3357563"/>
              <a:ext cx="2232025" cy="647700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 b="-158456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2400" b="1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ПИТАЮТСЯ</a:t>
              </a: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827088" y="4941888"/>
              <a:ext cx="3168848" cy="792162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 b="-179559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РАЗМНОЖАЮТСЯ</a:t>
              </a: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5219700" y="4941888"/>
              <a:ext cx="2952750" cy="865187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 b="-155963"/>
              </a:stretch>
            </a:blipFill>
            <a:ln w="57150">
              <a:solidFill>
                <a:srgbClr val="808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ru-RU" sz="2400" b="1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УМИРАЮТ</a:t>
              </a: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H="1">
              <a:off x="2195513" y="2420938"/>
              <a:ext cx="720725" cy="72072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2339975" y="2492375"/>
              <a:ext cx="1368425" cy="230505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4643438" y="2492375"/>
              <a:ext cx="0" cy="72072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5580063" y="2492375"/>
              <a:ext cx="936625" cy="237648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6156325" y="2492375"/>
              <a:ext cx="576263" cy="72072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95536" y="2568571"/>
            <a:ext cx="8443243" cy="3672607"/>
            <a:chOff x="251520" y="260648"/>
            <a:chExt cx="8443243" cy="3672607"/>
          </a:xfrm>
        </p:grpSpPr>
        <p:pic>
          <p:nvPicPr>
            <p:cNvPr id="20" name="Picture 2" descr="H:\ОМ\сканирование0004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1520" y="260648"/>
              <a:ext cx="8443243" cy="2183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67545" y="3356794"/>
              <a:ext cx="1800199" cy="5762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Питание </a:t>
              </a:r>
              <a:endPara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Line 32"/>
            <p:cNvSpPr>
              <a:spLocks noChangeShapeType="1"/>
            </p:cNvSpPr>
            <p:nvPr/>
          </p:nvSpPr>
          <p:spPr bwMode="auto">
            <a:xfrm>
              <a:off x="1313653" y="2564904"/>
              <a:ext cx="0" cy="720279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32"/>
            <p:cNvSpPr>
              <a:spLocks noChangeShapeType="1"/>
            </p:cNvSpPr>
            <p:nvPr/>
          </p:nvSpPr>
          <p:spPr bwMode="auto">
            <a:xfrm>
              <a:off x="3635896" y="2545186"/>
              <a:ext cx="0" cy="720279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>
              <a:off x="5652120" y="2492896"/>
              <a:ext cx="0" cy="720279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4932040" y="3356792"/>
              <a:ext cx="1656184" cy="5762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Тепло </a:t>
              </a:r>
              <a:endPara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2555601" y="3356992"/>
              <a:ext cx="2160587" cy="5762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Свет </a:t>
              </a:r>
              <a:endPara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7740352" y="2444496"/>
              <a:ext cx="0" cy="720279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Rectangle 21"/>
            <p:cNvSpPr>
              <a:spLocks noChangeArrowheads="1"/>
            </p:cNvSpPr>
            <p:nvPr/>
          </p:nvSpPr>
          <p:spPr bwMode="auto">
            <a:xfrm>
              <a:off x="7038579" y="3356794"/>
              <a:ext cx="1656184" cy="5762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Вода </a:t>
              </a:r>
              <a:endParaRPr lang="ru-RU" sz="3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252872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героя  мультфильма?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такой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Маугли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отличало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Маугли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 животных?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Посмотрите отрывок из мультфильма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Маугли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90598" y="116632"/>
            <a:ext cx="8446660" cy="2280155"/>
            <a:chOff x="290598" y="548680"/>
            <a:chExt cx="8446660" cy="228015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312322" y="717784"/>
              <a:ext cx="8424936" cy="211105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3" name="Группа 12"/>
            <p:cNvGrpSpPr>
              <a:grpSpLocks/>
            </p:cNvGrpSpPr>
            <p:nvPr/>
          </p:nvGrpSpPr>
          <p:grpSpPr bwMode="auto">
            <a:xfrm>
              <a:off x="2939280" y="548680"/>
              <a:ext cx="3094038" cy="1038225"/>
              <a:chOff x="-412770" y="3242473"/>
              <a:chExt cx="4820959" cy="1605802"/>
            </a:xfrm>
          </p:grpSpPr>
          <p:sp>
            <p:nvSpPr>
              <p:cNvPr id="15" name="TextBox 9"/>
              <p:cNvSpPr txBox="1">
                <a:spLocks noChangeArrowheads="1"/>
              </p:cNvSpPr>
              <p:nvPr/>
            </p:nvSpPr>
            <p:spPr bwMode="auto">
              <a:xfrm>
                <a:off x="-412770" y="3571435"/>
                <a:ext cx="2479333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ВЫВОД:</a:t>
                </a:r>
              </a:p>
            </p:txBody>
          </p:sp>
          <p:pic>
            <p:nvPicPr>
              <p:cNvPr id="16" name="Picture 2" descr="J:\Все рисунки\разные картинки\спасибо за урок.jpeg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7074" y="3242473"/>
                <a:ext cx="1231115" cy="1605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" name="Прямоугольник 13"/>
            <p:cNvSpPr/>
            <p:nvPr/>
          </p:nvSpPr>
          <p:spPr>
            <a:xfrm>
              <a:off x="290598" y="1443840"/>
              <a:ext cx="842493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	Человек </a:t>
              </a:r>
              <a:r>
                <a:rPr lang="ru-RU" sz="28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может понимать животных, но жить и развиваться он может только в обществе себе подобных.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519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Мои сканированные изображения\сканирование0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3347864" y="348722"/>
            <a:ext cx="5400600" cy="615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4557"/>
            <a:ext cx="3168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каких рисунках человек ведёт себя разумно?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82012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каких рисунках человек ведёт себя неразумно?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http://im5-tub-ru.yandex.net/i?id=300787303-23-72&amp;n=21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3" t="41079"/>
          <a:stretch/>
        </p:blipFill>
        <p:spPr bwMode="auto">
          <a:xfrm>
            <a:off x="5361277" y="3573016"/>
            <a:ext cx="1373773" cy="13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://im5-tub-ru.yandex.net/i?id=300787303-23-72&amp;n=21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3" t="41079"/>
          <a:stretch/>
        </p:blipFill>
        <p:spPr bwMode="auto">
          <a:xfrm>
            <a:off x="7331771" y="3573016"/>
            <a:ext cx="1373773" cy="13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http://im5-tub-ru.yandex.net/i?id=300787303-23-72&amp;n=21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81638" y="5167933"/>
            <a:ext cx="1373773" cy="13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http://im5-tub-ru.yandex.net/i?id=300787303-23-72&amp;n=21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3" t="41079"/>
          <a:stretch/>
        </p:blipFill>
        <p:spPr bwMode="auto">
          <a:xfrm>
            <a:off x="5513677" y="5128741"/>
            <a:ext cx="1373773" cy="13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48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268862" y="233231"/>
            <a:ext cx="8496944" cy="3281945"/>
            <a:chOff x="295709" y="1412776"/>
            <a:chExt cx="8496944" cy="3281945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95709" y="1497683"/>
              <a:ext cx="8471791" cy="319703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2" name="Группа 11"/>
            <p:cNvGrpSpPr>
              <a:grpSpLocks/>
            </p:cNvGrpSpPr>
            <p:nvPr/>
          </p:nvGrpSpPr>
          <p:grpSpPr bwMode="auto">
            <a:xfrm>
              <a:off x="2927821" y="1412776"/>
              <a:ext cx="3094038" cy="1038225"/>
              <a:chOff x="-412770" y="3242473"/>
              <a:chExt cx="4820959" cy="1605802"/>
            </a:xfrm>
          </p:grpSpPr>
          <p:sp>
            <p:nvSpPr>
              <p:cNvPr id="13" name="TextBox 9"/>
              <p:cNvSpPr txBox="1">
                <a:spLocks noChangeArrowheads="1"/>
              </p:cNvSpPr>
              <p:nvPr/>
            </p:nvSpPr>
            <p:spPr bwMode="auto">
              <a:xfrm>
                <a:off x="-412770" y="3571435"/>
                <a:ext cx="2479333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ВЫВОД:</a:t>
                </a:r>
              </a:p>
            </p:txBody>
          </p:sp>
          <p:pic>
            <p:nvPicPr>
              <p:cNvPr id="14" name="Picture 2" descr="J:\Все рисунки\разные картинки\спасибо за урок.jpeg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7074" y="3242473"/>
                <a:ext cx="1231115" cy="1605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Прямоугольник 14"/>
            <p:cNvSpPr/>
            <p:nvPr/>
          </p:nvSpPr>
          <p:spPr>
            <a:xfrm>
              <a:off x="295709" y="2447952"/>
              <a:ext cx="8496944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	Человек </a:t>
              </a:r>
              <a:r>
                <a:rPr lang="ru-RU" sz="28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– разумное существо, он может говорить, думать, мыслить и трудиться. Раз человек – разумное существо, то все его поступки должны быть обдуманными, не причинять вреда братьям меньшим и природе</a:t>
              </a:r>
              <a:r>
                <a:rPr lang="ru-RU" sz="28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170" name="Picture 2" descr="http://im7-tub-ru.yandex.net/i?id=580211331-50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287" y="3933055"/>
            <a:ext cx="4643989" cy="24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8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9144000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508000" y="4240213"/>
            <a:ext cx="4608513" cy="1562100"/>
          </a:xfrm>
          <a:prstGeom prst="cloudCallout">
            <a:avLst>
              <a:gd name="adj1" fmla="val 69957"/>
              <a:gd name="adj2" fmla="val 48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679700" y="511175"/>
            <a:ext cx="4391025" cy="1474788"/>
          </a:xfrm>
          <a:prstGeom prst="cloudCallout">
            <a:avLst>
              <a:gd name="adj1" fmla="val -41335"/>
              <a:gd name="adj2" fmla="val 850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68600" y="666750"/>
            <a:ext cx="457200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 прошёл удачно.</a:t>
            </a:r>
          </a:p>
          <a:p>
            <a:pPr algn="ctr">
              <a:lnSpc>
                <a:spcPct val="7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7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доволен собой!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27088" y="4421188"/>
            <a:ext cx="3960812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было очень трудно. Мне нужна помощь!</a:t>
            </a:r>
          </a:p>
        </p:txBody>
      </p:sp>
      <p:pic>
        <p:nvPicPr>
          <p:cNvPr id="32775" name="Picture 2" descr="C:\Users\admin\Desktop\конкурсы\82732626795768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398838"/>
            <a:ext cx="26003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3" descr="C:\Users\admin\Desktop\конкурсы\s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8" y="1247775"/>
            <a:ext cx="26289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12399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26"/>
          <p:cNvGrpSpPr>
            <a:grpSpLocks/>
          </p:cNvGrpSpPr>
          <p:nvPr/>
        </p:nvGrpSpPr>
        <p:grpSpPr bwMode="auto">
          <a:xfrm>
            <a:off x="3420093" y="4343653"/>
            <a:ext cx="2232025" cy="1500099"/>
            <a:chOff x="6155966" y="1586929"/>
            <a:chExt cx="2232025" cy="1512888"/>
          </a:xfrm>
        </p:grpSpPr>
        <p:pic>
          <p:nvPicPr>
            <p:cNvPr id="17" name="Picture 3" descr="G:\Все рисунки\школьники рисунки\0babb7c8355c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133"/>
            <a:stretch>
              <a:fillRect/>
            </a:stretch>
          </p:blipFill>
          <p:spPr bwMode="auto">
            <a:xfrm>
              <a:off x="6155966" y="1586929"/>
              <a:ext cx="2232025" cy="151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Прямоугольник 20"/>
            <p:cNvSpPr>
              <a:spLocks noChangeArrowheads="1"/>
            </p:cNvSpPr>
            <p:nvPr/>
          </p:nvSpPr>
          <p:spPr bwMode="auto">
            <a:xfrm>
              <a:off x="6457684" y="2324392"/>
              <a:ext cx="162858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Стр.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70  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67543" y="410055"/>
            <a:ext cx="828069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Послушайте рассказ 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попробуйте определить, о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 будет идти речь на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уроке.</a:t>
            </a:r>
            <a:endParaRPr lang="ru-RU" sz="2800" b="1" dirty="0" smtClean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за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существо? Докажите. </a:t>
            </a:r>
            <a:endParaRPr lang="ru-RU" sz="2800" b="1" dirty="0" smtClean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 считать, что человек тоже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часть 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541" y="3087711"/>
            <a:ext cx="5618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Определите тему урока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8-tub-ru.yandex.net/i?id=621207638-6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56824"/>
            <a:ext cx="1669011" cy="166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duran.ru/wp-content/uploads/2012/06/79ef8ffb1afd379f98ff28dfe5971387.jp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39251" y="797622"/>
            <a:ext cx="1696045" cy="371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99690" y="3087711"/>
            <a:ext cx="72439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 – разумное существо.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0-tub-ru.yandex.net/i?id=26744967-56-72&amp;n=21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0"/>
          <a:stretch/>
        </p:blipFill>
        <p:spPr bwMode="auto">
          <a:xfrm>
            <a:off x="5967010" y="873103"/>
            <a:ext cx="1039230" cy="91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31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uran.ru/wp-content/uploads/2012/06/79ef8ffb1afd379f98ff28dfe5971387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1" t="46334" r="71671"/>
          <a:stretch/>
        </p:blipFill>
        <p:spPr bwMode="auto">
          <a:xfrm>
            <a:off x="3563011" y="2289878"/>
            <a:ext cx="1696045" cy="371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61980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человеку необходимо для жизни? 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Откуда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 берёт всё необходимое для жизни?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992369"/>
            <a:ext cx="2088232" cy="4190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ВОЗДУХ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42554" y="4354721"/>
            <a:ext cx="2088232" cy="4190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358600"/>
            <a:ext cx="2088232" cy="4190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ПИЩА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012778"/>
            <a:ext cx="2088232" cy="4190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ТЕПЛО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076056" y="3246256"/>
            <a:ext cx="753104" cy="3711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6056" y="4175567"/>
            <a:ext cx="753104" cy="4151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286240" y="4175567"/>
            <a:ext cx="794192" cy="3925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3293226" y="3201889"/>
            <a:ext cx="672402" cy="4154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146" name="Picture 2" descr="http://im8-tub-ru.yandex.net/i?id=695706502-1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807" y="4960292"/>
            <a:ext cx="2371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0-tub-ru.yandex.net/i?id=301493002-5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960292"/>
            <a:ext cx="1611042" cy="15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5-tub-ru.yandex.net/i?id=13449694-2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09" y="5202110"/>
            <a:ext cx="1060326" cy="118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4-tub-ru.yandex.net/i?id=114542445-11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CF1"/>
              </a:clrFrom>
              <a:clrTo>
                <a:srgbClr val="FFFC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0919" y="146549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im0-tub-ru.yandex.net/i?id=460953546-35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807" y="1513620"/>
            <a:ext cx="1872208" cy="114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17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1302661" y="3110855"/>
            <a:ext cx="3094038" cy="1038225"/>
            <a:chOff x="-412770" y="3242473"/>
            <a:chExt cx="4820959" cy="1605802"/>
          </a:xfrm>
        </p:grpSpPr>
        <p:sp>
          <p:nvSpPr>
            <p:cNvPr id="7" name="TextBox 9"/>
            <p:cNvSpPr txBox="1">
              <a:spLocks noChangeArrowheads="1"/>
            </p:cNvSpPr>
            <p:nvPr/>
          </p:nvSpPr>
          <p:spPr bwMode="auto">
            <a:xfrm>
              <a:off x="-412770" y="3571435"/>
              <a:ext cx="2479333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4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ВЫВОД:</a:t>
              </a:r>
            </a:p>
          </p:txBody>
        </p:sp>
        <p:pic>
          <p:nvPicPr>
            <p:cNvPr id="8" name="Picture 2" descr="J:\Все рисунки\разные картинки\спасибо за урок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074" y="3242473"/>
              <a:ext cx="1231115" cy="1605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36614" y="3423387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16632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общего у человека и животных?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отличается человек от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животных?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 можем сделать?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Сравните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6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Мои сканированные изображения\сканирование00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204864"/>
            <a:ext cx="7492345" cy="304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79512" y="574824"/>
            <a:ext cx="1871662" cy="1270000"/>
            <a:chOff x="1468342" y="3429000"/>
            <a:chExt cx="3123090" cy="2376264"/>
          </a:xfrm>
        </p:grpSpPr>
        <p:pic>
          <p:nvPicPr>
            <p:cNvPr id="4" name="Picture 3" descr="G:\Все рисунки\рисунки школа\ed0421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8342" y="3429000"/>
              <a:ext cx="3123090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10"/>
            <p:cNvSpPr txBox="1">
              <a:spLocks noChangeArrowheads="1"/>
            </p:cNvSpPr>
            <p:nvPr/>
          </p:nvSpPr>
          <p:spPr bwMode="auto">
            <a:xfrm>
              <a:off x="2114311" y="3892955"/>
              <a:ext cx="2477121" cy="132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Стр. </a:t>
              </a:r>
              <a:r>
                <a:rPr lang="ru-RU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65, </a:t>
              </a:r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/>
              <a:r>
                <a:rPr lang="ru-RU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 № 1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95736" y="431666"/>
            <a:ext cx="66241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Найдите сходные части тела у человека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животного.  Соедините линиями.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563888" y="2492896"/>
            <a:ext cx="2448272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09460" y="4375564"/>
            <a:ext cx="3814668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419872" y="2744924"/>
            <a:ext cx="3384376" cy="12358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592658" y="3401380"/>
            <a:ext cx="3419502" cy="2520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219" name="Picture 3" descr="C:\Users\User\Desktop\Знаки\Рисунок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36365"/>
            <a:ext cx="6138863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2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Согласны ли вы с утверждением, что человека можно отнести к животным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6-tub-ru.yandex.net/i?id=347147575-6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75" y="1198753"/>
            <a:ext cx="1287586" cy="143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2-tub-ru.yandex.net/i?id=219454322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1380479"/>
            <a:ext cx="2457787" cy="124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трелки\_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784" y="1778292"/>
            <a:ext cx="551457" cy="44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970682" y="4221088"/>
            <a:ext cx="2089150" cy="64770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 b="-141912"/>
            </a:stretch>
          </a:blipFill>
          <a:ln w="57150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ДЫШАТ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132138" y="3561993"/>
            <a:ext cx="2952750" cy="50356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 b="-156434"/>
            </a:stretch>
          </a:blipFill>
          <a:ln w="57150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РАСТУТ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084888" y="4221088"/>
            <a:ext cx="2232025" cy="64770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 b="-158456"/>
            </a:stretch>
          </a:blipFill>
          <a:ln w="57150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ПИТАЮТСЯ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331144" y="5121151"/>
            <a:ext cx="3168848" cy="792162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 b="-179559"/>
            </a:stretch>
          </a:blipFill>
          <a:ln w="57150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РАЗМНОЖАЮТСЯ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5148064" y="5166732"/>
            <a:ext cx="2952750" cy="74658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 b="-155963"/>
            </a:stretch>
          </a:blipFill>
          <a:ln w="57150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УМИРАЮТ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1691680" y="1085986"/>
            <a:ext cx="6409134" cy="2272549"/>
            <a:chOff x="1691680" y="1085986"/>
            <a:chExt cx="6409134" cy="2272549"/>
          </a:xfrm>
        </p:grpSpPr>
        <p:sp>
          <p:nvSpPr>
            <p:cNvPr id="4" name="Овал 3"/>
            <p:cNvSpPr/>
            <p:nvPr/>
          </p:nvSpPr>
          <p:spPr>
            <a:xfrm>
              <a:off x="1691680" y="1085986"/>
              <a:ext cx="6409134" cy="1694942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низ 5"/>
            <p:cNvSpPr/>
            <p:nvPr/>
          </p:nvSpPr>
          <p:spPr>
            <a:xfrm>
              <a:off x="4507007" y="2867055"/>
              <a:ext cx="432048" cy="491480"/>
            </a:xfrm>
            <a:prstGeom prst="downArrow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890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 отличается от животных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вы понимаете друг друга? Как общаетесь друг с другом?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вам помогает учиться? </a:t>
            </a:r>
          </a:p>
        </p:txBody>
      </p:sp>
      <p:pic>
        <p:nvPicPr>
          <p:cNvPr id="3" name="Picture 2" descr="http://im6-tub-ru.yandex.net/i?id=347147575-6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26952"/>
            <a:ext cx="1488135" cy="165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2-tub-ru.yandex.net/i?id=219454322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3501008"/>
            <a:ext cx="2736304" cy="13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8-tub-ru.yandex.net/i?id=435750816-4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51792"/>
            <a:ext cx="612067" cy="90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35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6"/>
          <p:cNvGrpSpPr>
            <a:grpSpLocks/>
          </p:cNvGrpSpPr>
          <p:nvPr/>
        </p:nvGrpSpPr>
        <p:grpSpPr bwMode="auto">
          <a:xfrm>
            <a:off x="3414016" y="620688"/>
            <a:ext cx="2232025" cy="1512887"/>
            <a:chOff x="6149887" y="-1581425"/>
            <a:chExt cx="2232025" cy="1512888"/>
          </a:xfrm>
        </p:grpSpPr>
        <p:pic>
          <p:nvPicPr>
            <p:cNvPr id="5" name="Picture 3" descr="G:\Все рисунки\школьники рисунки\0babb7c8355c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133"/>
            <a:stretch>
              <a:fillRect/>
            </a:stretch>
          </p:blipFill>
          <p:spPr bwMode="auto">
            <a:xfrm>
              <a:off x="6149887" y="-1581425"/>
              <a:ext cx="2232025" cy="151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Прямоугольник 20"/>
            <p:cNvSpPr>
              <a:spLocks noChangeArrowheads="1"/>
            </p:cNvSpPr>
            <p:nvPr/>
          </p:nvSpPr>
          <p:spPr bwMode="auto">
            <a:xfrm>
              <a:off x="6451605" y="-824981"/>
              <a:ext cx="162858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Стр.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71  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4" name="Picture 2" descr="C:\Users\User\Desktop\Мои сканированные изображения\сканирование0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361864"/>
            <a:ext cx="5832648" cy="62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334557"/>
            <a:ext cx="3168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 может состязаться с разными животными?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148064" y="1638742"/>
            <a:ext cx="1728192" cy="2366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48064" y="1377132"/>
            <a:ext cx="1728192" cy="24839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344321" y="3068960"/>
            <a:ext cx="1531935" cy="23408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3203011"/>
            <a:ext cx="1926295" cy="28094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19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 человека есть множество органов  снаружи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внутри организма. Каждый орган имеет своё назначение, как бы «профессию».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6659959" y="2043739"/>
            <a:ext cx="2016224" cy="1270000"/>
            <a:chOff x="11756377" y="2178945"/>
            <a:chExt cx="3364309" cy="2376264"/>
          </a:xfrm>
        </p:grpSpPr>
        <p:pic>
          <p:nvPicPr>
            <p:cNvPr id="4" name="Picture 3" descr="G:\Все рисунки\рисунки школа\ed0421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6377" y="2178945"/>
              <a:ext cx="3123090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10"/>
            <p:cNvSpPr txBox="1">
              <a:spLocks noChangeArrowheads="1"/>
            </p:cNvSpPr>
            <p:nvPr/>
          </p:nvSpPr>
          <p:spPr bwMode="auto">
            <a:xfrm>
              <a:off x="12643565" y="2890071"/>
              <a:ext cx="2477121" cy="132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Стр. </a:t>
              </a:r>
              <a:r>
                <a:rPr lang="ru-RU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65, </a:t>
              </a:r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/>
              <a:r>
                <a:rPr lang="ru-RU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 № </a:t>
              </a:r>
              <a:r>
                <a:rPr lang="ru-RU" sz="20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122" name="Picture 2" descr="C:\Users\User\Desktop\Мои сканированные изображения\сканирование000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2004521"/>
            <a:ext cx="8496943" cy="450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im7-tub-ru.yandex.net/i?id=295777010-6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228" y="5304706"/>
            <a:ext cx="142911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://im0-tub-ru.yandex.net/i?id=540805839-15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704" y="2458329"/>
            <a:ext cx="1433032" cy="95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http://im3-tub-ru.yandex.net/i?id=139758933-21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865" y="1940878"/>
            <a:ext cx="1643051" cy="179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http://im4-tub-ru.yandex.net/i?id=129753247-29-72&amp;n=21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44569" y="4996111"/>
            <a:ext cx="2279930" cy="155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23528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предметы, которые видите.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придумал? 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органам помогают нарисованные предметы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7" name="Picture 17" descr="http://im3-tub-ru.yandex.net/i?id=35310871-43-72&amp;n=21">
            <a:hlinkClick r:id="rId14"/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10150" y="4647542"/>
            <a:ext cx="1868075" cy="131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347979" y="44624"/>
            <a:ext cx="8510300" cy="2552711"/>
            <a:chOff x="833738" y="1268760"/>
            <a:chExt cx="7761638" cy="314290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890520" y="1268760"/>
              <a:ext cx="7704856" cy="31429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833738" y="2286877"/>
              <a:ext cx="7704856" cy="1932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	Возможность </a:t>
              </a:r>
              <a:r>
                <a:rPr lang="ru-RU" sz="2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изобретать вещи, имитирующие органы, в сочетании со способностью обучаться и передавать свои знания другим позволила человеку построить современную цивилизацию.</a:t>
              </a:r>
            </a:p>
          </p:txBody>
        </p:sp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2939280" y="-171400"/>
            <a:ext cx="3094038" cy="1038225"/>
            <a:chOff x="-412770" y="3242473"/>
            <a:chExt cx="4820959" cy="1605802"/>
          </a:xfrm>
        </p:grpSpPr>
        <p:sp>
          <p:nvSpPr>
            <p:cNvPr id="21" name="TextBox 9"/>
            <p:cNvSpPr txBox="1">
              <a:spLocks noChangeArrowheads="1"/>
            </p:cNvSpPr>
            <p:nvPr/>
          </p:nvSpPr>
          <p:spPr bwMode="auto">
            <a:xfrm>
              <a:off x="-412770" y="3571435"/>
              <a:ext cx="2479333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4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ВЫВОД:</a:t>
              </a:r>
            </a:p>
          </p:txBody>
        </p:sp>
        <p:pic>
          <p:nvPicPr>
            <p:cNvPr id="22" name="Picture 2" descr="J:\Все рисунки\разные картинки\спасибо за урок.jpeg"/>
            <p:cNvPicPr>
              <a:picLocks noChangeAspect="1" noChangeArrowheads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074" y="3242473"/>
              <a:ext cx="1231115" cy="1605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" name="Picture 2" descr="C:\Users\ОЕМ\Desktop\iCAWX6V31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1409710" cy="714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769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амка19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рамка19</Template>
  <TotalTime>230</TotalTime>
  <Words>292</Words>
  <Application>Microsoft Office PowerPoint</Application>
  <PresentationFormat>Экран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рамка19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2013-04-21T14:52:33Z</dcterms:created>
  <dcterms:modified xsi:type="dcterms:W3CDTF">2017-05-26T16:50:28Z</dcterms:modified>
</cp:coreProperties>
</file>