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2"/>
  </p:notesMasterIdLst>
  <p:sldIdLst>
    <p:sldId id="256" r:id="rId2"/>
    <p:sldId id="280" r:id="rId3"/>
    <p:sldId id="295" r:id="rId4"/>
    <p:sldId id="296" r:id="rId5"/>
    <p:sldId id="277" r:id="rId6"/>
    <p:sldId id="284" r:id="rId7"/>
    <p:sldId id="283" r:id="rId8"/>
    <p:sldId id="286" r:id="rId9"/>
    <p:sldId id="292" r:id="rId10"/>
    <p:sldId id="276" r:id="rId11"/>
    <p:sldId id="263" r:id="rId12"/>
    <p:sldId id="258" r:id="rId13"/>
    <p:sldId id="259" r:id="rId14"/>
    <p:sldId id="279" r:id="rId15"/>
    <p:sldId id="268" r:id="rId16"/>
    <p:sldId id="290" r:id="rId17"/>
    <p:sldId id="281" r:id="rId18"/>
    <p:sldId id="278" r:id="rId19"/>
    <p:sldId id="293" r:id="rId20"/>
    <p:sldId id="294"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788" autoAdjust="0"/>
  </p:normalViewPr>
  <p:slideViewPr>
    <p:cSldViewPr>
      <p:cViewPr>
        <p:scale>
          <a:sx n="66" d="100"/>
          <a:sy n="66" d="100"/>
        </p:scale>
        <p:origin x="-600"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3A91EE-FB7C-48D0-950D-B2905FA23C27}" type="datetimeFigureOut">
              <a:rPr lang="ru-RU" smtClean="0"/>
              <a:pPr/>
              <a:t>27.05.2017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FB8D6C-5903-4D4D-9CF1-522465BB1D1C}" type="slidenum">
              <a:rPr lang="ru-RU" smtClean="0"/>
              <a:pPr/>
              <a:t>‹#›</a:t>
            </a:fld>
            <a:endParaRPr lang="ru-RU"/>
          </a:p>
        </p:txBody>
      </p:sp>
    </p:spTree>
    <p:extLst>
      <p:ext uri="{BB962C8B-B14F-4D97-AF65-F5344CB8AC3E}">
        <p14:creationId xmlns:p14="http://schemas.microsoft.com/office/powerpoint/2010/main" val="636617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2FB8D6C-5903-4D4D-9CF1-522465BB1D1C}" type="slidenum">
              <a:rPr lang="ru-RU" smtClean="0"/>
              <a:pPr/>
              <a:t>12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2FB8D6C-5903-4D4D-9CF1-522465BB1D1C}" type="slidenum">
              <a:rPr lang="ru-RU" smtClean="0"/>
              <a:pPr/>
              <a:t>18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596F8222-4056-463A-8BF1-42B4DEA11A1F}" type="datetimeFigureOut">
              <a:rPr lang="ru-RU"/>
              <a:pPr>
                <a:defRPr/>
              </a:pPr>
              <a:t>27.05.2017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0041EFC-4F71-4195-AEDB-F4F4E2C46ED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350FB9D1-ED1A-4FB1-AF9D-BB381E623532}" type="datetimeFigureOut">
              <a:rPr lang="ru-RU"/>
              <a:pPr>
                <a:defRPr/>
              </a:pPr>
              <a:t>27.05.2017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0291243-72E5-4E73-BDE9-4679ED10B6B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DA3B3180-4250-4DE8-A356-C8F4CE2FFBDD}" type="datetimeFigureOut">
              <a:rPr lang="ru-RU"/>
              <a:pPr>
                <a:defRPr/>
              </a:pPr>
              <a:t>27.05.2017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0310D302-9490-43D0-8591-5CCCA07A5C8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2A97E8A-3EF5-4D56-BCE9-00638C0CA241}" type="datetimeFigureOut">
              <a:rPr lang="ru-RU"/>
              <a:pPr>
                <a:defRPr/>
              </a:pPr>
              <a:t>27.05.2017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4555BB7-E7E5-42F8-9D4E-9DB17616376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A31C926-840E-4CB6-8BAF-9BCF3A8234F2}" type="datetimeFigureOut">
              <a:rPr lang="ru-RU"/>
              <a:pPr>
                <a:defRPr/>
              </a:pPr>
              <a:t>27.05.2017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C77C8C3-3A39-41E9-BA58-5262036DEAD7}"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9E93E507-3429-4EEE-821D-FCBDA437F1C5}" type="datetimeFigureOut">
              <a:rPr lang="ru-RU"/>
              <a:pPr>
                <a:defRPr/>
              </a:pPr>
              <a:t>27.05.2017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B5876A74-AD8C-4945-AB2B-8F5E7FD0541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206D2C43-B7A4-42C3-AA53-4C3EA68D85A3}" type="datetimeFigureOut">
              <a:rPr lang="ru-RU"/>
              <a:pPr>
                <a:defRPr/>
              </a:pPr>
              <a:t>27.05.2017</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4F147C59-C77C-4265-B6EC-FCAD5C00CB18}"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FD05E5F1-67FE-407C-950A-03F71282412B}" type="datetimeFigureOut">
              <a:rPr lang="ru-RU"/>
              <a:pPr>
                <a:defRPr/>
              </a:pPr>
              <a:t>27.05.2017</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A7578997-4B81-43F9-9191-9495602B5C4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031827FC-25C6-4615-9058-745AE925CA83}" type="datetimeFigureOut">
              <a:rPr lang="ru-RU"/>
              <a:pPr>
                <a:defRPr/>
              </a:pPr>
              <a:t>27.05.2017</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5BACCC49-8C52-41E1-9229-F12FAAC416E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B26A165E-4B35-4278-A230-3D788560B97B}" type="datetimeFigureOut">
              <a:rPr lang="ru-RU"/>
              <a:pPr>
                <a:defRPr/>
              </a:pPr>
              <a:t>27.05.2017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7ADAE42-9B6D-44FF-892E-4571264C1CC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03C3C800-FB95-44C6-88C2-FA9BD5668F16}" type="datetimeFigureOut">
              <a:rPr lang="ru-RU"/>
              <a:pPr>
                <a:defRPr/>
              </a:pPr>
              <a:t>27.05.2017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A02778CA-5B81-4E5A-B260-2F25078FD91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C123BDE2-1C83-4B30-8390-ABCB193CF79F}" type="datetimeFigureOut">
              <a:rPr lang="ru-RU"/>
              <a:pPr>
                <a:defRPr/>
              </a:pPr>
              <a:t>27.05.2017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48E8B718-8AF6-4C53-A7CF-236D0FC0FEA8}"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67" r:id="rId1"/>
    <p:sldLayoutId id="2147483766" r:id="rId2"/>
    <p:sldLayoutId id="2147483768" r:id="rId3"/>
    <p:sldLayoutId id="2147483765" r:id="rId4"/>
    <p:sldLayoutId id="2147483764" r:id="rId5"/>
    <p:sldLayoutId id="2147483763" r:id="rId6"/>
    <p:sldLayoutId id="2147483762" r:id="rId7"/>
    <p:sldLayoutId id="2147483761" r:id="rId8"/>
    <p:sldLayoutId id="2147483760" r:id="rId9"/>
    <p:sldLayoutId id="2147483759" r:id="rId10"/>
    <p:sldLayoutId id="2147483758"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a:spLocks noGrp="1"/>
          </p:cNvSpPr>
          <p:nvPr>
            <p:ph type="subTitle" idx="1"/>
          </p:nvPr>
        </p:nvSpPr>
        <p:spPr>
          <a:xfrm>
            <a:off x="395536" y="0"/>
            <a:ext cx="8208912" cy="2857520"/>
          </a:xfrm>
        </p:spPr>
        <p:txBody>
          <a:bodyPr>
            <a:normAutofit/>
          </a:bodyPr>
          <a:lstStyle/>
          <a:p>
            <a:pPr eaLnBrk="1" hangingPunct="1"/>
            <a:r>
              <a:rPr lang="ru-RU" sz="1400" b="1" dirty="0" smtClean="0">
                <a:solidFill>
                  <a:schemeClr val="tx2"/>
                </a:solidFill>
              </a:rPr>
              <a:t>МУНИЦИПАЛЬНОЕ ДОШКОЛЬНОЕ ОБРАЗОВАТЕЛЬНОЕ УЧРЕЖДЕНИЕ </a:t>
            </a:r>
          </a:p>
          <a:p>
            <a:pPr eaLnBrk="1" hangingPunct="1"/>
            <a:r>
              <a:rPr lang="ru-RU" sz="1400" b="1" dirty="0" smtClean="0">
                <a:solidFill>
                  <a:schemeClr val="tx2"/>
                </a:solidFill>
              </a:rPr>
              <a:t>«ДЕТСКИЙ САД № 168»</a:t>
            </a:r>
          </a:p>
          <a:p>
            <a:pPr eaLnBrk="1" hangingPunct="1"/>
            <a:r>
              <a:rPr lang="ru-RU" sz="1400" b="1" dirty="0" smtClean="0">
                <a:solidFill>
                  <a:schemeClr val="tx2"/>
                </a:solidFill>
              </a:rPr>
              <a:t>Ленинского района г. Саратова</a:t>
            </a:r>
          </a:p>
          <a:p>
            <a:pPr eaLnBrk="1" hangingPunct="1"/>
            <a:r>
              <a:rPr lang="ru-RU" sz="1400" b="1" dirty="0" smtClean="0">
                <a:solidFill>
                  <a:schemeClr val="tx2"/>
                </a:solidFill>
              </a:rPr>
              <a:t>410044 г. Саратов ул. Студеная 6а т/</a:t>
            </a:r>
            <a:r>
              <a:rPr lang="ru-RU" sz="1400" b="1" dirty="0" err="1" smtClean="0">
                <a:solidFill>
                  <a:schemeClr val="tx2"/>
                </a:solidFill>
              </a:rPr>
              <a:t>ф</a:t>
            </a:r>
            <a:r>
              <a:rPr lang="ru-RU" sz="1400" b="1" dirty="0" smtClean="0">
                <a:solidFill>
                  <a:schemeClr val="tx2"/>
                </a:solidFill>
              </a:rPr>
              <a:t> 62-03-56</a:t>
            </a:r>
          </a:p>
        </p:txBody>
      </p:sp>
      <p:sp>
        <p:nvSpPr>
          <p:cNvPr id="5" name="Подзаголовок 2"/>
          <p:cNvSpPr txBox="1">
            <a:spLocks/>
          </p:cNvSpPr>
          <p:nvPr/>
        </p:nvSpPr>
        <p:spPr bwMode="auto">
          <a:xfrm>
            <a:off x="3491880" y="3645024"/>
            <a:ext cx="5112568" cy="2857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0" lvl="0" indent="0" algn="just" defTabSz="914400" rtl="0" eaLnBrk="1" fontAlgn="base" latinLnBrk="0" hangingPunct="1">
              <a:lnSpc>
                <a:spcPct val="100000"/>
              </a:lnSpc>
              <a:spcBef>
                <a:spcPct val="20000"/>
              </a:spcBef>
              <a:spcAft>
                <a:spcPct val="0"/>
              </a:spcAft>
              <a:buClr>
                <a:srgbClr val="F9F9F9"/>
              </a:buClr>
              <a:buSzPct val="65000"/>
              <a:buFont typeface="Wingdings 2" pitchFamily="18" charset="2"/>
              <a:buNone/>
              <a:tabLst/>
              <a:defRPr/>
            </a:pPr>
            <a:endParaRPr kumimoji="0" lang="ru-RU" sz="2400" b="1" i="0" u="none" strike="noStrike" kern="1200" cap="none" spc="0" normalizeH="0" baseline="0" noProof="0" dirty="0" smtClean="0">
              <a:ln>
                <a:noFill/>
              </a:ln>
              <a:solidFill>
                <a:srgbClr val="00FF00"/>
              </a:solidFill>
              <a:effectLst/>
              <a:uLnTx/>
              <a:uFillTx/>
              <a:latin typeface="+mn-lt"/>
              <a:ea typeface="+mn-ea"/>
              <a:cs typeface="+mn-cs"/>
            </a:endParaRPr>
          </a:p>
        </p:txBody>
      </p:sp>
      <p:sp>
        <p:nvSpPr>
          <p:cNvPr id="6" name="Подзаголовок 2"/>
          <p:cNvSpPr txBox="1">
            <a:spLocks/>
          </p:cNvSpPr>
          <p:nvPr/>
        </p:nvSpPr>
        <p:spPr bwMode="auto">
          <a:xfrm>
            <a:off x="1835696" y="4581128"/>
            <a:ext cx="7308304" cy="194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1349375" lvl="0" algn="just">
              <a:spcBef>
                <a:spcPct val="20000"/>
              </a:spcBef>
              <a:buClr>
                <a:srgbClr val="F9F9F9"/>
              </a:buClr>
              <a:buSzPct val="65000"/>
              <a:defRPr/>
            </a:pPr>
            <a:r>
              <a:rPr kumimoji="0" lang="ru-RU" sz="2400" b="1" i="0" u="none" strike="noStrike" kern="1200" cap="none" spc="0" normalizeH="0" baseline="0" noProof="0" dirty="0" smtClean="0">
                <a:ln>
                  <a:noFill/>
                </a:ln>
                <a:effectLst/>
                <a:uLnTx/>
                <a:uFillTx/>
                <a:latin typeface="+mn-lt"/>
                <a:ea typeface="+mn-ea"/>
                <a:cs typeface="+mn-cs"/>
              </a:rPr>
              <a:t>Выполнила:</a:t>
            </a:r>
            <a:r>
              <a:rPr lang="ru-RU" sz="2400" dirty="0" err="1" smtClean="0">
                <a:latin typeface="+mn-lt"/>
              </a:rPr>
              <a:t>Ахмерова</a:t>
            </a:r>
            <a:r>
              <a:rPr kumimoji="0" lang="ru-RU" sz="2400" i="0" u="none" strike="noStrike" kern="1200" cap="none" spc="0" normalizeH="0" noProof="0" dirty="0" smtClean="0">
                <a:ln>
                  <a:noFill/>
                </a:ln>
                <a:effectLst/>
                <a:uLnTx/>
                <a:uFillTx/>
                <a:latin typeface="+mn-lt"/>
                <a:ea typeface="+mn-ea"/>
                <a:cs typeface="+mn-cs"/>
              </a:rPr>
              <a:t> </a:t>
            </a:r>
            <a:r>
              <a:rPr lang="ru-RU" sz="2400" dirty="0" err="1" smtClean="0">
                <a:latin typeface="+mn-lt"/>
              </a:rPr>
              <a:t>Анися</a:t>
            </a:r>
            <a:r>
              <a:rPr lang="ru-RU" sz="2400" dirty="0" smtClean="0">
                <a:latin typeface="+mn-lt"/>
              </a:rPr>
              <a:t> </a:t>
            </a:r>
            <a:r>
              <a:rPr lang="ru-RU" sz="2400" dirty="0" err="1" smtClean="0">
                <a:latin typeface="+mn-lt"/>
              </a:rPr>
              <a:t>Аликовна</a:t>
            </a:r>
            <a:endParaRPr lang="ru-RU" sz="2400" dirty="0" smtClean="0">
              <a:latin typeface="+mn-lt"/>
            </a:endParaRPr>
          </a:p>
          <a:p>
            <a:pPr marL="3048000">
              <a:spcBef>
                <a:spcPct val="20000"/>
              </a:spcBef>
              <a:buClr>
                <a:srgbClr val="F9F9F9"/>
              </a:buClr>
              <a:buSzPct val="65000"/>
              <a:defRPr/>
            </a:pPr>
            <a:r>
              <a:rPr lang="ru-RU" sz="2400" dirty="0" smtClean="0">
                <a:latin typeface="+mn-lt"/>
              </a:rPr>
              <a:t>Воспитатель «МДОУ № 168»</a:t>
            </a:r>
          </a:p>
          <a:p>
            <a:pPr marL="1436688" lvl="0" algn="r">
              <a:spcBef>
                <a:spcPct val="20000"/>
              </a:spcBef>
              <a:buClr>
                <a:srgbClr val="F9F9F9"/>
              </a:buClr>
              <a:buSzPct val="65000"/>
              <a:defRPr/>
            </a:pPr>
            <a:endParaRPr kumimoji="0" lang="ru-RU" sz="24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7" name="Подзаголовок 2"/>
          <p:cNvSpPr txBox="1">
            <a:spLocks/>
          </p:cNvSpPr>
          <p:nvPr/>
        </p:nvSpPr>
        <p:spPr bwMode="auto">
          <a:xfrm>
            <a:off x="1691680" y="6165304"/>
            <a:ext cx="4248472" cy="16670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1436688" marR="0" lvl="0" algn="ctr" defTabSz="914400" rtl="0" eaLnBrk="1" fontAlgn="base" latinLnBrk="0" hangingPunct="1">
              <a:lnSpc>
                <a:spcPct val="100000"/>
              </a:lnSpc>
              <a:spcBef>
                <a:spcPct val="20000"/>
              </a:spcBef>
              <a:spcAft>
                <a:spcPct val="0"/>
              </a:spcAft>
              <a:buClr>
                <a:srgbClr val="F9F9F9"/>
              </a:buClr>
              <a:buSzPct val="65000"/>
              <a:buFont typeface="Wingdings 2" pitchFamily="18" charset="2"/>
              <a:buNone/>
              <a:tabLst/>
              <a:defRPr/>
            </a:pPr>
            <a:r>
              <a:rPr kumimoji="0" lang="ru-RU" sz="1600" b="1" i="0" u="none" strike="noStrike" kern="1200" cap="none" spc="0" normalizeH="0" baseline="0" noProof="0" dirty="0" smtClean="0">
                <a:ln>
                  <a:noFill/>
                </a:ln>
                <a:solidFill>
                  <a:schemeClr val="tx1"/>
                </a:solidFill>
                <a:effectLst/>
                <a:uLnTx/>
                <a:uFillTx/>
                <a:latin typeface="+mn-lt"/>
                <a:ea typeface="+mn-ea"/>
                <a:cs typeface="+mn-cs"/>
              </a:rPr>
              <a:t>Саратов</a:t>
            </a:r>
          </a:p>
          <a:p>
            <a:pPr marL="1436688" marR="0" lvl="0" algn="ctr" defTabSz="914400" rtl="0" eaLnBrk="1" fontAlgn="base" latinLnBrk="0" hangingPunct="1">
              <a:lnSpc>
                <a:spcPct val="100000"/>
              </a:lnSpc>
              <a:spcBef>
                <a:spcPct val="20000"/>
              </a:spcBef>
              <a:spcAft>
                <a:spcPct val="0"/>
              </a:spcAft>
              <a:buClr>
                <a:srgbClr val="F9F9F9"/>
              </a:buClr>
              <a:buSzPct val="65000"/>
              <a:buFont typeface="Wingdings 2" pitchFamily="18" charset="2"/>
              <a:buNone/>
              <a:tabLst/>
              <a:defRPr/>
            </a:pPr>
            <a:r>
              <a:rPr lang="ru-RU" sz="1600" b="1" dirty="0" smtClean="0">
                <a:latin typeface="+mn-lt"/>
              </a:rPr>
              <a:t>2017</a:t>
            </a:r>
            <a:endParaRPr kumimoji="0" lang="ru-RU" sz="16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Прямоугольник 7"/>
          <p:cNvSpPr/>
          <p:nvPr/>
        </p:nvSpPr>
        <p:spPr>
          <a:xfrm>
            <a:off x="755576" y="1412776"/>
            <a:ext cx="7813999" cy="1754326"/>
          </a:xfrm>
          <a:prstGeom prst="rect">
            <a:avLst/>
          </a:prstGeom>
          <a:noFill/>
        </p:spPr>
        <p:txBody>
          <a:bodyPr wrap="square" lIns="91440" tIns="45720" rIns="91440" bIns="45720">
            <a:spAutoFit/>
          </a:bodyPr>
          <a:lstStyle/>
          <a:p>
            <a:pPr algn="ctr"/>
            <a:r>
              <a:rPr lang="ru-RU" sz="5400" b="1" dirty="0" smtClean="0">
                <a:ln w="17780" cmpd="sng">
                  <a:solidFill>
                    <a:schemeClr val="bg2"/>
                  </a:solidFill>
                  <a:prstDash val="solid"/>
                  <a:miter lim="800000"/>
                </a:ln>
                <a:solidFill>
                  <a:schemeClr val="bg2">
                    <a:lumMod val="40000"/>
                    <a:lumOff val="60000"/>
                  </a:schemeClr>
                </a:solidFill>
                <a:effectLst>
                  <a:outerShdw blurRad="55000" dist="50800" dir="5400000" algn="tl">
                    <a:srgbClr val="000000">
                      <a:alpha val="33000"/>
                    </a:srgbClr>
                  </a:outerShdw>
                </a:effectLst>
              </a:rPr>
              <a:t>К</a:t>
            </a:r>
            <a:r>
              <a:rPr lang="ru-RU" sz="5400" b="1" cap="none" spc="0" dirty="0" smtClean="0">
                <a:ln w="17780" cmpd="sng">
                  <a:solidFill>
                    <a:schemeClr val="bg2"/>
                  </a:solidFill>
                  <a:prstDash val="solid"/>
                  <a:miter lim="800000"/>
                </a:ln>
                <a:solidFill>
                  <a:schemeClr val="bg2">
                    <a:lumMod val="40000"/>
                    <a:lumOff val="60000"/>
                  </a:schemeClr>
                </a:solidFill>
                <a:effectLst>
                  <a:outerShdw blurRad="55000" dist="50800" dir="5400000" algn="tl">
                    <a:srgbClr val="000000">
                      <a:alpha val="33000"/>
                    </a:srgbClr>
                  </a:outerShdw>
                </a:effectLst>
              </a:rPr>
              <a:t>расная книга</a:t>
            </a:r>
          </a:p>
          <a:p>
            <a:pPr algn="ctr"/>
            <a:r>
              <a:rPr lang="ru-RU" sz="5400" b="1" cap="none" spc="0" dirty="0" smtClean="0">
                <a:ln w="17780" cmpd="sng">
                  <a:solidFill>
                    <a:schemeClr val="bg2"/>
                  </a:solidFill>
                  <a:prstDash val="solid"/>
                  <a:miter lim="800000"/>
                </a:ln>
                <a:solidFill>
                  <a:schemeClr val="bg2">
                    <a:lumMod val="40000"/>
                    <a:lumOff val="60000"/>
                  </a:schemeClr>
                </a:solidFill>
                <a:effectLst>
                  <a:outerShdw blurRad="55000" dist="50800" dir="5400000" algn="tl">
                    <a:srgbClr val="000000">
                      <a:alpha val="33000"/>
                    </a:srgbClr>
                  </a:outerShdw>
                </a:effectLst>
              </a:rPr>
              <a:t> Саратовской о</a:t>
            </a:r>
            <a:r>
              <a:rPr lang="ru-RU" sz="5400" b="1" dirty="0" smtClean="0">
                <a:ln w="17780" cmpd="sng">
                  <a:solidFill>
                    <a:schemeClr val="bg2"/>
                  </a:solidFill>
                  <a:prstDash val="solid"/>
                  <a:miter lim="800000"/>
                </a:ln>
                <a:solidFill>
                  <a:schemeClr val="bg2">
                    <a:lumMod val="40000"/>
                    <a:lumOff val="60000"/>
                  </a:schemeClr>
                </a:solidFill>
                <a:effectLst>
                  <a:outerShdw blurRad="55000" dist="50800" dir="5400000" algn="tl">
                    <a:srgbClr val="000000">
                      <a:alpha val="33000"/>
                    </a:srgbClr>
                  </a:outerShdw>
                </a:effectLst>
              </a:rPr>
              <a:t>бласти</a:t>
            </a:r>
            <a:endParaRPr lang="ru-RU" sz="5400" b="1" cap="none" spc="0" dirty="0">
              <a:ln w="17780" cmpd="sng">
                <a:solidFill>
                  <a:schemeClr val="bg2"/>
                </a:solidFill>
                <a:prstDash val="solid"/>
                <a:miter lim="800000"/>
              </a:ln>
              <a:solidFill>
                <a:schemeClr val="bg2">
                  <a:lumMod val="40000"/>
                  <a:lumOff val="60000"/>
                </a:schemeClr>
              </a:solidFill>
              <a:effectLst>
                <a:outerShdw blurRad="55000" dist="50800" dir="5400000" algn="tl">
                  <a:srgbClr val="000000">
                    <a:alpha val="33000"/>
                  </a:srgbClr>
                </a:outerShdw>
              </a:effectLst>
            </a:endParaRPr>
          </a:p>
        </p:txBody>
      </p:sp>
      <p:sp>
        <p:nvSpPr>
          <p:cNvPr id="9" name="TextBox 8"/>
          <p:cNvSpPr txBox="1"/>
          <p:nvPr/>
        </p:nvSpPr>
        <p:spPr>
          <a:xfrm>
            <a:off x="755576" y="3140968"/>
            <a:ext cx="7859524" cy="646331"/>
          </a:xfrm>
          <a:prstGeom prst="rect">
            <a:avLst/>
          </a:prstGeom>
          <a:noFill/>
        </p:spPr>
        <p:txBody>
          <a:bodyPr wrap="none" rtlCol="0">
            <a:spAutoFit/>
          </a:bodyPr>
          <a:lstStyle/>
          <a:p>
            <a:r>
              <a:rPr lang="ru-RU" dirty="0" smtClean="0"/>
              <a:t>Ознакомление дошкольников с редкими животными Саратовского края </a:t>
            </a:r>
          </a:p>
          <a:p>
            <a:endParaRPr lang="ru-RU" dirty="0"/>
          </a:p>
        </p:txBody>
      </p:sp>
      <p:sp>
        <p:nvSpPr>
          <p:cNvPr id="11" name="TextBox 10"/>
          <p:cNvSpPr txBox="1"/>
          <p:nvPr/>
        </p:nvSpPr>
        <p:spPr>
          <a:xfrm>
            <a:off x="2771800" y="3429000"/>
            <a:ext cx="3015313" cy="646331"/>
          </a:xfrm>
          <a:prstGeom prst="rect">
            <a:avLst/>
          </a:prstGeom>
          <a:noFill/>
        </p:spPr>
        <p:txBody>
          <a:bodyPr wrap="none" rtlCol="0">
            <a:spAutoFit/>
          </a:bodyPr>
          <a:lstStyle/>
          <a:p>
            <a:r>
              <a:rPr lang="ru-RU" dirty="0" smtClean="0"/>
              <a:t>для детей средней группы</a:t>
            </a:r>
          </a:p>
          <a:p>
            <a:endParaRPr lang="ru-RU" dirty="0"/>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bwMode="auto">
          <a:xfrm>
            <a:off x="611560" y="0"/>
            <a:ext cx="8229600" cy="1143000"/>
          </a:xfrm>
          <a:noFill/>
        </p:spPr>
        <p:txBody>
          <a:bodyPr wrap="square" lIns="91440" tIns="45720" rIns="91440" bIns="45720" numCol="1" anchorCtr="0" compatLnSpc="1">
            <a:prstTxWarp prst="textNoShape">
              <a:avLst/>
            </a:prstTxWarp>
            <a:normAutofit/>
          </a:bodyPr>
          <a:lstStyle/>
          <a:p>
            <a:r>
              <a:rPr lang="ru-RU" sz="4400" dirty="0" smtClean="0">
                <a:solidFill>
                  <a:schemeClr val="tx1"/>
                </a:solidFill>
                <a:latin typeface="Constantia" pitchFamily="18" charset="0"/>
              </a:rPr>
              <a:t>РЫСЬ  ОБЫКНОВЕННАЯ</a:t>
            </a:r>
            <a:endParaRPr lang="ru-RU" sz="4400" dirty="0" smtClean="0">
              <a:ln>
                <a:noFill/>
              </a:ln>
              <a:solidFill>
                <a:schemeClr val="tx1"/>
              </a:solidFill>
              <a:effectLst/>
            </a:endParaRPr>
          </a:p>
        </p:txBody>
      </p:sp>
      <p:sp>
        <p:nvSpPr>
          <p:cNvPr id="31747" name="Rectangle 3"/>
          <p:cNvSpPr>
            <a:spLocks noGrp="1"/>
          </p:cNvSpPr>
          <p:nvPr>
            <p:ph type="body" idx="1"/>
          </p:nvPr>
        </p:nvSpPr>
        <p:spPr>
          <a:xfrm>
            <a:off x="3851920" y="1124744"/>
            <a:ext cx="5292080" cy="5143536"/>
          </a:xfrm>
        </p:spPr>
        <p:txBody>
          <a:bodyPr/>
          <a:lstStyle/>
          <a:p>
            <a:pPr marL="84138" indent="452438" algn="just">
              <a:lnSpc>
                <a:spcPct val="90000"/>
              </a:lnSpc>
              <a:buNone/>
            </a:pPr>
            <a:r>
              <a:rPr lang="ru-RU" sz="1800" dirty="0" smtClean="0">
                <a:solidFill>
                  <a:schemeClr val="bg1"/>
                </a:solidFill>
              </a:rPr>
              <a:t>В основном встречается в лесах </a:t>
            </a:r>
            <a:r>
              <a:rPr lang="ru-RU" sz="1800" dirty="0" err="1" smtClean="0">
                <a:solidFill>
                  <a:schemeClr val="bg1"/>
                </a:solidFill>
              </a:rPr>
              <a:t>Хвалынского</a:t>
            </a:r>
            <a:r>
              <a:rPr lang="ru-RU" sz="1800" dirty="0" smtClean="0">
                <a:solidFill>
                  <a:schemeClr val="bg1"/>
                </a:solidFill>
              </a:rPr>
              <a:t> района. Рыси – представители кошачьих. В отличие от других кошек, они с относительно коротким туловищем, </a:t>
            </a:r>
            <a:r>
              <a:rPr lang="ru-RU" sz="1800" dirty="0" err="1" smtClean="0">
                <a:solidFill>
                  <a:schemeClr val="bg1"/>
                </a:solidFill>
              </a:rPr>
              <a:t>высоконогие</a:t>
            </a:r>
            <a:r>
              <a:rPr lang="ru-RU" sz="1800" dirty="0" smtClean="0">
                <a:solidFill>
                  <a:schemeClr val="bg1"/>
                </a:solidFill>
              </a:rPr>
              <a:t>. Обыкновенная рысь  крупная – длина тела до 1 метра, вес до 15-20 кг. Голова с удлиненными волосами по бокам морды, образующими «бакенбарды», на вершинах ушей кисточки. Лапы очень широкие, особенно передние, зимой они сразу обрастают длинными волосами. Хвост короткий. Мех рыси очень густой, высокий, шелковистый, особенно зимний. В окраске верха туловища и головы преобладают рыжеватые и пепельные тона, низ белый, по всему телу разбросаны небольшие пятна. </a:t>
            </a:r>
            <a:endParaRPr lang="ru-RU" sz="2400" dirty="0" smtClean="0">
              <a:solidFill>
                <a:schemeClr val="bg1"/>
              </a:solidFill>
            </a:endParaRPr>
          </a:p>
          <a:p>
            <a:pPr>
              <a:lnSpc>
                <a:spcPct val="90000"/>
              </a:lnSpc>
              <a:buNone/>
            </a:pPr>
            <a:endParaRPr lang="ru-RU" sz="2400" dirty="0" smtClean="0"/>
          </a:p>
        </p:txBody>
      </p:sp>
      <p:pic>
        <p:nvPicPr>
          <p:cNvPr id="31749" name="Picture 5" descr="%25D0%25A0%25D1%258B%25D1%2581%25D1%258C%2520%252821%2529"/>
          <p:cNvPicPr>
            <a:picLocks noChangeAspect="1" noChangeArrowheads="1"/>
          </p:cNvPicPr>
          <p:nvPr/>
        </p:nvPicPr>
        <p:blipFill>
          <a:blip r:embed="rId2" cstate="print"/>
          <a:srcRect/>
          <a:stretch>
            <a:fillRect/>
          </a:stretch>
        </p:blipFill>
        <p:spPr bwMode="auto">
          <a:xfrm>
            <a:off x="0" y="1196752"/>
            <a:ext cx="3851921" cy="3240361"/>
          </a:xfrm>
          <a:prstGeom prst="rect">
            <a:avLst/>
          </a:prstGeom>
          <a:noFill/>
        </p:spPr>
      </p:pic>
      <p:sp>
        <p:nvSpPr>
          <p:cNvPr id="5" name="TextBox 4"/>
          <p:cNvSpPr txBox="1"/>
          <p:nvPr/>
        </p:nvSpPr>
        <p:spPr>
          <a:xfrm>
            <a:off x="0" y="4581128"/>
            <a:ext cx="9144000" cy="2031325"/>
          </a:xfrm>
          <a:prstGeom prst="rect">
            <a:avLst/>
          </a:prstGeom>
          <a:noFill/>
        </p:spPr>
        <p:txBody>
          <a:bodyPr wrap="square" rtlCol="0">
            <a:spAutoFit/>
          </a:bodyPr>
          <a:lstStyle/>
          <a:p>
            <a:pPr indent="449263" algn="just"/>
            <a:r>
              <a:rPr lang="ru-RU" dirty="0" smtClean="0">
                <a:solidFill>
                  <a:schemeClr val="bg1"/>
                </a:solidFill>
                <a:latin typeface="+mn-lt"/>
              </a:rPr>
              <a:t>Рысь хорошо лазает по деревьям, может прыгать с ветки на ветку, а при большой опасности – даже с одного из близ стоящих деревьев на другое. Однако пищу себе этот хищник добывает именно на земле. В длину рысь прыгает на 3,5 метра, в высоту – на 2 метра. Довольно хорошо плавает. Рысь – ночной охотник. Основу её рациона составляют зайцы. Постоянно охотится также на </a:t>
            </a:r>
            <a:r>
              <a:rPr lang="ru-RU" dirty="0" err="1" smtClean="0">
                <a:solidFill>
                  <a:schemeClr val="bg1"/>
                </a:solidFill>
                <a:latin typeface="+mn-lt"/>
              </a:rPr>
              <a:t>тетеревидных</a:t>
            </a:r>
            <a:r>
              <a:rPr lang="ru-RU" dirty="0" smtClean="0">
                <a:solidFill>
                  <a:schemeClr val="bg1"/>
                </a:solidFill>
                <a:latin typeface="+mn-lt"/>
              </a:rPr>
              <a:t> птиц, мелких грызунов, реже – на небольших копытных, вроде косули, изредка нападает на домашних кошек и собак. Лисиц уничтожает особенно решительно и злобно, даже когда в этом нет особой необходимости.</a:t>
            </a:r>
            <a:endParaRPr lang="ru-RU" dirty="0">
              <a:solidFill>
                <a:schemeClr val="bg1"/>
              </a:solidFill>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143000"/>
          </a:xfrm>
        </p:spPr>
        <p:txBody>
          <a:bodyPr/>
          <a:lstStyle/>
          <a:p>
            <a:pPr eaLnBrk="1" fontAlgn="auto" hangingPunct="1">
              <a:spcAft>
                <a:spcPts val="0"/>
              </a:spcAft>
              <a:defRPr/>
            </a:pPr>
            <a:r>
              <a:rPr lang="ru-RU" sz="4400" dirty="0" smtClean="0">
                <a:solidFill>
                  <a:schemeClr val="tx1"/>
                </a:solidFill>
                <a:latin typeface="Constantia" pitchFamily="18" charset="0"/>
              </a:rPr>
              <a:t>ТУШКАНЧИК  МАЛЫЙ</a:t>
            </a:r>
            <a:endParaRPr lang="ru-RU" sz="4400" dirty="0">
              <a:solidFill>
                <a:schemeClr val="tx1"/>
              </a:solidFill>
              <a:latin typeface="Constantia" pitchFamily="18" charset="0"/>
            </a:endParaRPr>
          </a:p>
        </p:txBody>
      </p:sp>
      <p:sp>
        <p:nvSpPr>
          <p:cNvPr id="3" name="Объект 2"/>
          <p:cNvSpPr>
            <a:spLocks noGrp="1"/>
          </p:cNvSpPr>
          <p:nvPr>
            <p:ph idx="1"/>
          </p:nvPr>
        </p:nvSpPr>
        <p:spPr>
          <a:xfrm>
            <a:off x="4643438" y="1340768"/>
            <a:ext cx="4500562" cy="5517232"/>
          </a:xfrm>
        </p:spPr>
        <p:txBody>
          <a:bodyPr>
            <a:noAutofit/>
          </a:bodyPr>
          <a:lstStyle/>
          <a:p>
            <a:pPr marL="85725" indent="277813" algn="just" eaLnBrk="1" fontAlgn="auto" hangingPunct="1">
              <a:spcAft>
                <a:spcPts val="0"/>
              </a:spcAft>
              <a:buClr>
                <a:schemeClr val="tx1">
                  <a:shade val="95000"/>
                </a:schemeClr>
              </a:buClr>
              <a:buNone/>
              <a:defRPr/>
            </a:pPr>
            <a:r>
              <a:rPr lang="ru-RU" sz="1800" dirty="0" smtClean="0">
                <a:solidFill>
                  <a:schemeClr val="bg1"/>
                </a:solidFill>
              </a:rPr>
              <a:t>Тушканчик малый – очень редкий, малочисленный, слабоизученный вид. В Саратовской области распространен только в Заволжье. Один из самых северных пунктов нахождения в Заволжье – по реке </a:t>
            </a:r>
            <a:r>
              <a:rPr lang="ru-RU" sz="1800" dirty="0" err="1" smtClean="0">
                <a:solidFill>
                  <a:schemeClr val="bg1"/>
                </a:solidFill>
              </a:rPr>
              <a:t>Еруслан</a:t>
            </a:r>
            <a:r>
              <a:rPr lang="ru-RU" sz="1800" dirty="0" smtClean="0">
                <a:solidFill>
                  <a:schemeClr val="bg1"/>
                </a:solidFill>
              </a:rPr>
              <a:t> в окрестностях с. </a:t>
            </a:r>
            <a:r>
              <a:rPr lang="ru-RU" sz="1800" dirty="0" err="1" smtClean="0">
                <a:solidFill>
                  <a:schemeClr val="bg1"/>
                </a:solidFill>
              </a:rPr>
              <a:t>Дьяковка</a:t>
            </a:r>
            <a:r>
              <a:rPr lang="ru-RU" sz="1800" dirty="0" smtClean="0">
                <a:solidFill>
                  <a:schemeClr val="bg1"/>
                </a:solidFill>
              </a:rPr>
              <a:t> </a:t>
            </a:r>
            <a:r>
              <a:rPr lang="ru-RU" sz="1800" dirty="0" err="1" smtClean="0">
                <a:solidFill>
                  <a:schemeClr val="bg1"/>
                </a:solidFill>
              </a:rPr>
              <a:t>Краснокутского</a:t>
            </a:r>
            <a:r>
              <a:rPr lang="ru-RU" sz="1800" dirty="0" smtClean="0">
                <a:solidFill>
                  <a:schemeClr val="bg1"/>
                </a:solidFill>
              </a:rPr>
              <a:t> района. Внешне похож на большого тушканчика, но приблизительно в два раза меньше его по размерам. Длина тела 90-120 мм, хвост превышает длину тела в 1,5 раза (длина хвоста до 17 см.), с большой черной кисточкой знаменем. "Знамя" двухцветное. </a:t>
            </a:r>
            <a:endParaRPr lang="ru-RU" sz="1800" b="1" dirty="0">
              <a:solidFill>
                <a:schemeClr val="bg1"/>
              </a:solidFill>
            </a:endParaRPr>
          </a:p>
        </p:txBody>
      </p:sp>
      <p:pic>
        <p:nvPicPr>
          <p:cNvPr id="19459" name="Picture 2"/>
          <p:cNvPicPr>
            <a:picLocks noChangeAspect="1" noChangeArrowheads="1"/>
          </p:cNvPicPr>
          <p:nvPr/>
        </p:nvPicPr>
        <p:blipFill>
          <a:blip r:embed="rId2" cstate="print"/>
          <a:srcRect/>
          <a:stretch>
            <a:fillRect/>
          </a:stretch>
        </p:blipFill>
        <p:spPr bwMode="auto">
          <a:xfrm>
            <a:off x="0" y="1412776"/>
            <a:ext cx="4635515" cy="3600400"/>
          </a:xfrm>
          <a:prstGeom prst="rect">
            <a:avLst/>
          </a:prstGeom>
          <a:noFill/>
          <a:ln w="9525">
            <a:noFill/>
            <a:miter lim="800000"/>
            <a:headEnd/>
            <a:tailEnd/>
          </a:ln>
        </p:spPr>
      </p:pic>
      <p:sp>
        <p:nvSpPr>
          <p:cNvPr id="5" name="TextBox 4"/>
          <p:cNvSpPr txBox="1"/>
          <p:nvPr/>
        </p:nvSpPr>
        <p:spPr>
          <a:xfrm>
            <a:off x="0" y="5013176"/>
            <a:ext cx="9144000" cy="2031325"/>
          </a:xfrm>
          <a:prstGeom prst="rect">
            <a:avLst/>
          </a:prstGeom>
          <a:noFill/>
        </p:spPr>
        <p:txBody>
          <a:bodyPr wrap="square" rtlCol="0">
            <a:spAutoFit/>
          </a:bodyPr>
          <a:lstStyle/>
          <a:p>
            <a:pPr marL="85725" indent="0" algn="just" eaLnBrk="1" fontAlgn="auto" hangingPunct="1">
              <a:spcAft>
                <a:spcPts val="0"/>
              </a:spcAft>
              <a:buClr>
                <a:schemeClr val="tx1">
                  <a:shade val="95000"/>
                </a:schemeClr>
              </a:buClr>
              <a:buNone/>
              <a:defRPr/>
            </a:pPr>
            <a:r>
              <a:rPr lang="ru-RU" dirty="0" smtClean="0">
                <a:solidFill>
                  <a:schemeClr val="bg1"/>
                </a:solidFill>
                <a:latin typeface="+mn-lt"/>
              </a:rPr>
              <a:t>Масса тела колеблется от 32 до 77 г. Мех короткий, окраска верха туловища буроватая или светло – песчаная, брюхо белое. От других тушканчиков отличается более  </a:t>
            </a:r>
            <a:r>
              <a:rPr lang="ru-RU" dirty="0" err="1" smtClean="0">
                <a:solidFill>
                  <a:schemeClr val="bg1"/>
                </a:solidFill>
                <a:latin typeface="+mn-lt"/>
              </a:rPr>
              <a:t>линными</a:t>
            </a:r>
            <a:r>
              <a:rPr lang="ru-RU" dirty="0" smtClean="0">
                <a:solidFill>
                  <a:schemeClr val="bg1"/>
                </a:solidFill>
                <a:latin typeface="+mn-lt"/>
              </a:rPr>
              <a:t> ушами и наличием верхнего </a:t>
            </a:r>
            <a:r>
              <a:rPr lang="ru-RU" dirty="0" err="1" smtClean="0">
                <a:solidFill>
                  <a:schemeClr val="bg1"/>
                </a:solidFill>
                <a:latin typeface="+mn-lt"/>
              </a:rPr>
              <a:t>пред-коренного</a:t>
            </a:r>
            <a:r>
              <a:rPr lang="ru-RU" dirty="0" smtClean="0">
                <a:solidFill>
                  <a:schemeClr val="bg1"/>
                </a:solidFill>
                <a:latin typeface="+mn-lt"/>
              </a:rPr>
              <a:t> зуба. Уши очень длинные: если их загнуть вперед, они достигают конца морды. Передвигаются обычно большими прыжками. Ведет одиночный образ жизни. Активность сумеречная и ночная. Питается подземными, надземными частями растений, семенами и насекомыми.</a:t>
            </a:r>
          </a:p>
          <a:p>
            <a:pPr marL="85725" indent="0" eaLnBrk="1" fontAlgn="auto" hangingPunct="1">
              <a:spcAft>
                <a:spcPts val="0"/>
              </a:spcAft>
              <a:buClr>
                <a:schemeClr val="tx1">
                  <a:shade val="95000"/>
                </a:schemeClr>
              </a:buClr>
              <a:buFont typeface="Wingdings 2"/>
              <a:buNone/>
              <a:defRPr/>
            </a:pPr>
            <a:endParaRPr lang="ru-RU" b="1" dirty="0">
              <a:solidFill>
                <a:srgbClr val="00FF00"/>
              </a:solidFill>
            </a:endParaRPr>
          </a:p>
        </p:txBody>
      </p:sp>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143000"/>
          </a:xfrm>
        </p:spPr>
        <p:txBody>
          <a:bodyPr>
            <a:normAutofit fontScale="90000"/>
          </a:bodyPr>
          <a:lstStyle/>
          <a:p>
            <a:pPr eaLnBrk="1" fontAlgn="auto" hangingPunct="1">
              <a:spcAft>
                <a:spcPts val="0"/>
              </a:spcAft>
              <a:defRPr/>
            </a:pPr>
            <a:r>
              <a:rPr lang="ru-RU" sz="4400" dirty="0" smtClean="0">
                <a:solidFill>
                  <a:schemeClr val="tx1"/>
                </a:solidFill>
                <a:latin typeface="Constantia" pitchFamily="18" charset="0"/>
              </a:rPr>
              <a:t>ЯЩЕРИЦА ОБЫКНОВЕННАЯ</a:t>
            </a:r>
            <a:endParaRPr lang="ru-RU" sz="4400" dirty="0">
              <a:solidFill>
                <a:schemeClr val="tx1"/>
              </a:solidFill>
              <a:latin typeface="Constantia" pitchFamily="18" charset="0"/>
            </a:endParaRPr>
          </a:p>
        </p:txBody>
      </p:sp>
      <p:sp>
        <p:nvSpPr>
          <p:cNvPr id="3" name="Объект 2"/>
          <p:cNvSpPr>
            <a:spLocks noGrp="1"/>
          </p:cNvSpPr>
          <p:nvPr>
            <p:ph idx="1"/>
          </p:nvPr>
        </p:nvSpPr>
        <p:spPr>
          <a:xfrm>
            <a:off x="4211960" y="1556792"/>
            <a:ext cx="4932040" cy="5661248"/>
          </a:xfrm>
        </p:spPr>
        <p:txBody>
          <a:bodyPr>
            <a:noAutofit/>
          </a:bodyPr>
          <a:lstStyle/>
          <a:p>
            <a:pPr marL="4763" indent="269875" algn="just">
              <a:buNone/>
            </a:pPr>
            <a:r>
              <a:rPr lang="ru-RU" sz="1600" b="1" dirty="0" smtClean="0">
                <a:solidFill>
                  <a:srgbClr val="00FF00"/>
                </a:solidFill>
              </a:rPr>
              <a:t> </a:t>
            </a:r>
            <a:r>
              <a:rPr lang="ru-RU" sz="1600" dirty="0" smtClean="0">
                <a:solidFill>
                  <a:schemeClr val="bg1"/>
                </a:solidFill>
              </a:rPr>
              <a:t>Распространена почти по всей территории Северной, Центральной и Восточной Европы, а также на севере Азии. Этот вид наименее восприимчив к низким температурам среди ящериц, Живородящая ящерица имеет размер 15—18 см, из которых 10—11 см приходится на хвост. Окрас коричневый, с темными полосками, тянущимися по бокам и вдоль середины спины. Нижняя сторона тела светлая, у самок — с зеленоватым или желтоватым оттенком, у самцов — кирпично-красная, оранжевая. Встречаются ящерицы с полностью чёрной окраской</a:t>
            </a:r>
          </a:p>
          <a:p>
            <a:pPr marL="4763" indent="269875" algn="just">
              <a:buNone/>
            </a:pPr>
            <a:r>
              <a:rPr lang="ru-RU" sz="1600" dirty="0" smtClean="0">
                <a:solidFill>
                  <a:schemeClr val="bg1"/>
                </a:solidFill>
              </a:rPr>
              <a:t>Эти ящерицы питаются мелкими насекомыми, улитками, червями. При этом они удерживают их мелкими зубами, не способными к разжёвыванию, и проглатывают их целиком.</a:t>
            </a:r>
          </a:p>
          <a:p>
            <a:pPr marL="4763" indent="269875" algn="just">
              <a:buNone/>
            </a:pPr>
            <a:r>
              <a:rPr lang="ru-RU" sz="1600" dirty="0" smtClean="0">
                <a:solidFill>
                  <a:schemeClr val="bg1"/>
                </a:solidFill>
              </a:rPr>
              <a:t>Живородящая ящерица хорошо плавает. Спасаясь от врагов, она может нырять, прятаться под камнями.</a:t>
            </a:r>
          </a:p>
          <a:p>
            <a:pPr marL="4763" indent="269875" algn="just">
              <a:buNone/>
            </a:pPr>
            <a:r>
              <a:rPr lang="ru-RU" sz="1600" dirty="0" smtClean="0">
                <a:solidFill>
                  <a:schemeClr val="bg1"/>
                </a:solidFill>
              </a:rPr>
              <a:t>На зиму живородящие ящерицы забираются в укрытия на глубину 30—40 см под землю и остаются там до весны.</a:t>
            </a:r>
          </a:p>
          <a:p>
            <a:pPr marL="84138" indent="-11113" eaLnBrk="1" hangingPunct="1">
              <a:buNone/>
              <a:defRPr/>
            </a:pPr>
            <a:endParaRPr lang="ru-RU" sz="1600" b="1" dirty="0">
              <a:solidFill>
                <a:srgbClr val="00FF00"/>
              </a:solidFill>
            </a:endParaRPr>
          </a:p>
        </p:txBody>
      </p:sp>
      <p:pic>
        <p:nvPicPr>
          <p:cNvPr id="16387" name="Picture 2" descr="Живородящая ящерица"/>
          <p:cNvPicPr>
            <a:picLocks noChangeAspect="1" noChangeArrowheads="1"/>
          </p:cNvPicPr>
          <p:nvPr/>
        </p:nvPicPr>
        <p:blipFill>
          <a:blip r:embed="rId3" cstate="print"/>
          <a:srcRect/>
          <a:stretch>
            <a:fillRect/>
          </a:stretch>
        </p:blipFill>
        <p:spPr bwMode="auto">
          <a:xfrm>
            <a:off x="0" y="1628800"/>
            <a:ext cx="4211960" cy="5229200"/>
          </a:xfrm>
          <a:prstGeom prst="rect">
            <a:avLst/>
          </a:prstGeom>
          <a:noFill/>
          <a:ln w="9525">
            <a:noFill/>
            <a:miter lim="800000"/>
            <a:headEnd/>
            <a:tailEnd/>
          </a:ln>
        </p:spPr>
      </p:pic>
    </p:spTree>
  </p:cSld>
  <p:clrMapOvr>
    <a:masterClrMapping/>
  </p:clrMapOvr>
  <p:transition spd="slow">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pPr eaLnBrk="1" fontAlgn="auto" hangingPunct="1">
              <a:spcAft>
                <a:spcPts val="0"/>
              </a:spcAft>
              <a:defRPr/>
            </a:pPr>
            <a:r>
              <a:rPr lang="ru-RU" sz="4400" dirty="0" smtClean="0">
                <a:solidFill>
                  <a:schemeClr val="tx1"/>
                </a:solidFill>
                <a:latin typeface="Constantia" pitchFamily="18" charset="0"/>
              </a:rPr>
              <a:t>ЧЕРНОГОЛОВЫЙ ЧЕКАН</a:t>
            </a:r>
            <a:endParaRPr lang="ru-RU" sz="4400" dirty="0">
              <a:solidFill>
                <a:schemeClr val="tx1"/>
              </a:solidFill>
              <a:latin typeface="Constantia" pitchFamily="18" charset="0"/>
            </a:endParaRPr>
          </a:p>
        </p:txBody>
      </p:sp>
      <p:sp>
        <p:nvSpPr>
          <p:cNvPr id="3" name="Объект 2"/>
          <p:cNvSpPr>
            <a:spLocks noGrp="1"/>
          </p:cNvSpPr>
          <p:nvPr>
            <p:ph idx="1"/>
          </p:nvPr>
        </p:nvSpPr>
        <p:spPr>
          <a:xfrm>
            <a:off x="4283968" y="1268760"/>
            <a:ext cx="4860032" cy="5589240"/>
          </a:xfrm>
        </p:spPr>
        <p:txBody>
          <a:bodyPr>
            <a:normAutofit fontScale="32500" lnSpcReduction="20000"/>
          </a:bodyPr>
          <a:lstStyle/>
          <a:p>
            <a:pPr marL="85725" indent="363538" algn="just" eaLnBrk="1" fontAlgn="auto" hangingPunct="1">
              <a:spcAft>
                <a:spcPts val="0"/>
              </a:spcAft>
              <a:buClr>
                <a:schemeClr val="tx1">
                  <a:shade val="95000"/>
                </a:schemeClr>
              </a:buClr>
              <a:buFont typeface="Wingdings 2" pitchFamily="18" charset="2"/>
              <a:buNone/>
              <a:defRPr/>
            </a:pPr>
            <a:r>
              <a:rPr lang="ru-RU" sz="5000" dirty="0" smtClean="0">
                <a:solidFill>
                  <a:schemeClr val="bg1"/>
                </a:solidFill>
              </a:rPr>
              <a:t>Черноголовый чекан длиной примерно 12 см и весом от 10 до 13 г. У самца голова чёрная и на шее белое кольцо. Перед окрашен в оранжево-красный цвет. У самки окраска не столь яркая. </a:t>
            </a:r>
          </a:p>
          <a:p>
            <a:pPr marL="85725" indent="363538" algn="just" eaLnBrk="1" fontAlgn="auto" hangingPunct="1">
              <a:spcAft>
                <a:spcPts val="0"/>
              </a:spcAft>
              <a:buClr>
                <a:schemeClr val="tx1">
                  <a:shade val="95000"/>
                </a:schemeClr>
              </a:buClr>
              <a:buFont typeface="Wingdings 2" pitchFamily="18" charset="2"/>
              <a:buNone/>
              <a:defRPr/>
            </a:pPr>
            <a:r>
              <a:rPr lang="ru-RU" sz="5000" dirty="0" smtClean="0">
                <a:solidFill>
                  <a:schemeClr val="bg1"/>
                </a:solidFill>
              </a:rPr>
              <a:t>Черноголовый чекан живёт на открытых площадях с редкостоящими кустами, например, на верховых болотах и пустошах. Регион зимовки — юг и запад Европы. В Центральной и Восточной Европе черногорлый чекан присутствует с марта по ноябрь. Черноголовый чекан питается насекомыми, пауками и червями, которых ловит чаще на земле.</a:t>
            </a:r>
          </a:p>
          <a:p>
            <a:pPr marL="85725" indent="363538" algn="just" eaLnBrk="1" fontAlgn="auto" hangingPunct="1">
              <a:spcAft>
                <a:spcPts val="0"/>
              </a:spcAft>
              <a:buClr>
                <a:schemeClr val="tx1">
                  <a:shade val="95000"/>
                </a:schemeClr>
              </a:buClr>
              <a:buFont typeface="Wingdings 2" pitchFamily="18" charset="2"/>
              <a:buNone/>
              <a:defRPr/>
            </a:pPr>
            <a:r>
              <a:rPr lang="ru-RU" sz="5000" dirty="0" smtClean="0">
                <a:solidFill>
                  <a:schemeClr val="bg1"/>
                </a:solidFill>
              </a:rPr>
              <a:t>В период гнездования с марта по август появляется 2 выводка. Гнездо хорошо замаскировано, строится из травы, стебельков, мха и корней в углублении на земле. Самка откладывает от 5 до 6 яиц.</a:t>
            </a:r>
          </a:p>
          <a:p>
            <a:pPr marL="85725" indent="0" eaLnBrk="1" fontAlgn="auto" hangingPunct="1">
              <a:spcAft>
                <a:spcPts val="0"/>
              </a:spcAft>
              <a:buClr>
                <a:schemeClr val="tx1">
                  <a:shade val="95000"/>
                </a:schemeClr>
              </a:buClr>
              <a:buFont typeface="Wingdings 2" pitchFamily="18" charset="2"/>
              <a:buNone/>
              <a:defRPr/>
            </a:pPr>
            <a:endParaRPr lang="ru-RU" dirty="0" smtClean="0">
              <a:solidFill>
                <a:srgbClr val="00FF00"/>
              </a:solidFill>
            </a:endParaRPr>
          </a:p>
          <a:p>
            <a:pPr marL="85725" indent="0" eaLnBrk="1" fontAlgn="auto" hangingPunct="1">
              <a:spcAft>
                <a:spcPts val="0"/>
              </a:spcAft>
              <a:buClr>
                <a:schemeClr val="tx1">
                  <a:shade val="95000"/>
                </a:schemeClr>
              </a:buClr>
              <a:buFont typeface="Wingdings 2" pitchFamily="18" charset="2"/>
              <a:buNone/>
              <a:defRPr/>
            </a:pPr>
            <a:endParaRPr lang="ru-RU" dirty="0" smtClean="0">
              <a:solidFill>
                <a:srgbClr val="00FF00"/>
              </a:solidFill>
            </a:endParaRPr>
          </a:p>
          <a:p>
            <a:pPr marL="85725" indent="0" eaLnBrk="1" fontAlgn="auto" hangingPunct="1">
              <a:spcAft>
                <a:spcPts val="0"/>
              </a:spcAft>
              <a:buClr>
                <a:schemeClr val="tx1">
                  <a:shade val="95000"/>
                </a:schemeClr>
              </a:buClr>
              <a:buFont typeface="Wingdings 2"/>
              <a:buNone/>
              <a:defRPr/>
            </a:pPr>
            <a:r>
              <a:rPr lang="ru-RU" b="1" dirty="0" smtClean="0">
                <a:solidFill>
                  <a:srgbClr val="00FF00"/>
                </a:solidFill>
              </a:rPr>
              <a:t>.</a:t>
            </a:r>
            <a:endParaRPr lang="ru-RU" b="1" dirty="0">
              <a:solidFill>
                <a:srgbClr val="00FF00"/>
              </a:solidFill>
            </a:endParaRPr>
          </a:p>
        </p:txBody>
      </p:sp>
      <p:pic>
        <p:nvPicPr>
          <p:cNvPr id="18435" name="Picture 2" descr="230px-Female_stonechat"/>
          <p:cNvPicPr>
            <a:picLocks noChangeAspect="1" noChangeArrowheads="1"/>
          </p:cNvPicPr>
          <p:nvPr/>
        </p:nvPicPr>
        <p:blipFill>
          <a:blip r:embed="rId2" cstate="print"/>
          <a:srcRect/>
          <a:stretch>
            <a:fillRect/>
          </a:stretch>
        </p:blipFill>
        <p:spPr bwMode="auto">
          <a:xfrm>
            <a:off x="-1" y="1196753"/>
            <a:ext cx="4309307" cy="5661248"/>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2984"/>
          </a:xfrm>
        </p:spPr>
        <p:txBody>
          <a:bodyPr/>
          <a:lstStyle/>
          <a:p>
            <a:pPr eaLnBrk="1" fontAlgn="auto" hangingPunct="1">
              <a:spcAft>
                <a:spcPts val="0"/>
              </a:spcAft>
              <a:defRPr/>
            </a:pPr>
            <a:r>
              <a:rPr lang="ru-RU" sz="4400" dirty="0" smtClean="0">
                <a:solidFill>
                  <a:schemeClr val="tx1"/>
                </a:solidFill>
                <a:latin typeface="Constantia" pitchFamily="18" charset="0"/>
              </a:rPr>
              <a:t>ТЕТЕРЕВ</a:t>
            </a:r>
            <a:endParaRPr lang="ru-RU" sz="4400" dirty="0">
              <a:solidFill>
                <a:schemeClr val="tx1"/>
              </a:solidFill>
              <a:latin typeface="Constantia" pitchFamily="18" charset="0"/>
            </a:endParaRPr>
          </a:p>
        </p:txBody>
      </p:sp>
      <p:sp>
        <p:nvSpPr>
          <p:cNvPr id="3" name="Объект 2"/>
          <p:cNvSpPr>
            <a:spLocks noGrp="1"/>
          </p:cNvSpPr>
          <p:nvPr>
            <p:ph idx="1"/>
          </p:nvPr>
        </p:nvSpPr>
        <p:spPr>
          <a:xfrm>
            <a:off x="4788024" y="1268760"/>
            <a:ext cx="4355976" cy="5929335"/>
          </a:xfrm>
        </p:spPr>
        <p:txBody>
          <a:bodyPr>
            <a:noAutofit/>
          </a:bodyPr>
          <a:lstStyle/>
          <a:p>
            <a:pPr marL="11113" indent="438150" algn="just" eaLnBrk="1" hangingPunct="1">
              <a:buNone/>
              <a:defRPr/>
            </a:pPr>
            <a:r>
              <a:rPr lang="ru-RU" sz="1600" b="1" dirty="0" smtClean="0">
                <a:solidFill>
                  <a:schemeClr val="bg1"/>
                </a:solidFill>
              </a:rPr>
              <a:t>В России и странах Скандинавии тетерев считается одной из наиболее популярных охотничьих промысловых птиц. Тетерев относительно крупная птица с небольшой головой и коротким клювом. Самцы выглядят заметно крупнее. По земле передвигается подобно домашней курице — быстро бегает и взлетает почти вертикально.. Полёт быстрый и энергичный — тетерев за раз может пролететь до нескольких десятков километров без остановки. Обладает хорошим зрением и слухом — в случае опасности быстро взлетает и удаляется на дальнее расстояние.  Наиболее опасными для тетеревов хищниками считаются лисицы, куницы, кабаны и ястребы-тетеревятники. </a:t>
            </a:r>
          </a:p>
        </p:txBody>
      </p:sp>
      <p:pic>
        <p:nvPicPr>
          <p:cNvPr id="15363" name="Picture 2" descr="3658.jpg, 134.32 Кб, 600 x 90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196752"/>
            <a:ext cx="4852901" cy="494116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8229600" cy="1143000"/>
          </a:xfrm>
        </p:spPr>
        <p:txBody>
          <a:bodyPr>
            <a:normAutofit fontScale="90000"/>
          </a:bodyPr>
          <a:lstStyle/>
          <a:p>
            <a:pPr eaLnBrk="1" fontAlgn="auto" hangingPunct="1">
              <a:spcAft>
                <a:spcPts val="0"/>
              </a:spcAft>
              <a:defRPr/>
            </a:pPr>
            <a:r>
              <a:rPr lang="ru-RU" sz="4400" dirty="0" smtClean="0">
                <a:solidFill>
                  <a:schemeClr val="tx1"/>
                </a:solidFill>
                <a:latin typeface="Constantia" pitchFamily="18" charset="0"/>
              </a:rPr>
              <a:t>ТОЛСТОГОЛОВАЯ СЕРО-БУРКА</a:t>
            </a:r>
            <a:endParaRPr lang="ru-RU" sz="4400" dirty="0">
              <a:solidFill>
                <a:schemeClr val="tx1"/>
              </a:solidFill>
              <a:latin typeface="Constantia" pitchFamily="18" charset="0"/>
            </a:endParaRPr>
          </a:p>
        </p:txBody>
      </p:sp>
      <p:sp>
        <p:nvSpPr>
          <p:cNvPr id="3" name="Объект 2"/>
          <p:cNvSpPr>
            <a:spLocks noGrp="1"/>
          </p:cNvSpPr>
          <p:nvPr>
            <p:ph idx="1"/>
          </p:nvPr>
        </p:nvSpPr>
        <p:spPr>
          <a:xfrm>
            <a:off x="5148064" y="1412776"/>
            <a:ext cx="3995936" cy="6004212"/>
          </a:xfrm>
        </p:spPr>
        <p:txBody>
          <a:bodyPr>
            <a:noAutofit/>
          </a:bodyPr>
          <a:lstStyle/>
          <a:p>
            <a:pPr marL="11113" indent="250825" algn="just" eaLnBrk="1" fontAlgn="auto" hangingPunct="1">
              <a:spcAft>
                <a:spcPts val="0"/>
              </a:spcAft>
              <a:buClr>
                <a:schemeClr val="tx1">
                  <a:shade val="95000"/>
                </a:schemeClr>
              </a:buClr>
              <a:buNone/>
              <a:tabLst>
                <a:tab pos="87313" algn="l"/>
              </a:tabLst>
              <a:defRPr/>
            </a:pPr>
            <a:r>
              <a:rPr lang="ru-RU" sz="1600" dirty="0" smtClean="0">
                <a:solidFill>
                  <a:schemeClr val="bg1"/>
                </a:solidFill>
              </a:rPr>
              <a:t>Толстоголовка серо-бурая встречается по всем районам Саратовской области.</a:t>
            </a:r>
          </a:p>
          <a:p>
            <a:pPr marL="11113" indent="250825" algn="just" eaLnBrk="1" hangingPunct="1">
              <a:buFont typeface="Wingdings 2" pitchFamily="18" charset="2"/>
              <a:buNone/>
              <a:tabLst>
                <a:tab pos="87313" algn="l"/>
              </a:tabLst>
              <a:defRPr/>
            </a:pPr>
            <a:r>
              <a:rPr lang="ru-RU" sz="1600" dirty="0" smtClean="0">
                <a:solidFill>
                  <a:schemeClr val="bg1"/>
                </a:solidFill>
              </a:rPr>
              <a:t>Бабочки активны с 10 до 18 часов дня. Полёт быстрый и «виляющий», кормятся на цветках. Развитие в одном поколении, лёт бабочек в июне — начале августа.</a:t>
            </a:r>
          </a:p>
          <a:p>
            <a:pPr marL="11113" indent="250825" algn="just" eaLnBrk="1" hangingPunct="1">
              <a:buFont typeface="Wingdings 2" pitchFamily="18" charset="2"/>
              <a:buNone/>
              <a:tabLst>
                <a:tab pos="87313" algn="l"/>
              </a:tabLst>
              <a:defRPr/>
            </a:pPr>
            <a:r>
              <a:rPr lang="ru-RU" sz="1600" dirty="0" smtClean="0">
                <a:solidFill>
                  <a:schemeClr val="bg1"/>
                </a:solidFill>
              </a:rPr>
              <a:t>Кормовые растения гусениц — различные виды мальвовых. Зимует куколка.</a:t>
            </a:r>
          </a:p>
          <a:p>
            <a:pPr marL="11113" indent="250825" algn="just" eaLnBrk="1" hangingPunct="1">
              <a:buFont typeface="Wingdings 2" pitchFamily="18" charset="2"/>
              <a:buNone/>
              <a:tabLst>
                <a:tab pos="87313" algn="l"/>
              </a:tabLst>
              <a:defRPr/>
            </a:pPr>
            <a:r>
              <a:rPr lang="ru-RU" sz="1600" dirty="0" smtClean="0">
                <a:solidFill>
                  <a:schemeClr val="bg1"/>
                </a:solidFill>
              </a:rPr>
              <a:t>Вид занесён в Красную книгу Саратовской области. Статус охраны: 2 — исчезающий вид. В местах распространения численность имаго достигает 2—3 особей на 300—500 м². </a:t>
            </a:r>
            <a:r>
              <a:rPr lang="ru-RU" sz="1600" dirty="0" err="1" smtClean="0">
                <a:solidFill>
                  <a:schemeClr val="bg1"/>
                </a:solidFill>
              </a:rPr>
              <a:t>Стенобиотный</a:t>
            </a:r>
            <a:r>
              <a:rPr lang="ru-RU" sz="1600" dirty="0" smtClean="0">
                <a:solidFill>
                  <a:schemeClr val="bg1"/>
                </a:solidFill>
              </a:rPr>
              <a:t> степной уязвимый вид. </a:t>
            </a:r>
          </a:p>
          <a:p>
            <a:pPr marL="85725" indent="0" eaLnBrk="1" fontAlgn="auto" hangingPunct="1">
              <a:spcAft>
                <a:spcPts val="0"/>
              </a:spcAft>
              <a:buClr>
                <a:schemeClr val="tx1">
                  <a:shade val="95000"/>
                </a:schemeClr>
              </a:buClr>
              <a:buFont typeface="Wingdings 2"/>
              <a:buNone/>
              <a:defRPr/>
            </a:pPr>
            <a:endParaRPr lang="ru-RU" sz="1600" b="1" dirty="0" smtClean="0">
              <a:solidFill>
                <a:srgbClr val="00FF00"/>
              </a:solidFill>
            </a:endParaRPr>
          </a:p>
          <a:p>
            <a:pPr marL="85725" indent="0" eaLnBrk="1" fontAlgn="auto" hangingPunct="1">
              <a:spcAft>
                <a:spcPts val="0"/>
              </a:spcAft>
              <a:buClr>
                <a:schemeClr val="tx1">
                  <a:shade val="95000"/>
                </a:schemeClr>
              </a:buClr>
              <a:buFont typeface="Wingdings 2"/>
              <a:buNone/>
              <a:defRPr/>
            </a:pPr>
            <a:endParaRPr lang="ru-RU" sz="1600" b="1" dirty="0">
              <a:solidFill>
                <a:srgbClr val="00FF00"/>
              </a:solidFill>
            </a:endParaRPr>
          </a:p>
        </p:txBody>
      </p:sp>
      <p:pic>
        <p:nvPicPr>
          <p:cNvPr id="14339" name="Picture 2" descr="Pyrgus_sida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12776"/>
            <a:ext cx="5148064" cy="4184107"/>
          </a:xfrm>
          <a:prstGeom prst="rect">
            <a:avLst/>
          </a:prstGeom>
          <a:noFill/>
          <a:ln w="9525">
            <a:noFill/>
            <a:miter lim="800000"/>
            <a:headEnd/>
            <a:tailEnd/>
          </a:ln>
        </p:spPr>
      </p:pic>
      <p:sp>
        <p:nvSpPr>
          <p:cNvPr id="5" name="TextBox 4"/>
          <p:cNvSpPr txBox="1"/>
          <p:nvPr/>
        </p:nvSpPr>
        <p:spPr>
          <a:xfrm>
            <a:off x="0" y="5657671"/>
            <a:ext cx="9144000" cy="1200329"/>
          </a:xfrm>
          <a:prstGeom prst="rect">
            <a:avLst/>
          </a:prstGeom>
          <a:noFill/>
        </p:spPr>
        <p:txBody>
          <a:bodyPr wrap="square" rtlCol="0">
            <a:spAutoFit/>
          </a:bodyPr>
          <a:lstStyle/>
          <a:p>
            <a:pPr indent="449263" algn="just"/>
            <a:r>
              <a:rPr lang="ru-RU" dirty="0" smtClean="0">
                <a:solidFill>
                  <a:schemeClr val="bg1"/>
                </a:solidFill>
                <a:latin typeface="+mn-lt"/>
              </a:rPr>
              <a:t>Любая хозяйственная деятельность в местах обитания приводит к гибели популяций этого вида.</a:t>
            </a:r>
          </a:p>
          <a:p>
            <a:pPr indent="449263" algn="just"/>
            <a:r>
              <a:rPr lang="ru-RU" dirty="0" smtClean="0">
                <a:solidFill>
                  <a:schemeClr val="bg1"/>
                </a:solidFill>
                <a:latin typeface="+mn-lt"/>
              </a:rPr>
              <a:t>В окрестностях Саратова не отмечался с 1999 года. Наблюдается общая тенденция исчезновения вида на территории области с 1980-х годов.</a:t>
            </a:r>
            <a:endParaRPr lang="ru-RU" dirty="0">
              <a:solidFill>
                <a:schemeClr val="bg1"/>
              </a:solidFill>
              <a:latin typeface="+mn-lt"/>
            </a:endParaRPr>
          </a:p>
        </p:txBody>
      </p:sp>
    </p:spTree>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a:spLocks noGrp="1"/>
          </p:cNvSpPr>
          <p:nvPr>
            <p:ph type="subTitle" idx="1"/>
          </p:nvPr>
        </p:nvSpPr>
        <p:spPr>
          <a:xfrm>
            <a:off x="0" y="404664"/>
            <a:ext cx="8964488" cy="6453336"/>
          </a:xfrm>
        </p:spPr>
        <p:txBody>
          <a:bodyPr>
            <a:normAutofit fontScale="92500"/>
          </a:bodyPr>
          <a:lstStyle/>
          <a:p>
            <a:pPr indent="623888" algn="just"/>
            <a:r>
              <a:rPr lang="ru-RU" sz="2400" dirty="0" smtClean="0">
                <a:solidFill>
                  <a:schemeClr val="bg1"/>
                </a:solidFill>
              </a:rPr>
              <a:t>В Красной книге Саратовской области перечислены все представители животного и растительного мира, нуждающиеся в охране. Мы посмотрели с вами только маленькую часть. Основную опасность  для них несет человек. Каждый год вырубаются большие площади лесов. Леса – это природные источники кислорода на планете.</a:t>
            </a:r>
          </a:p>
          <a:p>
            <a:pPr indent="623888" algn="just"/>
            <a:r>
              <a:rPr lang="ru-RU" sz="2400" dirty="0" smtClean="0">
                <a:solidFill>
                  <a:schemeClr val="bg1"/>
                </a:solidFill>
              </a:rPr>
              <a:t>Заповедники – это наше богатство, которым каждый из нас может гордиться.</a:t>
            </a:r>
            <a:r>
              <a:rPr lang="ru-RU" sz="2400" i="1" dirty="0" smtClean="0">
                <a:solidFill>
                  <a:schemeClr val="bg1"/>
                </a:solidFill>
              </a:rPr>
              <a:t> </a:t>
            </a:r>
            <a:r>
              <a:rPr lang="ru-RU" sz="2400" dirty="0" smtClean="0">
                <a:solidFill>
                  <a:schemeClr val="bg1"/>
                </a:solidFill>
              </a:rPr>
              <a:t>Окружающую нас природу надо беречь. Живой мир не может существовать на планете без достаточного количества кислорода. Уменьшение зеленых насаждений ведет не только к уменьшению, но и исчезновению различных видов животных и птиц.</a:t>
            </a:r>
          </a:p>
          <a:p>
            <a:pPr indent="623888" algn="just"/>
            <a:r>
              <a:rPr lang="ru-RU" sz="2400" dirty="0" smtClean="0">
                <a:solidFill>
                  <a:schemeClr val="bg1"/>
                </a:solidFill>
              </a:rPr>
              <a:t>Свалки мусора в лесах, загрязнение водоемов, выброс в атмосферу  выхлопных газов предприятиями давно стали привычным явлением в нашем обществе. Все это - губительное отношение к природе, может иметь самые непредсказуемые последствия для всего человечества. </a:t>
            </a:r>
          </a:p>
          <a:p>
            <a:pPr indent="623888" algn="just"/>
            <a:r>
              <a:rPr lang="ru-RU" sz="2400" dirty="0" smtClean="0">
                <a:solidFill>
                  <a:schemeClr val="bg1"/>
                </a:solidFill>
              </a:rPr>
              <a:t>Поставив природу под угрозу - нам самим грозит опасность! И наша планета Земля может превратиться в безжизненное  пространство!</a:t>
            </a:r>
            <a:r>
              <a:rPr lang="ru-RU" sz="2400" dirty="0" smtClean="0"/>
              <a:t> </a:t>
            </a:r>
          </a:p>
          <a:p>
            <a:pPr algn="just" eaLnBrk="1" hangingPunct="1">
              <a:buFont typeface="Arial" charset="0"/>
              <a:buNone/>
            </a:pPr>
            <a:endParaRPr lang="ru-RU" sz="2400" b="1" dirty="0" smtClean="0">
              <a:solidFill>
                <a:srgbClr val="00FF00"/>
              </a:solidFill>
            </a:endParaRPr>
          </a:p>
        </p:txBody>
      </p:sp>
    </p:spTree>
  </p:cSld>
  <p:clrMapOvr>
    <a:masterClrMapping/>
  </p:clrMapOvr>
  <p:transition spd="slow">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0348" y="0"/>
            <a:ext cx="8893652" cy="1489368"/>
          </a:xfrm>
        </p:spPr>
        <p:txBody>
          <a:bodyPr>
            <a:normAutofit/>
          </a:bodyPr>
          <a:lstStyle/>
          <a:p>
            <a:pPr eaLnBrk="1" fontAlgn="auto" hangingPunct="1">
              <a:spcAft>
                <a:spcPts val="0"/>
              </a:spcAft>
              <a:defRPr/>
            </a:pPr>
            <a:r>
              <a:rPr lang="ru-RU" dirty="0" smtClean="0">
                <a:solidFill>
                  <a:schemeClr val="tx1"/>
                </a:solidFill>
              </a:rPr>
              <a:t>Правилами поведения на природе</a:t>
            </a:r>
            <a:endParaRPr lang="ru-RU" dirty="0">
              <a:solidFill>
                <a:schemeClr val="tx1"/>
              </a:solidFill>
              <a:latin typeface="Constantia" pitchFamily="18" charset="0"/>
            </a:endParaRPr>
          </a:p>
        </p:txBody>
      </p:sp>
      <p:sp>
        <p:nvSpPr>
          <p:cNvPr id="4" name="Подзаголовок 2"/>
          <p:cNvSpPr>
            <a:spLocks noGrp="1"/>
          </p:cNvSpPr>
          <p:nvPr>
            <p:ph type="subTitle" idx="1"/>
          </p:nvPr>
        </p:nvSpPr>
        <p:spPr>
          <a:xfrm>
            <a:off x="395536" y="1412776"/>
            <a:ext cx="8748464" cy="5445224"/>
          </a:xfrm>
        </p:spPr>
        <p:txBody>
          <a:bodyPr>
            <a:normAutofit fontScale="92500" lnSpcReduction="10000"/>
          </a:bodyPr>
          <a:lstStyle/>
          <a:p>
            <a:pPr algn="l" eaLnBrk="1" hangingPunct="1"/>
            <a:r>
              <a:rPr lang="ru-RU" sz="2400" dirty="0" smtClean="0">
                <a:solidFill>
                  <a:schemeClr val="bg1"/>
                </a:solidFill>
              </a:rPr>
              <a:t>1.Не ломай ветви деревьев и кустарников.</a:t>
            </a:r>
            <a:br>
              <a:rPr lang="ru-RU" sz="2400" dirty="0" smtClean="0">
                <a:solidFill>
                  <a:schemeClr val="bg1"/>
                </a:solidFill>
              </a:rPr>
            </a:br>
            <a:r>
              <a:rPr lang="ru-RU" sz="2400" dirty="0" smtClean="0">
                <a:solidFill>
                  <a:schemeClr val="bg1"/>
                </a:solidFill>
              </a:rPr>
              <a:t>2.Не повреждай кору деревьев.</a:t>
            </a:r>
            <a:br>
              <a:rPr lang="ru-RU" sz="2400" dirty="0" smtClean="0">
                <a:solidFill>
                  <a:schemeClr val="bg1"/>
                </a:solidFill>
              </a:rPr>
            </a:br>
            <a:r>
              <a:rPr lang="ru-RU" sz="2400" dirty="0" smtClean="0">
                <a:solidFill>
                  <a:schemeClr val="bg1"/>
                </a:solidFill>
              </a:rPr>
              <a:t>3.Не собирай берёзовый сок, помни, что это вредит дереву.</a:t>
            </a:r>
            <a:br>
              <a:rPr lang="ru-RU" sz="2400" dirty="0" smtClean="0">
                <a:solidFill>
                  <a:schemeClr val="bg1"/>
                </a:solidFill>
              </a:rPr>
            </a:br>
            <a:r>
              <a:rPr lang="ru-RU" sz="2400" dirty="0" smtClean="0">
                <a:solidFill>
                  <a:schemeClr val="bg1"/>
                </a:solidFill>
              </a:rPr>
              <a:t>4.Не рви в лесу, на лугу цветов.</a:t>
            </a:r>
            <a:br>
              <a:rPr lang="ru-RU" sz="2400" dirty="0" smtClean="0">
                <a:solidFill>
                  <a:schemeClr val="bg1"/>
                </a:solidFill>
              </a:rPr>
            </a:br>
            <a:r>
              <a:rPr lang="ru-RU" sz="2400" dirty="0" smtClean="0">
                <a:solidFill>
                  <a:schemeClr val="bg1"/>
                </a:solidFill>
              </a:rPr>
              <a:t>5.Из лекарственных растений можно собирать только те, которых в вашей местности много.</a:t>
            </a:r>
            <a:br>
              <a:rPr lang="ru-RU" sz="2400" dirty="0" smtClean="0">
                <a:solidFill>
                  <a:schemeClr val="bg1"/>
                </a:solidFill>
              </a:rPr>
            </a:br>
            <a:r>
              <a:rPr lang="ru-RU" sz="2400" dirty="0" smtClean="0">
                <a:solidFill>
                  <a:schemeClr val="bg1"/>
                </a:solidFill>
              </a:rPr>
              <a:t>6.Не лови бабочек, шмелей, стрекоз, других насекомых.</a:t>
            </a:r>
            <a:br>
              <a:rPr lang="ru-RU" sz="2400" dirty="0" smtClean="0">
                <a:solidFill>
                  <a:schemeClr val="bg1"/>
                </a:solidFill>
              </a:rPr>
            </a:br>
            <a:r>
              <a:rPr lang="ru-RU" sz="2400" dirty="0" smtClean="0">
                <a:solidFill>
                  <a:schemeClr val="bg1"/>
                </a:solidFill>
              </a:rPr>
              <a:t>7.Не разоряй муравейник.</a:t>
            </a:r>
            <a:br>
              <a:rPr lang="ru-RU" sz="2400" dirty="0" smtClean="0">
                <a:solidFill>
                  <a:schemeClr val="bg1"/>
                </a:solidFill>
              </a:rPr>
            </a:br>
            <a:r>
              <a:rPr lang="ru-RU" sz="2400" dirty="0" smtClean="0">
                <a:solidFill>
                  <a:schemeClr val="bg1"/>
                </a:solidFill>
              </a:rPr>
              <a:t>8.Береги жаб, лягушек, головастиков.</a:t>
            </a:r>
            <a:br>
              <a:rPr lang="ru-RU" sz="2400" dirty="0" smtClean="0">
                <a:solidFill>
                  <a:schemeClr val="bg1"/>
                </a:solidFill>
              </a:rPr>
            </a:br>
            <a:r>
              <a:rPr lang="ru-RU" sz="2400" dirty="0" smtClean="0">
                <a:solidFill>
                  <a:schemeClr val="bg1"/>
                </a:solidFill>
              </a:rPr>
              <a:t>9.Не убивай змей.</a:t>
            </a:r>
            <a:br>
              <a:rPr lang="ru-RU" sz="2400" dirty="0" smtClean="0">
                <a:solidFill>
                  <a:schemeClr val="bg1"/>
                </a:solidFill>
              </a:rPr>
            </a:br>
            <a:r>
              <a:rPr lang="ru-RU" sz="2400" dirty="0" smtClean="0">
                <a:solidFill>
                  <a:schemeClr val="bg1"/>
                </a:solidFill>
              </a:rPr>
              <a:t>10.Не лови диких животных и не уноси их домой.</a:t>
            </a:r>
            <a:br>
              <a:rPr lang="ru-RU" sz="2400" dirty="0" smtClean="0">
                <a:solidFill>
                  <a:schemeClr val="bg1"/>
                </a:solidFill>
              </a:rPr>
            </a:br>
            <a:r>
              <a:rPr lang="ru-RU" sz="2400" dirty="0" smtClean="0">
                <a:solidFill>
                  <a:schemeClr val="bg1"/>
                </a:solidFill>
              </a:rPr>
              <a:t>11.Не разоряй птичьи гнёзда.</a:t>
            </a:r>
            <a:br>
              <a:rPr lang="ru-RU" sz="2400" dirty="0" smtClean="0">
                <a:solidFill>
                  <a:schemeClr val="bg1"/>
                </a:solidFill>
              </a:rPr>
            </a:br>
            <a:r>
              <a:rPr lang="ru-RU" sz="2400" dirty="0" smtClean="0">
                <a:solidFill>
                  <a:schemeClr val="bg1"/>
                </a:solidFill>
              </a:rPr>
              <a:t>12.В лесу ходи по тропинкам, чтобы не вытаптывать траву и почву.</a:t>
            </a:r>
            <a:br>
              <a:rPr lang="ru-RU" sz="2400" dirty="0" smtClean="0">
                <a:solidFill>
                  <a:schemeClr val="bg1"/>
                </a:solidFill>
              </a:rPr>
            </a:br>
            <a:r>
              <a:rPr lang="ru-RU" sz="2400" dirty="0" smtClean="0">
                <a:solidFill>
                  <a:schemeClr val="bg1"/>
                </a:solidFill>
              </a:rPr>
              <a:t>13.Не шуми в лесу, в парке.</a:t>
            </a:r>
            <a:br>
              <a:rPr lang="ru-RU" sz="2400" dirty="0" smtClean="0">
                <a:solidFill>
                  <a:schemeClr val="bg1"/>
                </a:solidFill>
              </a:rPr>
            </a:br>
            <a:r>
              <a:rPr lang="ru-RU" sz="2400" dirty="0" smtClean="0">
                <a:solidFill>
                  <a:schemeClr val="bg1"/>
                </a:solidFill>
              </a:rPr>
              <a:t>14.Не оставляй в лесу, в парке, у реки, на лугу мусор.</a:t>
            </a:r>
            <a:br>
              <a:rPr lang="ru-RU" sz="2400" dirty="0" smtClean="0">
                <a:solidFill>
                  <a:schemeClr val="bg1"/>
                </a:solidFill>
              </a:rPr>
            </a:br>
            <a:r>
              <a:rPr lang="ru-RU" sz="2400" dirty="0" smtClean="0">
                <a:solidFill>
                  <a:schemeClr val="bg1"/>
                </a:solidFill>
              </a:rPr>
              <a:t>15.Не разводи огонь, от него могут погибнуть животные, растения, насекомые. </a:t>
            </a:r>
          </a:p>
          <a:p>
            <a:pPr algn="just" eaLnBrk="1" hangingPunct="1">
              <a:buFont typeface="Arial" charset="0"/>
              <a:buNone/>
            </a:pPr>
            <a:endParaRPr lang="ru-RU" sz="2400" b="1" dirty="0" smtClean="0">
              <a:solidFill>
                <a:srgbClr val="00FF00"/>
              </a:solidFill>
            </a:endParaRPr>
          </a:p>
        </p:txBody>
      </p:sp>
    </p:spTree>
  </p:cSld>
  <p:clrMapOvr>
    <a:masterClrMapping/>
  </p:clrMapOvr>
  <p:transition spd="slow">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500034" y="1142984"/>
            <a:ext cx="8229600" cy="4708525"/>
          </a:xfrm>
        </p:spPr>
        <p:txBody>
          <a:bodyPr/>
          <a:lstStyle/>
          <a:p>
            <a:pPr algn="ctr">
              <a:buNone/>
            </a:pPr>
            <a:r>
              <a:rPr lang="ru-RU" sz="6000" b="1" dirty="0" smtClean="0">
                <a:solidFill>
                  <a:srgbClr val="00FF00"/>
                </a:solidFill>
              </a:rPr>
              <a:t> </a:t>
            </a:r>
          </a:p>
        </p:txBody>
      </p:sp>
      <p:pic>
        <p:nvPicPr>
          <p:cNvPr id="3" name="Рисунок 2" descr="Рисунок1.jpg"/>
          <p:cNvPicPr>
            <a:picLocks noChangeAspect="1"/>
          </p:cNvPicPr>
          <p:nvPr/>
        </p:nvPicPr>
        <p:blipFill>
          <a:blip r:embed="rId3" cstate="print"/>
          <a:stretch>
            <a:fillRect/>
          </a:stretch>
        </p:blipFill>
        <p:spPr>
          <a:xfrm>
            <a:off x="0" y="1268760"/>
            <a:ext cx="5004048" cy="4536504"/>
          </a:xfrm>
          <a:prstGeom prst="rect">
            <a:avLst/>
          </a:prstGeom>
        </p:spPr>
      </p:pic>
      <p:sp>
        <p:nvSpPr>
          <p:cNvPr id="8" name="TextBox 7"/>
          <p:cNvSpPr txBox="1"/>
          <p:nvPr/>
        </p:nvSpPr>
        <p:spPr>
          <a:xfrm>
            <a:off x="5076056" y="1268760"/>
            <a:ext cx="4067944" cy="4647426"/>
          </a:xfrm>
          <a:prstGeom prst="rect">
            <a:avLst/>
          </a:prstGeom>
          <a:noFill/>
        </p:spPr>
        <p:txBody>
          <a:bodyPr wrap="square" rtlCol="0">
            <a:spAutoFit/>
          </a:bodyPr>
          <a:lstStyle/>
          <a:p>
            <a:r>
              <a:rPr lang="ru-RU" sz="2000" b="1" dirty="0" smtClean="0">
                <a:solidFill>
                  <a:schemeClr val="bg1"/>
                </a:solidFill>
                <a:latin typeface="+mn-lt"/>
              </a:rPr>
              <a:t> «Есть на земле огромный дом,</a:t>
            </a:r>
            <a:br>
              <a:rPr lang="ru-RU" sz="2000" b="1" dirty="0" smtClean="0">
                <a:solidFill>
                  <a:schemeClr val="bg1"/>
                </a:solidFill>
                <a:latin typeface="+mn-lt"/>
              </a:rPr>
            </a:br>
            <a:r>
              <a:rPr lang="ru-RU" sz="2000" b="1" dirty="0" smtClean="0">
                <a:solidFill>
                  <a:schemeClr val="bg1"/>
                </a:solidFill>
                <a:latin typeface="+mn-lt"/>
              </a:rPr>
              <a:t>Под крышей голубой.</a:t>
            </a:r>
            <a:br>
              <a:rPr lang="ru-RU" sz="2000" b="1" dirty="0" smtClean="0">
                <a:solidFill>
                  <a:schemeClr val="bg1"/>
                </a:solidFill>
                <a:latin typeface="+mn-lt"/>
              </a:rPr>
            </a:br>
            <a:r>
              <a:rPr lang="ru-RU" sz="2000" b="1" dirty="0" smtClean="0">
                <a:solidFill>
                  <a:schemeClr val="bg1"/>
                </a:solidFill>
                <a:latin typeface="+mn-lt"/>
              </a:rPr>
              <a:t>Живут в нем солнце, дождь и гром,</a:t>
            </a:r>
            <a:br>
              <a:rPr lang="ru-RU" sz="2000" b="1" dirty="0" smtClean="0">
                <a:solidFill>
                  <a:schemeClr val="bg1"/>
                </a:solidFill>
                <a:latin typeface="+mn-lt"/>
              </a:rPr>
            </a:br>
            <a:r>
              <a:rPr lang="ru-RU" sz="2000" b="1" dirty="0" smtClean="0">
                <a:solidFill>
                  <a:schemeClr val="bg1"/>
                </a:solidFill>
                <a:latin typeface="+mn-lt"/>
              </a:rPr>
              <a:t>Лес и морской прибой.</a:t>
            </a:r>
            <a:br>
              <a:rPr lang="ru-RU" sz="2000" b="1" dirty="0" smtClean="0">
                <a:solidFill>
                  <a:schemeClr val="bg1"/>
                </a:solidFill>
                <a:latin typeface="+mn-lt"/>
              </a:rPr>
            </a:br>
            <a:r>
              <a:rPr lang="ru-RU" sz="2000" b="1" dirty="0" smtClean="0">
                <a:solidFill>
                  <a:schemeClr val="bg1"/>
                </a:solidFill>
                <a:latin typeface="+mn-lt"/>
              </a:rPr>
              <a:t>Живут в нем птицы и цветы,</a:t>
            </a:r>
            <a:br>
              <a:rPr lang="ru-RU" sz="2000" b="1" dirty="0" smtClean="0">
                <a:solidFill>
                  <a:schemeClr val="bg1"/>
                </a:solidFill>
                <a:latin typeface="+mn-lt"/>
              </a:rPr>
            </a:br>
            <a:r>
              <a:rPr lang="ru-RU" sz="2000" b="1" dirty="0" smtClean="0">
                <a:solidFill>
                  <a:schemeClr val="bg1"/>
                </a:solidFill>
                <a:latin typeface="+mn-lt"/>
              </a:rPr>
              <a:t>Веселый звон ручья.</a:t>
            </a:r>
            <a:br>
              <a:rPr lang="ru-RU" sz="2000" b="1" dirty="0" smtClean="0">
                <a:solidFill>
                  <a:schemeClr val="bg1"/>
                </a:solidFill>
                <a:latin typeface="+mn-lt"/>
              </a:rPr>
            </a:br>
            <a:r>
              <a:rPr lang="ru-RU" sz="2000" b="1" dirty="0" smtClean="0">
                <a:solidFill>
                  <a:schemeClr val="bg1"/>
                </a:solidFill>
                <a:latin typeface="+mn-lt"/>
              </a:rPr>
              <a:t>Живешь в том светлом доме ты</a:t>
            </a:r>
            <a:br>
              <a:rPr lang="ru-RU" sz="2000" b="1" dirty="0" smtClean="0">
                <a:solidFill>
                  <a:schemeClr val="bg1"/>
                </a:solidFill>
                <a:latin typeface="+mn-lt"/>
              </a:rPr>
            </a:br>
            <a:r>
              <a:rPr lang="ru-RU" sz="2000" b="1" dirty="0" smtClean="0">
                <a:solidFill>
                  <a:schemeClr val="bg1"/>
                </a:solidFill>
                <a:latin typeface="+mn-lt"/>
              </a:rPr>
              <a:t>И все твои друзья.</a:t>
            </a:r>
            <a:br>
              <a:rPr lang="ru-RU" sz="2000" b="1" dirty="0" smtClean="0">
                <a:solidFill>
                  <a:schemeClr val="bg1"/>
                </a:solidFill>
                <a:latin typeface="+mn-lt"/>
              </a:rPr>
            </a:br>
            <a:r>
              <a:rPr lang="ru-RU" sz="2000" b="1" dirty="0" smtClean="0">
                <a:solidFill>
                  <a:schemeClr val="bg1"/>
                </a:solidFill>
                <a:latin typeface="+mn-lt"/>
              </a:rPr>
              <a:t>Куда б дороги не вели,</a:t>
            </a:r>
            <a:br>
              <a:rPr lang="ru-RU" sz="2000" b="1" dirty="0" smtClean="0">
                <a:solidFill>
                  <a:schemeClr val="bg1"/>
                </a:solidFill>
                <a:latin typeface="+mn-lt"/>
              </a:rPr>
            </a:br>
            <a:r>
              <a:rPr lang="ru-RU" sz="2000" b="1" dirty="0" smtClean="0">
                <a:solidFill>
                  <a:schemeClr val="bg1"/>
                </a:solidFill>
                <a:latin typeface="+mn-lt"/>
              </a:rPr>
              <a:t>Всегда ты будешь в нем.</a:t>
            </a:r>
            <a:br>
              <a:rPr lang="ru-RU" sz="2000" b="1" dirty="0" smtClean="0">
                <a:solidFill>
                  <a:schemeClr val="bg1"/>
                </a:solidFill>
                <a:latin typeface="+mn-lt"/>
              </a:rPr>
            </a:br>
            <a:r>
              <a:rPr lang="ru-RU" sz="2000" b="1" dirty="0" smtClean="0">
                <a:solidFill>
                  <a:schemeClr val="bg1"/>
                </a:solidFill>
                <a:latin typeface="+mn-lt"/>
              </a:rPr>
              <a:t>Природою родной земли</a:t>
            </a:r>
            <a:br>
              <a:rPr lang="ru-RU" sz="2000" b="1" dirty="0" smtClean="0">
                <a:solidFill>
                  <a:schemeClr val="bg1"/>
                </a:solidFill>
                <a:latin typeface="+mn-lt"/>
              </a:rPr>
            </a:br>
            <a:r>
              <a:rPr lang="ru-RU" sz="2000" b="1" dirty="0" smtClean="0">
                <a:solidFill>
                  <a:schemeClr val="bg1"/>
                </a:solidFill>
                <a:latin typeface="+mn-lt"/>
              </a:rPr>
              <a:t>Зовется этот дом».             </a:t>
            </a:r>
          </a:p>
          <a:p>
            <a:r>
              <a:rPr lang="ru-RU" sz="2000" b="1" dirty="0" smtClean="0">
                <a:solidFill>
                  <a:schemeClr val="bg1"/>
                </a:solidFill>
                <a:latin typeface="+mn-lt"/>
              </a:rPr>
              <a:t>                                        Л. </a:t>
            </a:r>
            <a:r>
              <a:rPr lang="ru-RU" sz="2000" b="1" dirty="0" err="1" smtClean="0">
                <a:solidFill>
                  <a:schemeClr val="bg1"/>
                </a:solidFill>
                <a:latin typeface="+mn-lt"/>
              </a:rPr>
              <a:t>Дайнеко</a:t>
            </a:r>
            <a:endParaRPr lang="ru-RU" sz="2000" b="1" dirty="0" smtClean="0">
              <a:solidFill>
                <a:schemeClr val="bg1"/>
              </a:solidFill>
              <a:latin typeface="+mn-lt"/>
            </a:endParaRP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0348" y="548680"/>
            <a:ext cx="8893652" cy="1489368"/>
          </a:xfrm>
        </p:spPr>
        <p:txBody>
          <a:bodyPr>
            <a:noAutofit/>
          </a:bodyPr>
          <a:lstStyle/>
          <a:p>
            <a:pPr eaLnBrk="1" fontAlgn="auto" hangingPunct="1">
              <a:spcAft>
                <a:spcPts val="0"/>
              </a:spcAft>
              <a:defRPr/>
            </a:pPr>
            <a:r>
              <a:rPr lang="ru-RU" dirty="0" smtClean="0">
                <a:solidFill>
                  <a:schemeClr val="tx1"/>
                </a:solidFill>
              </a:rPr>
              <a:t>Список используемых источников</a:t>
            </a:r>
            <a:endParaRPr lang="ru-RU" dirty="0">
              <a:solidFill>
                <a:schemeClr val="tx1"/>
              </a:solidFill>
              <a:latin typeface="Constantia" pitchFamily="18" charset="0"/>
            </a:endParaRPr>
          </a:p>
        </p:txBody>
      </p:sp>
      <p:sp>
        <p:nvSpPr>
          <p:cNvPr id="4" name="Подзаголовок 2"/>
          <p:cNvSpPr>
            <a:spLocks noGrp="1"/>
          </p:cNvSpPr>
          <p:nvPr>
            <p:ph type="subTitle" idx="1"/>
          </p:nvPr>
        </p:nvSpPr>
        <p:spPr>
          <a:xfrm>
            <a:off x="179512" y="2204864"/>
            <a:ext cx="8748464" cy="3789040"/>
          </a:xfrm>
        </p:spPr>
        <p:txBody>
          <a:bodyPr>
            <a:normAutofit/>
          </a:bodyPr>
          <a:lstStyle/>
          <a:p>
            <a:pPr marL="457200" indent="-457200" algn="just" eaLnBrk="1" hangingPunct="1">
              <a:buFont typeface="+mj-lt"/>
              <a:buAutoNum type="arabicPeriod"/>
            </a:pPr>
            <a:r>
              <a:rPr lang="en-US" sz="2400" b="1" dirty="0" smtClean="0">
                <a:solidFill>
                  <a:schemeClr val="bg1"/>
                </a:solidFill>
              </a:rPr>
              <a:t>http://l-vilim.ru/ogromnyiy-dom/</a:t>
            </a:r>
          </a:p>
          <a:p>
            <a:pPr marL="457200" indent="-457200" algn="just" eaLnBrk="1" hangingPunct="1">
              <a:buFont typeface="+mj-lt"/>
              <a:buAutoNum type="arabicPeriod"/>
            </a:pPr>
            <a:r>
              <a:rPr lang="en-US" sz="2400" b="1" dirty="0" smtClean="0">
                <a:solidFill>
                  <a:schemeClr val="bg1"/>
                </a:solidFill>
              </a:rPr>
              <a:t>http://absurdopedia.net/wiki/</a:t>
            </a:r>
            <a:r>
              <a:rPr lang="ru-RU" sz="2400" b="1" dirty="0" smtClean="0">
                <a:solidFill>
                  <a:schemeClr val="bg1"/>
                </a:solidFill>
              </a:rPr>
              <a:t>Заповедник</a:t>
            </a:r>
          </a:p>
          <a:p>
            <a:pPr marL="457200" indent="-457200" algn="just" eaLnBrk="1" hangingPunct="1">
              <a:buFont typeface="+mj-lt"/>
              <a:buAutoNum type="arabicPeriod"/>
            </a:pPr>
            <a:r>
              <a:rPr lang="en-US" sz="2400" b="1" dirty="0" smtClean="0">
                <a:solidFill>
                  <a:schemeClr val="bg1"/>
                </a:solidFill>
              </a:rPr>
              <a:t>http://fb.ru/article/249790/krasnaya-kniga-saratovskoy-oblasti-perechen-vidov-rasteniy-i-jivotnyih</a:t>
            </a:r>
          </a:p>
          <a:p>
            <a:pPr marL="457200" indent="-457200" algn="just" eaLnBrk="1" hangingPunct="1">
              <a:buFont typeface="+mj-lt"/>
              <a:buAutoNum type="arabicPeriod"/>
            </a:pPr>
            <a:r>
              <a:rPr lang="en-US" sz="2400" b="1" dirty="0" smtClean="0">
                <a:solidFill>
                  <a:schemeClr val="bg1"/>
                </a:solidFill>
              </a:rPr>
              <a:t>http://saratov.gov.ru/gov/auth/minres/funktsii-i-zadachi/kras_kniga.rtf</a:t>
            </a:r>
            <a:endParaRPr lang="ru-RU" sz="2400" b="1" dirty="0" smtClean="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88640"/>
            <a:ext cx="9144000" cy="764704"/>
          </a:xfrm>
        </p:spPr>
        <p:txBody>
          <a:bodyPr>
            <a:normAutofit fontScale="90000"/>
          </a:bodyPr>
          <a:lstStyle/>
          <a:p>
            <a:pPr eaLnBrk="1" fontAlgn="auto" hangingPunct="1">
              <a:spcAft>
                <a:spcPts val="0"/>
              </a:spcAft>
              <a:defRPr/>
            </a:pPr>
            <a:r>
              <a:rPr lang="ru-RU" dirty="0" smtClean="0">
                <a:solidFill>
                  <a:schemeClr val="tx1"/>
                </a:solidFill>
                <a:latin typeface="Constantia" pitchFamily="18" charset="0"/>
              </a:rPr>
              <a:t>Легенда о Красной книге</a:t>
            </a:r>
            <a:endParaRPr lang="ru-RU" dirty="0">
              <a:solidFill>
                <a:schemeClr val="tx1"/>
              </a:solidFill>
              <a:latin typeface="Constantia" pitchFamily="18" charset="0"/>
            </a:endParaRPr>
          </a:p>
        </p:txBody>
      </p:sp>
      <p:sp>
        <p:nvSpPr>
          <p:cNvPr id="4" name="Подзаголовок 2"/>
          <p:cNvSpPr>
            <a:spLocks noGrp="1"/>
          </p:cNvSpPr>
          <p:nvPr>
            <p:ph type="subTitle" idx="1"/>
          </p:nvPr>
        </p:nvSpPr>
        <p:spPr>
          <a:xfrm>
            <a:off x="323528" y="1268760"/>
            <a:ext cx="3888432" cy="4824536"/>
          </a:xfrm>
        </p:spPr>
        <p:txBody>
          <a:bodyPr>
            <a:normAutofit/>
          </a:bodyPr>
          <a:lstStyle/>
          <a:p>
            <a:pPr algn="just" eaLnBrk="1" hangingPunct="1">
              <a:buFont typeface="Arial" charset="0"/>
              <a:buNone/>
            </a:pPr>
            <a:endParaRPr lang="ru-RU" sz="2400" b="1" dirty="0" smtClean="0">
              <a:solidFill>
                <a:srgbClr val="00FF00"/>
              </a:solidFill>
            </a:endParaRPr>
          </a:p>
        </p:txBody>
      </p:sp>
      <p:pic>
        <p:nvPicPr>
          <p:cNvPr id="1026" name="Picture 2" descr="C:\Users\Админ\Desktop\Анися\0_106172_69f06d6f_orig.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9144000" cy="5877272"/>
          </a:xfrm>
          <a:prstGeom prst="rect">
            <a:avLst/>
          </a:prstGeom>
          <a:noFill/>
        </p:spPr>
      </p:pic>
      <p:sp>
        <p:nvSpPr>
          <p:cNvPr id="1027" name="Rectangle 3"/>
          <p:cNvSpPr>
            <a:spLocks noChangeArrowheads="1"/>
          </p:cNvSpPr>
          <p:nvPr/>
        </p:nvSpPr>
        <p:spPr bwMode="auto">
          <a:xfrm>
            <a:off x="251520" y="980728"/>
            <a:ext cx="3888432"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0" eaLnBrk="1" fontAlgn="base" latinLnBrk="0" hangingPunct="1">
              <a:lnSpc>
                <a:spcPct val="100000"/>
              </a:lnSpc>
              <a:spcBef>
                <a:spcPct val="0"/>
              </a:spcBef>
              <a:spcAft>
                <a:spcPct val="0"/>
              </a:spcAft>
              <a:buClrTx/>
              <a:buSzTx/>
              <a:buFontTx/>
              <a:buNone/>
              <a:tabLst>
                <a:tab pos="630238" algn="l"/>
              </a:tabLst>
            </a:pPr>
            <a:r>
              <a:rPr kumimoji="0" lang="ru-RU" sz="1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Давным-давно в одной далёкой-далёкой Галактике молодой  Бог  уронил на Землю свою книгу. Это была ужасная Красная книга. Красной она называлась за то, что каждый её абзац начинался с красной строки, а ужасной потому,  что любое животное или растение, вписанное в неё, исчезало с лица Земли. Книгу нашли люди и начали изучать её страницы и правила:</a:t>
            </a:r>
            <a:endParaRPr kumimoji="0" lang="ru-RU" sz="1600" b="0"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None/>
              <a:tabLst>
                <a:tab pos="630238" algn="l"/>
              </a:tabLst>
            </a:pPr>
            <a:r>
              <a:rPr kumimoji="0" lang="ru-RU" sz="1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ru-RU" sz="16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 Животное или растение, чьё название вписано в Красную книгу, в скором времени прекратит свое существование.</a:t>
            </a:r>
            <a:endParaRPr kumimoji="0" lang="ru-RU" sz="1600" b="0"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None/>
              <a:tabLst>
                <a:tab pos="630238" algn="l"/>
              </a:tabLst>
            </a:pPr>
            <a:r>
              <a:rPr kumimoji="0" lang="ru-RU" sz="1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2. Поскольку все животные и растения одного вида выглядят одинаково, то вымирает сразу весь вид.</a:t>
            </a:r>
            <a:endParaRPr kumimoji="0" lang="ru-RU" sz="1600" b="0" i="0" u="none" strike="noStrike" cap="none" normalizeH="0" baseline="0" dirty="0" smtClean="0">
              <a:ln>
                <a:noFill/>
              </a:ln>
              <a:solidFill>
                <a:schemeClr val="bg1"/>
              </a:solidFill>
              <a:effectLst/>
              <a:latin typeface="Arial" pitchFamily="34" charset="0"/>
              <a:cs typeface="Arial" pitchFamily="34" charset="0"/>
            </a:endParaRPr>
          </a:p>
          <a:p>
            <a:pPr indent="269875" algn="just" eaLnBrk="0" hangingPunct="0">
              <a:tabLst>
                <a:tab pos="630238" algn="l"/>
              </a:tabLst>
            </a:pPr>
            <a:r>
              <a:rPr kumimoji="0" lang="ru-RU" sz="16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3. Для каждого уголка Земли, для каждого края обозначен свой список растений и животных, которые погибнут; к животным</a:t>
            </a:r>
          </a:p>
          <a:p>
            <a:pPr marL="0" marR="0" lvl="0" indent="269875" algn="just" defTabSz="914400" rtl="0" eaLnBrk="0" fontAlgn="base" latinLnBrk="0" hangingPunct="0">
              <a:lnSpc>
                <a:spcPct val="100000"/>
              </a:lnSpc>
              <a:spcBef>
                <a:spcPct val="0"/>
              </a:spcBef>
              <a:spcAft>
                <a:spcPct val="0"/>
              </a:spcAft>
              <a:buClrTx/>
              <a:buSzTx/>
              <a:buFontTx/>
              <a:buNone/>
              <a:tabLst>
                <a:tab pos="630238" algn="l"/>
              </a:tabLst>
            </a:pPr>
            <a:endParaRPr kumimoji="0" lang="ru-RU" sz="1400" b="0" i="0" u="none" strike="noStrike" cap="none" normalizeH="0" baseline="0" dirty="0" smtClean="0">
              <a:ln>
                <a:noFill/>
              </a:ln>
              <a:solidFill>
                <a:schemeClr val="bg1"/>
              </a:solidFill>
              <a:effectLst/>
              <a:latin typeface="Arial" pitchFamily="34" charset="0"/>
              <a:cs typeface="Arial" pitchFamily="34" charset="0"/>
            </a:endParaRPr>
          </a:p>
        </p:txBody>
      </p:sp>
      <p:sp>
        <p:nvSpPr>
          <p:cNvPr id="7" name="TextBox 6"/>
          <p:cNvSpPr txBox="1"/>
          <p:nvPr/>
        </p:nvSpPr>
        <p:spPr>
          <a:xfrm>
            <a:off x="5076056" y="1052736"/>
            <a:ext cx="3845622" cy="4801314"/>
          </a:xfrm>
          <a:prstGeom prst="rect">
            <a:avLst/>
          </a:prstGeom>
          <a:noFill/>
        </p:spPr>
        <p:txBody>
          <a:bodyPr wrap="square" rtlCol="0">
            <a:spAutoFit/>
          </a:bodyPr>
          <a:lstStyle/>
          <a:p>
            <a:pPr indent="363538" algn="just"/>
            <a:r>
              <a:rPr lang="ru-RU" sz="1600" dirty="0" smtClean="0">
                <a:solidFill>
                  <a:schemeClr val="bg1"/>
                </a:solidFill>
                <a:latin typeface="+mn-lt"/>
              </a:rPr>
              <a:t>Чтобы спасти всех, кто записан в эту книгу, люди решили строить, огораживать заповедники по всей планете, запрещая там охотиться и вырубать деревья. </a:t>
            </a:r>
          </a:p>
          <a:p>
            <a:pPr indent="363538" algn="just"/>
            <a:r>
              <a:rPr lang="ru-RU" sz="1600" dirty="0" smtClean="0">
                <a:solidFill>
                  <a:schemeClr val="bg1"/>
                </a:solidFill>
                <a:latin typeface="+mn-lt"/>
              </a:rPr>
              <a:t>Спустя ещё пару лет оказалось, что заповедники действительно помогают сохранить редкие вымирающие виды растений и животных… </a:t>
            </a:r>
          </a:p>
          <a:p>
            <a:pPr indent="363538" algn="just"/>
            <a:r>
              <a:rPr lang="ru-RU" sz="1600" dirty="0" smtClean="0">
                <a:solidFill>
                  <a:schemeClr val="bg1"/>
                </a:solidFill>
                <a:latin typeface="+mn-lt"/>
              </a:rPr>
              <a:t> </a:t>
            </a:r>
          </a:p>
          <a:p>
            <a:pPr indent="363538" algn="just"/>
            <a:endParaRPr lang="ru-RU" sz="1600" dirty="0" smtClean="0">
              <a:solidFill>
                <a:schemeClr val="bg1"/>
              </a:solidFill>
              <a:latin typeface="+mn-lt"/>
            </a:endParaRPr>
          </a:p>
          <a:p>
            <a:pPr indent="363538" algn="just"/>
            <a:endParaRPr lang="ru-RU" sz="1600" dirty="0" smtClean="0">
              <a:solidFill>
                <a:schemeClr val="bg1"/>
              </a:solidFill>
              <a:latin typeface="+mn-lt"/>
            </a:endParaRPr>
          </a:p>
          <a:p>
            <a:pPr indent="363538" algn="just"/>
            <a:endParaRPr lang="ru-RU" sz="1600" dirty="0" smtClean="0">
              <a:solidFill>
                <a:schemeClr val="bg1"/>
              </a:solidFill>
              <a:latin typeface="+mn-lt"/>
            </a:endParaRPr>
          </a:p>
          <a:p>
            <a:pPr indent="363538" algn="just"/>
            <a:r>
              <a:rPr lang="ru-RU" sz="1600" dirty="0" smtClean="0">
                <a:solidFill>
                  <a:schemeClr val="bg1"/>
                </a:solidFill>
                <a:latin typeface="+mn-lt"/>
              </a:rPr>
              <a:t>Мир - большой и интересный, </a:t>
            </a:r>
          </a:p>
          <a:p>
            <a:pPr indent="363538" algn="just"/>
            <a:r>
              <a:rPr lang="ru-RU" sz="1600" dirty="0" smtClean="0">
                <a:solidFill>
                  <a:schemeClr val="bg1"/>
                </a:solidFill>
                <a:latin typeface="+mn-lt"/>
              </a:rPr>
              <a:t>В нем для всех хватает места, </a:t>
            </a:r>
          </a:p>
          <a:p>
            <a:pPr indent="363538" algn="just"/>
            <a:r>
              <a:rPr lang="ru-RU" sz="1600" dirty="0" smtClean="0">
                <a:solidFill>
                  <a:schemeClr val="bg1"/>
                </a:solidFill>
                <a:latin typeface="+mn-lt"/>
              </a:rPr>
              <a:t>Знают взрослые и дети – </a:t>
            </a:r>
          </a:p>
          <a:p>
            <a:pPr indent="363538" algn="just"/>
            <a:r>
              <a:rPr lang="ru-RU" sz="1600" dirty="0" smtClean="0">
                <a:solidFill>
                  <a:schemeClr val="bg1"/>
                </a:solidFill>
                <a:latin typeface="+mn-lt"/>
              </a:rPr>
              <a:t>Мы не гости на планете. </a:t>
            </a:r>
          </a:p>
          <a:p>
            <a:pPr indent="363538" algn="just"/>
            <a:r>
              <a:rPr lang="ru-RU" sz="1600" dirty="0" smtClean="0">
                <a:solidFill>
                  <a:schemeClr val="bg1"/>
                </a:solidFill>
                <a:latin typeface="+mn-lt"/>
              </a:rPr>
              <a:t>Мы должны любить свой дом </a:t>
            </a:r>
          </a:p>
          <a:p>
            <a:pPr indent="363538" algn="just"/>
            <a:r>
              <a:rPr lang="ru-RU" sz="1600" dirty="0" smtClean="0">
                <a:solidFill>
                  <a:schemeClr val="bg1"/>
                </a:solidFill>
                <a:latin typeface="+mn-lt"/>
              </a:rPr>
              <a:t>Соблюдать порядок в нем</a:t>
            </a:r>
            <a:r>
              <a:rPr lang="ru-RU" dirty="0" smtClean="0"/>
              <a:t>.</a:t>
            </a:r>
            <a:endParaRPr lang="ru-RU" dirty="0"/>
          </a:p>
        </p:txBody>
      </p:sp>
    </p:spTree>
  </p:cSld>
  <p:clrMapOvr>
    <a:masterClrMapping/>
  </p:clrMapOvr>
  <p:transition spd="slow">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827584" y="1340768"/>
            <a:ext cx="7704856" cy="3416320"/>
          </a:xfrm>
          <a:prstGeom prst="rect">
            <a:avLst/>
          </a:prstGeom>
          <a:noFill/>
          <a:scene3d>
            <a:camera prst="perspectiveRelaxed"/>
            <a:lightRig rig="threePt" dir="t"/>
          </a:scene3d>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a:t>
            </a:r>
          </a:p>
          <a:p>
            <a:pPr algn="ctr"/>
            <a: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ЗА </a:t>
            </a:r>
          </a:p>
          <a:p>
            <a:pPr algn="ctr"/>
            <a: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ВНИМАНИЕ</a:t>
            </a:r>
            <a:endParaRPr lang="ru-RU"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type="body" idx="1"/>
          </p:nvPr>
        </p:nvSpPr>
        <p:spPr>
          <a:xfrm>
            <a:off x="4211960" y="980728"/>
            <a:ext cx="4932040" cy="4708525"/>
          </a:xfrm>
        </p:spPr>
        <p:txBody>
          <a:bodyPr/>
          <a:lstStyle/>
          <a:p>
            <a:pPr marL="0" indent="265113" algn="just">
              <a:buNone/>
            </a:pPr>
            <a:r>
              <a:rPr lang="ru-RU" sz="2000" dirty="0" smtClean="0">
                <a:solidFill>
                  <a:schemeClr val="bg1"/>
                </a:solidFill>
              </a:rPr>
              <a:t>Это книга о животных, которым грозит опасность исчезновения. Много самых разных зверей, птиц, растений истребляли люди. Но в конце концов поняли, если не помочь природе, животные будут гибнуть все больше. Чтобы это не случилось, ученые составили специальную книгу - КРАСНУЮ КНИГУ. </a:t>
            </a:r>
            <a:endParaRPr lang="ru-RU" sz="2000" b="1" dirty="0" smtClean="0">
              <a:solidFill>
                <a:schemeClr val="bg1"/>
              </a:solidFill>
            </a:endParaRPr>
          </a:p>
          <a:p>
            <a:pPr marL="0" indent="265113" algn="just">
              <a:buNone/>
            </a:pPr>
            <a:r>
              <a:rPr lang="ru-RU" sz="2000" dirty="0" smtClean="0">
                <a:solidFill>
                  <a:schemeClr val="bg1"/>
                </a:solidFill>
              </a:rPr>
              <a:t>Писатель Николай Сладков, создавший немало книг о животных, так рассказывает об этой книге: </a:t>
            </a:r>
            <a:r>
              <a:rPr lang="ru-RU" sz="2400" b="1" u="sng" dirty="0" smtClean="0">
                <a:solidFill>
                  <a:srgbClr val="FF0000"/>
                </a:solidFill>
              </a:rPr>
              <a:t>Красный цвет книги - запрещающий цвет: стоп, остановись! Дальше</a:t>
            </a:r>
            <a:r>
              <a:rPr lang="ru-RU" sz="2000" dirty="0" smtClean="0">
                <a:solidFill>
                  <a:schemeClr val="bg1"/>
                </a:solidFill>
              </a:rPr>
              <a:t> </a:t>
            </a:r>
            <a:r>
              <a:rPr lang="ru-RU" sz="2000" b="1" u="sng" dirty="0" smtClean="0">
                <a:solidFill>
                  <a:srgbClr val="FF0000"/>
                </a:solidFill>
              </a:rPr>
              <a:t>так нельзя. </a:t>
            </a:r>
          </a:p>
          <a:p>
            <a:pPr marL="0" indent="265113" algn="just">
              <a:buNone/>
            </a:pPr>
            <a:r>
              <a:rPr lang="ru-RU" sz="2000" dirty="0" smtClean="0">
                <a:solidFill>
                  <a:schemeClr val="bg1"/>
                </a:solidFill>
              </a:rPr>
              <a:t>Красная книга сама не охраняет, а только предупреждает. </a:t>
            </a:r>
            <a:endParaRPr lang="ru-RU" sz="2400" b="1" dirty="0" smtClean="0">
              <a:solidFill>
                <a:schemeClr val="bg1"/>
              </a:solidFill>
            </a:endParaRPr>
          </a:p>
          <a:p>
            <a:pPr algn="ctr">
              <a:buNone/>
            </a:pPr>
            <a:endParaRPr lang="ru-RU" sz="2400" b="1" dirty="0" smtClean="0"/>
          </a:p>
        </p:txBody>
      </p:sp>
      <p:pic>
        <p:nvPicPr>
          <p:cNvPr id="38914" name="Picture 2" descr="C:\Users\Админ\Desktop\Анися\img34.jpg"/>
          <p:cNvPicPr>
            <a:picLocks noChangeAspect="1" noChangeArrowheads="1"/>
          </p:cNvPicPr>
          <p:nvPr/>
        </p:nvPicPr>
        <p:blipFill>
          <a:blip r:embed="rId2" cstate="print"/>
          <a:srcRect/>
          <a:stretch>
            <a:fillRect/>
          </a:stretch>
        </p:blipFill>
        <p:spPr bwMode="auto">
          <a:xfrm>
            <a:off x="251520" y="1124744"/>
            <a:ext cx="3790950" cy="5381625"/>
          </a:xfrm>
          <a:prstGeom prst="rect">
            <a:avLst/>
          </a:prstGeom>
          <a:noFill/>
        </p:spPr>
      </p:pic>
      <p:sp>
        <p:nvSpPr>
          <p:cNvPr id="5" name="TextBox 4"/>
          <p:cNvSpPr txBox="1"/>
          <p:nvPr/>
        </p:nvSpPr>
        <p:spPr>
          <a:xfrm>
            <a:off x="1979712" y="188640"/>
            <a:ext cx="5928867" cy="984885"/>
          </a:xfrm>
          <a:prstGeom prst="rect">
            <a:avLst/>
          </a:prstGeom>
          <a:noFill/>
        </p:spPr>
        <p:txBody>
          <a:bodyPr wrap="none" rtlCol="0">
            <a:spAutoFit/>
          </a:bodyPr>
          <a:lstStyle/>
          <a:p>
            <a:r>
              <a:rPr lang="ru-RU" sz="4000" dirty="0" smtClean="0">
                <a:latin typeface="+mn-lt"/>
              </a:rPr>
              <a:t>Что такое Красная книга?</a:t>
            </a:r>
            <a:r>
              <a:rPr lang="ru-RU" sz="4000" b="1" dirty="0" smtClean="0">
                <a:latin typeface="+mn-lt"/>
              </a:rPr>
              <a:t> </a:t>
            </a:r>
            <a:endParaRPr lang="ru-RU" sz="4000" dirty="0" smtClean="0">
              <a:latin typeface="+mn-lt"/>
            </a:endParaRPr>
          </a:p>
          <a:p>
            <a:endParaRPr lang="ru-RU" dirty="0"/>
          </a:p>
        </p:txBody>
      </p:sp>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type="body" idx="1"/>
          </p:nvPr>
        </p:nvSpPr>
        <p:spPr>
          <a:xfrm>
            <a:off x="0" y="188640"/>
            <a:ext cx="9144000" cy="792088"/>
          </a:xfrm>
        </p:spPr>
        <p:txBody>
          <a:bodyPr/>
          <a:lstStyle/>
          <a:p>
            <a:pPr algn="ctr">
              <a:buNone/>
            </a:pPr>
            <a:r>
              <a:rPr lang="ru-RU" sz="3600" dirty="0" smtClean="0">
                <a:solidFill>
                  <a:srgbClr val="C00000"/>
                </a:solidFill>
              </a:rPr>
              <a:t>Красная</a:t>
            </a:r>
            <a:r>
              <a:rPr lang="ru-RU" sz="3600" dirty="0" smtClean="0"/>
              <a:t> </a:t>
            </a:r>
            <a:r>
              <a:rPr lang="ru-RU" sz="3600" dirty="0" smtClean="0">
                <a:solidFill>
                  <a:srgbClr val="FFFF00"/>
                </a:solidFill>
              </a:rPr>
              <a:t>книга</a:t>
            </a:r>
            <a:r>
              <a:rPr lang="ru-RU" sz="3600" dirty="0" smtClean="0"/>
              <a:t> состоит </a:t>
            </a:r>
            <a:r>
              <a:rPr lang="ru-RU" sz="3600" dirty="0" smtClean="0">
                <a:solidFill>
                  <a:schemeClr val="tx1">
                    <a:lumMod val="65000"/>
                  </a:schemeClr>
                </a:solidFill>
              </a:rPr>
              <a:t>из</a:t>
            </a:r>
            <a:r>
              <a:rPr lang="ru-RU" sz="3600" dirty="0" smtClean="0"/>
              <a:t> </a:t>
            </a:r>
            <a:r>
              <a:rPr lang="ru-RU" sz="3600" dirty="0" smtClean="0">
                <a:solidFill>
                  <a:srgbClr val="00B050"/>
                </a:solidFill>
              </a:rPr>
              <a:t>цветных</a:t>
            </a:r>
            <a:r>
              <a:rPr lang="ru-RU" sz="3600" dirty="0" smtClean="0"/>
              <a:t> </a:t>
            </a:r>
            <a:r>
              <a:rPr lang="ru-RU" sz="3600" dirty="0" smtClean="0">
                <a:solidFill>
                  <a:schemeClr val="bg1"/>
                </a:solidFill>
              </a:rPr>
              <a:t>страниц.</a:t>
            </a:r>
            <a:endParaRPr lang="ru-RU" sz="3600" b="1" dirty="0" smtClean="0">
              <a:solidFill>
                <a:schemeClr val="bg1"/>
              </a:solidFill>
            </a:endParaRPr>
          </a:p>
        </p:txBody>
      </p:sp>
      <p:pic>
        <p:nvPicPr>
          <p:cNvPr id="39938" name="Picture 2" descr="C:\Users\Админ\Desktop\Анися\0_106172_69f06d6f_origвнле.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063043"/>
            <a:ext cx="9144000" cy="5794957"/>
          </a:xfrm>
          <a:prstGeom prst="rect">
            <a:avLst/>
          </a:prstGeom>
          <a:noFill/>
        </p:spPr>
      </p:pic>
      <p:sp>
        <p:nvSpPr>
          <p:cNvPr id="5" name="TextBox 4"/>
          <p:cNvSpPr txBox="1"/>
          <p:nvPr/>
        </p:nvSpPr>
        <p:spPr>
          <a:xfrm>
            <a:off x="539552" y="1340768"/>
            <a:ext cx="3384376" cy="923330"/>
          </a:xfrm>
          <a:prstGeom prst="rect">
            <a:avLst/>
          </a:prstGeom>
          <a:noFill/>
        </p:spPr>
        <p:txBody>
          <a:bodyPr wrap="square" rtlCol="0">
            <a:spAutoFit/>
          </a:bodyPr>
          <a:lstStyle/>
          <a:p>
            <a:pPr algn="ctr"/>
            <a:r>
              <a:rPr lang="ru-RU" dirty="0" smtClean="0">
                <a:solidFill>
                  <a:srgbClr val="7030A0"/>
                </a:solidFill>
                <a:latin typeface="+mn-lt"/>
              </a:rPr>
              <a:t>На красных страницах записаны особо редкие и исчезающие виды</a:t>
            </a:r>
            <a:endParaRPr lang="ru-RU" dirty="0">
              <a:solidFill>
                <a:srgbClr val="7030A0"/>
              </a:solidFill>
              <a:latin typeface="+mn-lt"/>
            </a:endParaRPr>
          </a:p>
        </p:txBody>
      </p:sp>
      <p:sp>
        <p:nvSpPr>
          <p:cNvPr id="6" name="TextBox 5"/>
          <p:cNvSpPr txBox="1"/>
          <p:nvPr/>
        </p:nvSpPr>
        <p:spPr>
          <a:xfrm>
            <a:off x="395536" y="2780928"/>
            <a:ext cx="3744416" cy="1200329"/>
          </a:xfrm>
          <a:prstGeom prst="rect">
            <a:avLst/>
          </a:prstGeom>
          <a:noFill/>
        </p:spPr>
        <p:txBody>
          <a:bodyPr wrap="square" rtlCol="0">
            <a:spAutoFit/>
          </a:bodyPr>
          <a:lstStyle/>
          <a:p>
            <a:pPr algn="ctr"/>
            <a:r>
              <a:rPr lang="ru-RU" dirty="0" smtClean="0">
                <a:solidFill>
                  <a:srgbClr val="7030A0"/>
                </a:solidFill>
                <a:latin typeface="+mn-lt"/>
              </a:rPr>
              <a:t>На желтых страницах те животные, количество которых быстро снижается, уязвимые виды.</a:t>
            </a:r>
            <a:endParaRPr lang="ru-RU" b="1" dirty="0" smtClean="0">
              <a:solidFill>
                <a:srgbClr val="7030A0"/>
              </a:solidFill>
              <a:latin typeface="+mn-lt"/>
            </a:endParaRPr>
          </a:p>
          <a:p>
            <a:endParaRPr lang="ru-RU" dirty="0"/>
          </a:p>
        </p:txBody>
      </p:sp>
      <p:sp>
        <p:nvSpPr>
          <p:cNvPr id="7" name="TextBox 6"/>
          <p:cNvSpPr txBox="1"/>
          <p:nvPr/>
        </p:nvSpPr>
        <p:spPr>
          <a:xfrm>
            <a:off x="467544" y="4221088"/>
            <a:ext cx="3384376" cy="1200329"/>
          </a:xfrm>
          <a:prstGeom prst="rect">
            <a:avLst/>
          </a:prstGeom>
          <a:noFill/>
        </p:spPr>
        <p:txBody>
          <a:bodyPr wrap="square" rtlCol="0">
            <a:spAutoFit/>
          </a:bodyPr>
          <a:lstStyle/>
          <a:p>
            <a:pPr algn="ctr"/>
            <a:r>
              <a:rPr lang="ru-RU" dirty="0" smtClean="0">
                <a:solidFill>
                  <a:srgbClr val="7030A0"/>
                </a:solidFill>
                <a:latin typeface="+mn-lt"/>
              </a:rPr>
              <a:t>На белых страницах те животные, численность которых всегда была невелика. Положение их неустойчиво</a:t>
            </a:r>
            <a:endParaRPr lang="ru-RU" dirty="0">
              <a:solidFill>
                <a:srgbClr val="7030A0"/>
              </a:solidFill>
              <a:latin typeface="+mn-lt"/>
            </a:endParaRPr>
          </a:p>
        </p:txBody>
      </p:sp>
      <p:sp>
        <p:nvSpPr>
          <p:cNvPr id="8" name="TextBox 7"/>
          <p:cNvSpPr txBox="1"/>
          <p:nvPr/>
        </p:nvSpPr>
        <p:spPr>
          <a:xfrm>
            <a:off x="5213497" y="1268760"/>
            <a:ext cx="3462959" cy="923330"/>
          </a:xfrm>
          <a:prstGeom prst="rect">
            <a:avLst/>
          </a:prstGeom>
          <a:noFill/>
        </p:spPr>
        <p:txBody>
          <a:bodyPr wrap="square" rtlCol="0">
            <a:spAutoFit/>
          </a:bodyPr>
          <a:lstStyle/>
          <a:p>
            <a:pPr algn="ctr"/>
            <a:r>
              <a:rPr lang="ru-RU" dirty="0" smtClean="0">
                <a:solidFill>
                  <a:srgbClr val="7030A0"/>
                </a:solidFill>
                <a:latin typeface="+mn-lt"/>
              </a:rPr>
              <a:t>На серых страницах – те животные, которые до сих пор мало изучены.</a:t>
            </a:r>
            <a:endParaRPr lang="ru-RU" b="1" dirty="0">
              <a:solidFill>
                <a:srgbClr val="7030A0"/>
              </a:solidFill>
              <a:latin typeface="+mn-lt"/>
            </a:endParaRPr>
          </a:p>
        </p:txBody>
      </p:sp>
      <p:sp>
        <p:nvSpPr>
          <p:cNvPr id="9" name="TextBox 8"/>
          <p:cNvSpPr txBox="1"/>
          <p:nvPr/>
        </p:nvSpPr>
        <p:spPr>
          <a:xfrm>
            <a:off x="5292080" y="2780928"/>
            <a:ext cx="3528392" cy="923330"/>
          </a:xfrm>
          <a:prstGeom prst="rect">
            <a:avLst/>
          </a:prstGeom>
          <a:noFill/>
        </p:spPr>
        <p:txBody>
          <a:bodyPr wrap="square" rtlCol="0">
            <a:spAutoFit/>
          </a:bodyPr>
          <a:lstStyle/>
          <a:p>
            <a:pPr algn="ctr"/>
            <a:r>
              <a:rPr lang="ru-RU" dirty="0" smtClean="0">
                <a:solidFill>
                  <a:srgbClr val="7030A0"/>
                </a:solidFill>
                <a:latin typeface="+mn-lt"/>
              </a:rPr>
              <a:t>На зеленых страницах – те животные, которых удалось сохранить, спасти от вымирания.</a:t>
            </a:r>
            <a:endParaRPr lang="ru-RU" b="1" dirty="0">
              <a:solidFill>
                <a:srgbClr val="7030A0"/>
              </a:solidFill>
              <a:latin typeface="+mn-lt"/>
            </a:endParaRPr>
          </a:p>
        </p:txBody>
      </p:sp>
      <p:sp>
        <p:nvSpPr>
          <p:cNvPr id="11" name="TextBox 10"/>
          <p:cNvSpPr txBox="1"/>
          <p:nvPr/>
        </p:nvSpPr>
        <p:spPr>
          <a:xfrm>
            <a:off x="5148064" y="4149080"/>
            <a:ext cx="3744416" cy="1200329"/>
          </a:xfrm>
          <a:prstGeom prst="rect">
            <a:avLst/>
          </a:prstGeom>
          <a:noFill/>
        </p:spPr>
        <p:txBody>
          <a:bodyPr wrap="square" rtlCol="0">
            <a:spAutoFit/>
          </a:bodyPr>
          <a:lstStyle/>
          <a:p>
            <a:pPr algn="ctr"/>
            <a:r>
              <a:rPr lang="ru-RU" dirty="0" smtClean="0">
                <a:solidFill>
                  <a:srgbClr val="7030A0"/>
                </a:solidFill>
                <a:latin typeface="+mn-lt"/>
              </a:rPr>
              <a:t>На черных страницах списки тех, кого мы уже никогда не увидим, кто уже вымер. От них остались чучела, скелеты, а то и совсем ничего.</a:t>
            </a:r>
            <a:endParaRPr lang="ru-RU" b="1" dirty="0">
              <a:solidFill>
                <a:srgbClr val="7030A0"/>
              </a:solidFill>
              <a:latin typeface="+mn-lt"/>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type="body" idx="1"/>
          </p:nvPr>
        </p:nvSpPr>
        <p:spPr>
          <a:xfrm>
            <a:off x="251520" y="1196752"/>
            <a:ext cx="4248472" cy="4708525"/>
          </a:xfrm>
        </p:spPr>
        <p:txBody>
          <a:bodyPr/>
          <a:lstStyle/>
          <a:p>
            <a:pPr marL="0" indent="439738" algn="just">
              <a:buNone/>
            </a:pPr>
            <a:r>
              <a:rPr lang="ru-RU" sz="2400" dirty="0" smtClean="0">
                <a:solidFill>
                  <a:schemeClr val="bg1"/>
                </a:solidFill>
              </a:rPr>
              <a:t>Первая Красная книга Саратовской области была издана в 1996 году. В нее входило 404 вида животных и растений. </a:t>
            </a:r>
          </a:p>
          <a:p>
            <a:pPr marL="0" indent="439738" algn="just">
              <a:buNone/>
            </a:pPr>
            <a:r>
              <a:rPr lang="ru-RU" sz="2400" dirty="0" smtClean="0">
                <a:solidFill>
                  <a:schemeClr val="bg1"/>
                </a:solidFill>
              </a:rPr>
              <a:t>С того времени во флоре и фауне на территории области произошли значительные изменения. </a:t>
            </a:r>
          </a:p>
          <a:p>
            <a:pPr marL="0" indent="439738" algn="just">
              <a:buNone/>
            </a:pPr>
            <a:r>
              <a:rPr lang="ru-RU" sz="2400" dirty="0" smtClean="0">
                <a:solidFill>
                  <a:schemeClr val="bg1"/>
                </a:solidFill>
              </a:rPr>
              <a:t>В 2006 году Красная книга Саратовской области была переиздана. В нее вошел 521 вид животных, растений, грибов и лишайников.</a:t>
            </a:r>
            <a:endParaRPr lang="ru-RU" sz="2400" b="1" dirty="0">
              <a:solidFill>
                <a:schemeClr val="bg1"/>
              </a:solidFill>
            </a:endParaRPr>
          </a:p>
        </p:txBody>
      </p:sp>
      <p:pic>
        <p:nvPicPr>
          <p:cNvPr id="1026" name="Picture 2" descr="C:\Users\user\Documents\123.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716016" y="1124743"/>
            <a:ext cx="4264736" cy="566387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15108" y="260648"/>
            <a:ext cx="8828892" cy="769441"/>
          </a:xfrm>
          <a:prstGeom prst="rect">
            <a:avLst/>
          </a:prstGeom>
          <a:noFill/>
        </p:spPr>
        <p:txBody>
          <a:bodyPr wrap="none" rtlCol="0">
            <a:spAutoFit/>
          </a:bodyPr>
          <a:lstStyle/>
          <a:p>
            <a:r>
              <a:rPr lang="ru-RU" sz="4400" dirty="0" smtClean="0">
                <a:latin typeface="+mn-lt"/>
              </a:rPr>
              <a:t>Красная книга Саратовской области</a:t>
            </a:r>
            <a:endParaRPr lang="ru-RU" sz="4400"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0348" y="0"/>
            <a:ext cx="8893652" cy="1008112"/>
          </a:xfrm>
        </p:spPr>
        <p:txBody>
          <a:bodyPr>
            <a:normAutofit/>
          </a:bodyPr>
          <a:lstStyle/>
          <a:p>
            <a:pPr eaLnBrk="1" fontAlgn="auto" hangingPunct="1">
              <a:spcAft>
                <a:spcPts val="0"/>
              </a:spcAft>
              <a:defRPr/>
            </a:pPr>
            <a:r>
              <a:rPr lang="ru-RU" i="1" dirty="0" smtClean="0">
                <a:solidFill>
                  <a:schemeClr val="tx1"/>
                </a:solidFill>
              </a:rPr>
              <a:t>Кувшинка белая</a:t>
            </a:r>
            <a:endParaRPr lang="ru-RU" dirty="0">
              <a:solidFill>
                <a:schemeClr val="tx1"/>
              </a:solidFill>
              <a:latin typeface="Constantia" pitchFamily="18" charset="0"/>
            </a:endParaRPr>
          </a:p>
        </p:txBody>
      </p:sp>
      <p:sp>
        <p:nvSpPr>
          <p:cNvPr id="4" name="Подзаголовок 2"/>
          <p:cNvSpPr>
            <a:spLocks noGrp="1"/>
          </p:cNvSpPr>
          <p:nvPr>
            <p:ph type="subTitle" idx="1"/>
          </p:nvPr>
        </p:nvSpPr>
        <p:spPr>
          <a:xfrm>
            <a:off x="0" y="4869160"/>
            <a:ext cx="9144000" cy="4365104"/>
          </a:xfrm>
        </p:spPr>
        <p:txBody>
          <a:bodyPr>
            <a:normAutofit/>
          </a:bodyPr>
          <a:lstStyle/>
          <a:p>
            <a:pPr algn="just"/>
            <a:r>
              <a:rPr lang="ru-RU" sz="1800" dirty="0" smtClean="0">
                <a:solidFill>
                  <a:schemeClr val="bg1"/>
                </a:solidFill>
              </a:rPr>
              <a:t>Внутренние тычиночные нити одной ширины с пыльниками. Рыльце почти плоское, жёлтое, с коротким полушаровидным центральным отростком, 8—24-лучевое.</a:t>
            </a:r>
            <a:r>
              <a:rPr lang="ru-RU" sz="1800" b="1" dirty="0" smtClean="0">
                <a:solidFill>
                  <a:schemeClr val="bg1"/>
                </a:solidFill>
              </a:rPr>
              <a:t> </a:t>
            </a:r>
            <a:r>
              <a:rPr lang="ru-RU" sz="1800" dirty="0" smtClean="0">
                <a:solidFill>
                  <a:schemeClr val="bg1"/>
                </a:solidFill>
              </a:rPr>
              <a:t>Плод шарообразный, зелёный, </a:t>
            </a:r>
            <a:r>
              <a:rPr lang="ru-RU" sz="1800" dirty="0" err="1" smtClean="0">
                <a:solidFill>
                  <a:schemeClr val="bg1"/>
                </a:solidFill>
              </a:rPr>
              <a:t>многогнёздный</a:t>
            </a:r>
            <a:r>
              <a:rPr lang="ru-RU" sz="1800" dirty="0" smtClean="0">
                <a:solidFill>
                  <a:schemeClr val="bg1"/>
                </a:solidFill>
              </a:rPr>
              <a:t>, одет доверху рубцами опавших тычинок.</a:t>
            </a:r>
            <a:endParaRPr lang="ru-RU" sz="1800" b="1" dirty="0" smtClean="0">
              <a:solidFill>
                <a:schemeClr val="bg1"/>
              </a:solidFill>
            </a:endParaRPr>
          </a:p>
          <a:p>
            <a:pPr indent="363538" algn="just"/>
            <a:r>
              <a:rPr lang="ru-RU" sz="1800" b="1" dirty="0" smtClean="0">
                <a:solidFill>
                  <a:schemeClr val="bg1"/>
                </a:solidFill>
              </a:rPr>
              <a:t>Особенности биологии и экологии</a:t>
            </a:r>
          </a:p>
          <a:p>
            <a:pPr indent="363538" algn="just"/>
            <a:r>
              <a:rPr lang="ru-RU" sz="1800" dirty="0" smtClean="0">
                <a:solidFill>
                  <a:schemeClr val="bg1"/>
                </a:solidFill>
              </a:rPr>
              <a:t>Произрастает в речных заводях, озёрах, старицах со стоячей или медленно текущей пресной водой, на глубинах до 2 м, нередко до 3,5 м. Цветёт с конца мая по август</a:t>
            </a:r>
            <a:r>
              <a:rPr lang="ru-RU" sz="1800" dirty="0" smtClean="0"/>
              <a:t>.</a:t>
            </a:r>
          </a:p>
          <a:p>
            <a:pPr indent="449263" algn="just"/>
            <a:endParaRPr lang="ru-RU" sz="1800" dirty="0" smtClean="0">
              <a:solidFill>
                <a:schemeClr val="bg1"/>
              </a:solidFill>
            </a:endParaRPr>
          </a:p>
          <a:p>
            <a:r>
              <a:rPr lang="ru-RU" sz="1800" dirty="0" smtClean="0"/>
              <a:t> </a:t>
            </a:r>
            <a:r>
              <a:rPr lang="ru-RU" sz="2000" b="1" dirty="0" smtClean="0"/>
              <a:t> </a:t>
            </a:r>
            <a:endParaRPr lang="ru-RU" sz="2400" b="1" dirty="0" smtClean="0">
              <a:solidFill>
                <a:srgbClr val="00FF00"/>
              </a:solidFill>
            </a:endParaRPr>
          </a:p>
        </p:txBody>
      </p:sp>
      <p:pic>
        <p:nvPicPr>
          <p:cNvPr id="5" name="Picture 4" descr="кувшинка бела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124744"/>
            <a:ext cx="3768996" cy="3816424"/>
          </a:xfrm>
          <a:prstGeom prst="rect">
            <a:avLst/>
          </a:prstGeom>
          <a:noFill/>
          <a:ln w="9525">
            <a:noFill/>
            <a:miter lim="800000"/>
            <a:headEnd/>
            <a:tailEnd/>
          </a:ln>
        </p:spPr>
      </p:pic>
      <p:sp>
        <p:nvSpPr>
          <p:cNvPr id="7" name="TextBox 6"/>
          <p:cNvSpPr txBox="1"/>
          <p:nvPr/>
        </p:nvSpPr>
        <p:spPr>
          <a:xfrm>
            <a:off x="3707904" y="1052736"/>
            <a:ext cx="5436096" cy="3970318"/>
          </a:xfrm>
          <a:prstGeom prst="rect">
            <a:avLst/>
          </a:prstGeom>
          <a:noFill/>
        </p:spPr>
        <p:txBody>
          <a:bodyPr wrap="square" rtlCol="0">
            <a:spAutoFit/>
          </a:bodyPr>
          <a:lstStyle/>
          <a:p>
            <a:pPr indent="449263" algn="just"/>
            <a:r>
              <a:rPr lang="ru-RU" b="1" dirty="0" smtClean="0">
                <a:solidFill>
                  <a:schemeClr val="bg1"/>
                </a:solidFill>
                <a:latin typeface="+mn-lt"/>
              </a:rPr>
              <a:t>Описание: </a:t>
            </a:r>
            <a:r>
              <a:rPr lang="ru-RU" dirty="0" smtClean="0">
                <a:solidFill>
                  <a:schemeClr val="bg1"/>
                </a:solidFill>
                <a:latin typeface="+mn-lt"/>
              </a:rPr>
              <a:t>Корневище горизонтальное, одетое остатками черешков опавших листьев. Прилистники свободные, ланцетные. Листья сердцевидно-овальные, изредка округлые, в молодости красноватые, 10—30 см в поперечнике, лопасти их расходящиеся.</a:t>
            </a:r>
            <a:endParaRPr lang="ru-RU" b="1" dirty="0" smtClean="0">
              <a:solidFill>
                <a:schemeClr val="bg1"/>
              </a:solidFill>
              <a:latin typeface="+mn-lt"/>
            </a:endParaRPr>
          </a:p>
          <a:p>
            <a:pPr indent="449263" algn="just"/>
            <a:r>
              <a:rPr lang="ru-RU" dirty="0" smtClean="0">
                <a:solidFill>
                  <a:schemeClr val="bg1"/>
                </a:solidFill>
                <a:latin typeface="+mn-lt"/>
              </a:rPr>
              <a:t>Основание чашечки округлое. Цветки </a:t>
            </a:r>
            <a:r>
              <a:rPr lang="ru-RU" dirty="0" err="1" smtClean="0">
                <a:solidFill>
                  <a:schemeClr val="bg1"/>
                </a:solidFill>
                <a:latin typeface="+mn-lt"/>
              </a:rPr>
              <a:t>слабоароматные</a:t>
            </a:r>
            <a:r>
              <a:rPr lang="ru-RU" dirty="0" smtClean="0">
                <a:solidFill>
                  <a:schemeClr val="bg1"/>
                </a:solidFill>
                <a:latin typeface="+mn-lt"/>
              </a:rPr>
              <a:t>, 10—12(5—21) см в поперечнике, чашелистики продолговатые, у основания суженные, снизу зелёные, сверху зеленовато-белые, с ясно заметными пятью жилками. Лепестки</a:t>
            </a:r>
            <a:r>
              <a:rPr lang="ru-RU" dirty="0" smtClean="0">
                <a:solidFill>
                  <a:schemeClr val="bg1"/>
                </a:solidFill>
              </a:rPr>
              <a:t> </a:t>
            </a:r>
            <a:r>
              <a:rPr lang="ru-RU" dirty="0" smtClean="0">
                <a:solidFill>
                  <a:schemeClr val="bg1"/>
                </a:solidFill>
                <a:latin typeface="+mn-lt"/>
              </a:rPr>
              <a:t>многочисленные, белые, наружные крупнее, внутренние мельче, постепенно переходящие в тычинки. </a:t>
            </a:r>
            <a:endParaRPr lang="ru-RU" dirty="0">
              <a:latin typeface="+mn-lt"/>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8893652" cy="985312"/>
          </a:xfrm>
        </p:spPr>
        <p:txBody>
          <a:bodyPr>
            <a:normAutofit/>
          </a:bodyPr>
          <a:lstStyle/>
          <a:p>
            <a:pPr eaLnBrk="1" fontAlgn="auto" hangingPunct="1">
              <a:spcAft>
                <a:spcPts val="0"/>
              </a:spcAft>
              <a:defRPr/>
            </a:pPr>
            <a:r>
              <a:rPr lang="ru-RU" i="1" dirty="0" smtClean="0">
                <a:solidFill>
                  <a:schemeClr val="tx1"/>
                </a:solidFill>
              </a:rPr>
              <a:t>Рябчик русский</a:t>
            </a:r>
            <a:endParaRPr lang="ru-RU" dirty="0">
              <a:solidFill>
                <a:schemeClr val="tx1"/>
              </a:solidFill>
              <a:latin typeface="Constantia" pitchFamily="18" charset="0"/>
            </a:endParaRPr>
          </a:p>
        </p:txBody>
      </p:sp>
      <p:sp>
        <p:nvSpPr>
          <p:cNvPr id="4" name="Подзаголовок 2"/>
          <p:cNvSpPr>
            <a:spLocks noGrp="1"/>
          </p:cNvSpPr>
          <p:nvPr>
            <p:ph type="subTitle" idx="1"/>
          </p:nvPr>
        </p:nvSpPr>
        <p:spPr>
          <a:xfrm>
            <a:off x="3707904" y="1052736"/>
            <a:ext cx="5436096" cy="3312368"/>
          </a:xfrm>
        </p:spPr>
        <p:txBody>
          <a:bodyPr>
            <a:normAutofit fontScale="70000" lnSpcReduction="20000"/>
          </a:bodyPr>
          <a:lstStyle/>
          <a:p>
            <a:pPr indent="261938" algn="just"/>
            <a:r>
              <a:rPr lang="ru-RU" sz="2400" b="1" dirty="0" smtClean="0">
                <a:solidFill>
                  <a:schemeClr val="bg1"/>
                </a:solidFill>
              </a:rPr>
              <a:t>Описание: </a:t>
            </a:r>
            <a:r>
              <a:rPr lang="ru-RU" sz="2400" dirty="0" smtClean="0">
                <a:solidFill>
                  <a:schemeClr val="bg1"/>
                </a:solidFill>
              </a:rPr>
              <a:t>Луковичное многолетнее растение высотой 20—50 см. Стебель прямой, тонкий, голый, гладкий, со второй трети </a:t>
            </a:r>
            <a:r>
              <a:rPr lang="ru-RU" sz="2400" dirty="0" err="1" smtClean="0">
                <a:solidFill>
                  <a:schemeClr val="bg1"/>
                </a:solidFill>
              </a:rPr>
              <a:t>олиственный</a:t>
            </a:r>
            <a:r>
              <a:rPr lang="ru-RU" sz="2400" dirty="0" smtClean="0">
                <a:solidFill>
                  <a:schemeClr val="bg1"/>
                </a:solidFill>
              </a:rPr>
              <a:t>. Луковица состоит из двух мясистых чешуй, сросшихся у основания.</a:t>
            </a:r>
          </a:p>
          <a:p>
            <a:pPr indent="261938" algn="just"/>
            <a:r>
              <a:rPr lang="ru-RU" sz="2400" dirty="0" smtClean="0">
                <a:solidFill>
                  <a:schemeClr val="bg1"/>
                </a:solidFill>
              </a:rPr>
              <a:t>Листья линейно-ланцетные, плоские, прямостоячие, мутовчатые или очередные, верхние — супротивные, с тонким закруглённым усиком на верхушке.</a:t>
            </a:r>
          </a:p>
          <a:p>
            <a:pPr indent="261938" algn="just"/>
            <a:r>
              <a:rPr lang="ru-RU" sz="2400" dirty="0" smtClean="0">
                <a:solidFill>
                  <a:schemeClr val="bg1"/>
                </a:solidFill>
              </a:rPr>
              <a:t>Цветки крупные, поникающие, от 1 до 5, в редкой кисти на верхушке стебля, в пазухах листьев. Околоцветник колокольчатый, тёмно-красный, с более тёмным неясным шахматным рисунком, внутри желтоватый, с зеленоватой полоской, расширяющийся книзу посередине доли; наружные доли околоцветника узкоовальные, до 3 см длиной и до 8 см шириной, </a:t>
            </a:r>
            <a:endParaRPr lang="ru-RU" sz="2400" b="1" dirty="0" smtClean="0">
              <a:solidFill>
                <a:srgbClr val="00FF00"/>
              </a:solidFill>
            </a:endParaRPr>
          </a:p>
        </p:txBody>
      </p:sp>
      <p:pic>
        <p:nvPicPr>
          <p:cNvPr id="21505" name="Picture 1" descr="C:\Users\Админ\Desktop\Анися\300px-Fritillaria_ruthenica_2.jpg"/>
          <p:cNvPicPr>
            <a:picLocks noChangeAspect="1" noChangeArrowheads="1"/>
          </p:cNvPicPr>
          <p:nvPr/>
        </p:nvPicPr>
        <p:blipFill>
          <a:blip r:embed="rId2" cstate="print"/>
          <a:srcRect/>
          <a:stretch>
            <a:fillRect/>
          </a:stretch>
        </p:blipFill>
        <p:spPr bwMode="auto">
          <a:xfrm>
            <a:off x="0" y="1124744"/>
            <a:ext cx="3635896" cy="3096344"/>
          </a:xfrm>
          <a:prstGeom prst="rect">
            <a:avLst/>
          </a:prstGeom>
          <a:noFill/>
        </p:spPr>
      </p:pic>
      <p:sp>
        <p:nvSpPr>
          <p:cNvPr id="6" name="TextBox 5"/>
          <p:cNvSpPr txBox="1"/>
          <p:nvPr/>
        </p:nvSpPr>
        <p:spPr>
          <a:xfrm>
            <a:off x="0" y="4293096"/>
            <a:ext cx="9144000" cy="2308324"/>
          </a:xfrm>
          <a:prstGeom prst="rect">
            <a:avLst/>
          </a:prstGeom>
          <a:noFill/>
        </p:spPr>
        <p:txBody>
          <a:bodyPr wrap="square" rtlCol="0">
            <a:spAutoFit/>
          </a:bodyPr>
          <a:lstStyle/>
          <a:p>
            <a:pPr algn="just"/>
            <a:r>
              <a:rPr lang="ru-RU" dirty="0" smtClean="0">
                <a:solidFill>
                  <a:schemeClr val="bg1"/>
                </a:solidFill>
                <a:latin typeface="+mn-lt"/>
              </a:rPr>
              <a:t>внутренние — обратнояйцевидные, с оттянутой тупой верхушкой, до 3,5 см длиной до 1,5 см шириной в самой широкой части. Нектарники неглубокие, округло-овальные, резко выдающиеся наружу в виде бугорков; столбик до середины разделённый на три рыльца.</a:t>
            </a:r>
          </a:p>
          <a:p>
            <a:pPr indent="449263" algn="just"/>
            <a:r>
              <a:rPr lang="ru-RU" dirty="0" smtClean="0">
                <a:solidFill>
                  <a:schemeClr val="bg1"/>
                </a:solidFill>
                <a:latin typeface="+mn-lt"/>
              </a:rPr>
              <a:t>Плод — шестигранная </a:t>
            </a:r>
            <a:r>
              <a:rPr lang="ru-RU" dirty="0" err="1" smtClean="0">
                <a:solidFill>
                  <a:schemeClr val="bg1"/>
                </a:solidFill>
                <a:latin typeface="+mn-lt"/>
              </a:rPr>
              <a:t>трёхгнездная</a:t>
            </a:r>
            <a:r>
              <a:rPr lang="ru-RU" dirty="0" smtClean="0">
                <a:solidFill>
                  <a:schemeClr val="bg1"/>
                </a:solidFill>
                <a:latin typeface="+mn-lt"/>
              </a:rPr>
              <a:t> коробочка с крылатыми углами. Семена плоские. </a:t>
            </a:r>
            <a:r>
              <a:rPr lang="ru-RU" b="1" dirty="0" smtClean="0">
                <a:solidFill>
                  <a:schemeClr val="bg1"/>
                </a:solidFill>
                <a:latin typeface="+mn-lt"/>
              </a:rPr>
              <a:t>Особенности биологии и экологии</a:t>
            </a:r>
          </a:p>
          <a:p>
            <a:pPr indent="449263" algn="just"/>
            <a:r>
              <a:rPr lang="ru-RU" dirty="0" smtClean="0">
                <a:solidFill>
                  <a:schemeClr val="bg1"/>
                </a:solidFill>
                <a:latin typeface="+mn-lt"/>
              </a:rPr>
              <a:t>Произрастает на </a:t>
            </a:r>
            <a:r>
              <a:rPr lang="ru-RU" dirty="0" err="1" smtClean="0">
                <a:solidFill>
                  <a:schemeClr val="bg1"/>
                </a:solidFill>
                <a:latin typeface="+mn-lt"/>
              </a:rPr>
              <a:t>остепнённых</a:t>
            </a:r>
            <a:r>
              <a:rPr lang="ru-RU" dirty="0" smtClean="0">
                <a:solidFill>
                  <a:schemeClr val="bg1"/>
                </a:solidFill>
                <a:latin typeface="+mn-lt"/>
              </a:rPr>
              <a:t> лугах, среди кустарников, на опушках и на полянах лиственных лесов, в </a:t>
            </a:r>
            <a:r>
              <a:rPr lang="ru-RU" dirty="0" err="1" smtClean="0">
                <a:solidFill>
                  <a:schemeClr val="bg1"/>
                </a:solidFill>
                <a:latin typeface="+mn-lt"/>
              </a:rPr>
              <a:t>остепнённых</a:t>
            </a:r>
            <a:r>
              <a:rPr lang="ru-RU" dirty="0" smtClean="0">
                <a:solidFill>
                  <a:schemeClr val="bg1"/>
                </a:solidFill>
                <a:latin typeface="+mn-lt"/>
              </a:rPr>
              <a:t> дубравах, по каменистым меловым склонам.</a:t>
            </a:r>
          </a:p>
          <a:p>
            <a:pPr indent="449263" algn="just"/>
            <a:r>
              <a:rPr lang="ru-RU" dirty="0" smtClean="0">
                <a:solidFill>
                  <a:schemeClr val="bg1"/>
                </a:solidFill>
                <a:latin typeface="+mn-lt"/>
              </a:rPr>
              <a:t>Цветёт в мае. Размножается луковицами и семенами.</a:t>
            </a:r>
            <a:endParaRPr lang="ru-RU" dirty="0">
              <a:solidFill>
                <a:schemeClr val="bg1"/>
              </a:solidFill>
              <a:latin typeface="+mn-lt"/>
            </a:endParaRPr>
          </a:p>
        </p:txBody>
      </p:sp>
    </p:spTree>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0348" y="476672"/>
            <a:ext cx="8893652" cy="1201336"/>
          </a:xfrm>
        </p:spPr>
        <p:txBody>
          <a:bodyPr>
            <a:normAutofit fontScale="90000"/>
          </a:bodyPr>
          <a:lstStyle/>
          <a:p>
            <a:pPr eaLnBrk="1" fontAlgn="auto" hangingPunct="1">
              <a:spcAft>
                <a:spcPts val="0"/>
              </a:spcAft>
              <a:defRPr/>
            </a:pPr>
            <a:r>
              <a:rPr lang="ru-RU" i="1" dirty="0" smtClean="0">
                <a:solidFill>
                  <a:schemeClr val="tx1"/>
                </a:solidFill>
              </a:rPr>
              <a:t>Белокрыльник болотный</a:t>
            </a:r>
            <a:r>
              <a:rPr lang="ru-RU" dirty="0" smtClean="0">
                <a:solidFill>
                  <a:schemeClr val="tx1"/>
                </a:solidFill>
              </a:rPr>
              <a:t/>
            </a:r>
            <a:br>
              <a:rPr lang="ru-RU" dirty="0" smtClean="0">
                <a:solidFill>
                  <a:schemeClr val="tx1"/>
                </a:solidFill>
              </a:rPr>
            </a:br>
            <a:endParaRPr lang="ru-RU" dirty="0">
              <a:solidFill>
                <a:schemeClr val="tx1"/>
              </a:solidFill>
              <a:latin typeface="Constantia" pitchFamily="18" charset="0"/>
            </a:endParaRPr>
          </a:p>
        </p:txBody>
      </p:sp>
      <p:sp>
        <p:nvSpPr>
          <p:cNvPr id="4" name="Подзаголовок 2"/>
          <p:cNvSpPr>
            <a:spLocks noGrp="1"/>
          </p:cNvSpPr>
          <p:nvPr>
            <p:ph type="subTitle" idx="1"/>
          </p:nvPr>
        </p:nvSpPr>
        <p:spPr>
          <a:xfrm>
            <a:off x="3563888" y="1268760"/>
            <a:ext cx="5364088" cy="4968552"/>
          </a:xfrm>
        </p:spPr>
        <p:txBody>
          <a:bodyPr>
            <a:normAutofit fontScale="70000" lnSpcReduction="20000"/>
          </a:bodyPr>
          <a:lstStyle/>
          <a:p>
            <a:pPr indent="261938" algn="just"/>
            <a:r>
              <a:rPr lang="ru-RU" sz="2900" dirty="0" smtClean="0">
                <a:solidFill>
                  <a:schemeClr val="bg1"/>
                </a:solidFill>
              </a:rPr>
              <a:t>     Описание: Травянистый многолетник высотой 15—40 см с толстым зелёным сочным членистым корневищем, имеющим мощные втягивающие корни. Листовые пластинки 6—14 см длиной и 5—11 см шириной, блестящие, широкосердцевидные, с заострённой верхушкой и черешком до 24 см, на конце корневища сближены в розетку.</a:t>
            </a:r>
          </a:p>
          <a:p>
            <a:pPr indent="261938" algn="just"/>
            <a:r>
              <a:rPr lang="ru-RU" sz="2900" dirty="0" smtClean="0">
                <a:solidFill>
                  <a:schemeClr val="bg1"/>
                </a:solidFill>
              </a:rPr>
              <a:t>Цветоносный стебель по длине равен листьям. Цветки мелкие, шестичленные, без околоцветника, собраны в толстое колосовидное зеленовато-жёлтое соцветие — початок 2—3 см длиной с большим белым </a:t>
            </a:r>
            <a:r>
              <a:rPr lang="ru-RU" sz="2900" dirty="0" err="1" smtClean="0">
                <a:solidFill>
                  <a:schemeClr val="bg1"/>
                </a:solidFill>
              </a:rPr>
              <a:t>листоподобным</a:t>
            </a:r>
            <a:r>
              <a:rPr lang="ru-RU" sz="2900" dirty="0" smtClean="0">
                <a:solidFill>
                  <a:schemeClr val="bg1"/>
                </a:solidFill>
              </a:rPr>
              <a:t> покрывалом у основания.</a:t>
            </a:r>
          </a:p>
          <a:p>
            <a:pPr indent="261938" algn="just"/>
            <a:r>
              <a:rPr lang="ru-RU" sz="2900" dirty="0" smtClean="0">
                <a:solidFill>
                  <a:schemeClr val="bg1"/>
                </a:solidFill>
              </a:rPr>
              <a:t>Плоды — ярко-красные ягоды 6—8 мм, образующие соплодие, с </a:t>
            </a:r>
            <a:r>
              <a:rPr lang="ru-RU" sz="2900" dirty="0" err="1" smtClean="0">
                <a:solidFill>
                  <a:schemeClr val="bg1"/>
                </a:solidFill>
              </a:rPr>
              <a:t>ослизняющейся</a:t>
            </a:r>
            <a:r>
              <a:rPr lang="ru-RU" sz="2900" dirty="0" smtClean="0">
                <a:solidFill>
                  <a:schemeClr val="bg1"/>
                </a:solidFill>
              </a:rPr>
              <a:t> внутри тканью и 6—8 семенами.</a:t>
            </a:r>
          </a:p>
          <a:p>
            <a:pPr algn="l" eaLnBrk="1" hangingPunct="1"/>
            <a:endParaRPr lang="ru-RU" sz="2400" dirty="0" smtClean="0"/>
          </a:p>
          <a:p>
            <a:pPr algn="just" eaLnBrk="1" hangingPunct="1">
              <a:buFont typeface="Arial" charset="0"/>
              <a:buNone/>
            </a:pPr>
            <a:endParaRPr lang="ru-RU" sz="2400" b="1" dirty="0" smtClean="0">
              <a:solidFill>
                <a:srgbClr val="00FF00"/>
              </a:solidFill>
            </a:endParaRPr>
          </a:p>
        </p:txBody>
      </p:sp>
      <p:pic>
        <p:nvPicPr>
          <p:cNvPr id="5" name="Picture 5" descr="белокрыльник болотный"/>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268760"/>
            <a:ext cx="3563889" cy="4392488"/>
          </a:xfrm>
          <a:prstGeom prst="rect">
            <a:avLst/>
          </a:prstGeom>
          <a:noFill/>
          <a:ln w="9525">
            <a:noFill/>
            <a:miter lim="800000"/>
            <a:headEnd/>
            <a:tailEnd/>
          </a:ln>
        </p:spPr>
      </p:pic>
      <p:sp>
        <p:nvSpPr>
          <p:cNvPr id="6" name="TextBox 5"/>
          <p:cNvSpPr txBox="1"/>
          <p:nvPr/>
        </p:nvSpPr>
        <p:spPr>
          <a:xfrm>
            <a:off x="0" y="5589240"/>
            <a:ext cx="9144000" cy="1600438"/>
          </a:xfrm>
          <a:prstGeom prst="rect">
            <a:avLst/>
          </a:prstGeom>
          <a:noFill/>
        </p:spPr>
        <p:txBody>
          <a:bodyPr wrap="square" rtlCol="0">
            <a:spAutoFit/>
          </a:bodyPr>
          <a:lstStyle/>
          <a:p>
            <a:pPr indent="363538" algn="just"/>
            <a:r>
              <a:rPr lang="ru-RU" sz="2000" b="1" dirty="0" smtClean="0">
                <a:solidFill>
                  <a:schemeClr val="bg1"/>
                </a:solidFill>
                <a:latin typeface="+mn-lt"/>
              </a:rPr>
              <a:t>Особенности биологии и экологии</a:t>
            </a:r>
          </a:p>
          <a:p>
            <a:pPr indent="363538" algn="just"/>
            <a:r>
              <a:rPr lang="ru-RU" sz="2000" dirty="0" smtClean="0">
                <a:solidFill>
                  <a:schemeClr val="bg1"/>
                </a:solidFill>
                <a:latin typeface="+mn-lt"/>
              </a:rPr>
              <a:t>Влаголюбив, предпочитает болотистые берега озёр, прудов и речек. Обитает по топкому днищу глубоких </a:t>
            </a:r>
            <a:r>
              <a:rPr lang="ru-RU" sz="2000" dirty="0" err="1" smtClean="0">
                <a:solidFill>
                  <a:schemeClr val="bg1"/>
                </a:solidFill>
                <a:latin typeface="+mn-lt"/>
              </a:rPr>
              <a:t>облесенных</a:t>
            </a:r>
            <a:r>
              <a:rPr lang="ru-RU" sz="2000" dirty="0" smtClean="0">
                <a:solidFill>
                  <a:schemeClr val="bg1"/>
                </a:solidFill>
                <a:latin typeface="+mn-lt"/>
              </a:rPr>
              <a:t> балок с незначительной проточностью воды. Цветёт с мая до июля.</a:t>
            </a:r>
          </a:p>
          <a:p>
            <a:endParaRPr lang="ru-RU" dirty="0"/>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88640"/>
            <a:ext cx="8893652" cy="1628800"/>
          </a:xfrm>
        </p:spPr>
        <p:txBody>
          <a:bodyPr>
            <a:normAutofit/>
          </a:bodyPr>
          <a:lstStyle/>
          <a:p>
            <a:pPr eaLnBrk="1" fontAlgn="auto" hangingPunct="1">
              <a:spcAft>
                <a:spcPts val="0"/>
              </a:spcAft>
              <a:defRPr/>
            </a:pPr>
            <a:r>
              <a:rPr lang="ru-RU" i="1" dirty="0" smtClean="0">
                <a:solidFill>
                  <a:schemeClr val="tx1"/>
                </a:solidFill>
              </a:rPr>
              <a:t>Адонис весенний</a:t>
            </a:r>
            <a:r>
              <a:rPr lang="ru-RU" dirty="0" smtClean="0"/>
              <a:t/>
            </a:r>
            <a:br>
              <a:rPr lang="ru-RU" dirty="0" smtClean="0"/>
            </a:br>
            <a:endParaRPr lang="ru-RU" dirty="0">
              <a:solidFill>
                <a:srgbClr val="66FF33"/>
              </a:solidFill>
              <a:latin typeface="Constantia" pitchFamily="18" charset="0"/>
            </a:endParaRPr>
          </a:p>
        </p:txBody>
      </p:sp>
      <p:sp>
        <p:nvSpPr>
          <p:cNvPr id="4" name="Подзаголовок 2"/>
          <p:cNvSpPr>
            <a:spLocks noGrp="1"/>
          </p:cNvSpPr>
          <p:nvPr>
            <p:ph type="subTitle" idx="1"/>
          </p:nvPr>
        </p:nvSpPr>
        <p:spPr>
          <a:xfrm>
            <a:off x="3707904" y="1196752"/>
            <a:ext cx="5436096" cy="4824536"/>
          </a:xfrm>
        </p:spPr>
        <p:txBody>
          <a:bodyPr>
            <a:normAutofit fontScale="85000" lnSpcReduction="20000"/>
          </a:bodyPr>
          <a:lstStyle/>
          <a:p>
            <a:pPr indent="363538" algn="just"/>
            <a:r>
              <a:rPr lang="ru-RU" sz="2400" dirty="0" smtClean="0">
                <a:solidFill>
                  <a:schemeClr val="bg1"/>
                </a:solidFill>
              </a:rPr>
              <a:t>Описание: Многолетнее вегетативно малоподвижное травянистое растение. Корневище толстое, короткое, густо усаженное шнуровидными буровато-чёрными корнями. Стебли в числе 3—4, прямостоячие простые или слабоветвящиеся, </a:t>
            </a:r>
            <a:r>
              <a:rPr lang="ru-RU" sz="2400" dirty="0" err="1" smtClean="0">
                <a:solidFill>
                  <a:schemeClr val="bg1"/>
                </a:solidFill>
              </a:rPr>
              <a:t>густооблиственные</a:t>
            </a:r>
            <a:r>
              <a:rPr lang="ru-RU" sz="2400" dirty="0" smtClean="0">
                <a:solidFill>
                  <a:schemeClr val="bg1"/>
                </a:solidFill>
              </a:rPr>
              <a:t> с прижатыми ветвями, гладкие, почти голые, в начале цветения 5—20 см высоты, по </a:t>
            </a:r>
            <a:r>
              <a:rPr lang="ru-RU" sz="2400" dirty="0" err="1" smtClean="0">
                <a:solidFill>
                  <a:schemeClr val="bg1"/>
                </a:solidFill>
              </a:rPr>
              <a:t>отцветании</a:t>
            </a:r>
            <a:r>
              <a:rPr lang="ru-RU" sz="2400" dirty="0" smtClean="0">
                <a:solidFill>
                  <a:schemeClr val="bg1"/>
                </a:solidFill>
              </a:rPr>
              <a:t> — до 30—70 см. Стеблевые листья сидячие, в очертании </a:t>
            </a:r>
            <a:r>
              <a:rPr lang="ru-RU" sz="2400" dirty="0" err="1" smtClean="0">
                <a:solidFill>
                  <a:schemeClr val="bg1"/>
                </a:solidFill>
              </a:rPr>
              <a:t>широко-яйцевидные</a:t>
            </a:r>
            <a:r>
              <a:rPr lang="ru-RU" sz="2400" dirty="0" smtClean="0">
                <a:solidFill>
                  <a:schemeClr val="bg1"/>
                </a:solidFill>
              </a:rPr>
              <a:t>, нижние пальчато-раздельные, верхние </a:t>
            </a:r>
            <a:r>
              <a:rPr lang="ru-RU" sz="2400" dirty="0" err="1" smtClean="0">
                <a:solidFill>
                  <a:schemeClr val="bg1"/>
                </a:solidFill>
              </a:rPr>
              <a:t>дваждыпальчаторазделённые</a:t>
            </a:r>
            <a:r>
              <a:rPr lang="ru-RU" sz="2400" dirty="0" smtClean="0">
                <a:solidFill>
                  <a:schemeClr val="bg1"/>
                </a:solidFill>
              </a:rPr>
              <a:t> или </a:t>
            </a:r>
            <a:r>
              <a:rPr lang="ru-RU" sz="2400" dirty="0" err="1" smtClean="0">
                <a:solidFill>
                  <a:schemeClr val="bg1"/>
                </a:solidFill>
              </a:rPr>
              <a:t>дваждыпальчаторассечёные</a:t>
            </a:r>
            <a:r>
              <a:rPr lang="ru-RU" sz="2400" dirty="0" smtClean="0">
                <a:solidFill>
                  <a:schemeClr val="bg1"/>
                </a:solidFill>
              </a:rPr>
              <a:t>, доли листьев узколинейные, почти нитевидные (1—2 см длиной и около 1 мм шириной), голые.</a:t>
            </a:r>
          </a:p>
          <a:p>
            <a:pPr indent="363538" algn="just"/>
            <a:r>
              <a:rPr lang="ru-RU" sz="2400" dirty="0" smtClean="0">
                <a:solidFill>
                  <a:schemeClr val="bg1"/>
                </a:solidFill>
              </a:rPr>
              <a:t>Цветки крупные, ярко-жёлтые (золотистые), расположены на верхушках побегов, одиночные, 4—8 см в диаметре. Лепестков 10—20, длина их 20—30 мм.</a:t>
            </a:r>
          </a:p>
          <a:p>
            <a:pPr algn="just" eaLnBrk="1" hangingPunct="1">
              <a:buFont typeface="Arial" charset="0"/>
              <a:buNone/>
            </a:pPr>
            <a:endParaRPr lang="ru-RU" sz="2400" b="1" dirty="0" smtClean="0">
              <a:solidFill>
                <a:srgbClr val="00FF00"/>
              </a:solidFill>
            </a:endParaRPr>
          </a:p>
        </p:txBody>
      </p:sp>
      <p:pic>
        <p:nvPicPr>
          <p:cNvPr id="5" name="Picture 5" descr="адонис весенний"/>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268760"/>
            <a:ext cx="3699322" cy="4608512"/>
          </a:xfrm>
          <a:prstGeom prst="rect">
            <a:avLst/>
          </a:prstGeom>
          <a:noFill/>
          <a:ln w="9525">
            <a:noFill/>
            <a:miter lim="800000"/>
            <a:headEnd/>
            <a:tailEnd/>
          </a:ln>
        </p:spPr>
      </p:pic>
      <p:sp>
        <p:nvSpPr>
          <p:cNvPr id="7" name="TextBox 6"/>
          <p:cNvSpPr txBox="1"/>
          <p:nvPr/>
        </p:nvSpPr>
        <p:spPr>
          <a:xfrm>
            <a:off x="0" y="5934670"/>
            <a:ext cx="9144000" cy="923330"/>
          </a:xfrm>
          <a:prstGeom prst="rect">
            <a:avLst/>
          </a:prstGeom>
          <a:noFill/>
        </p:spPr>
        <p:txBody>
          <a:bodyPr wrap="square" rtlCol="0">
            <a:spAutoFit/>
          </a:bodyPr>
          <a:lstStyle/>
          <a:p>
            <a:r>
              <a:rPr lang="ru-RU" b="1" dirty="0" smtClean="0">
                <a:solidFill>
                  <a:schemeClr val="bg1"/>
                </a:solidFill>
                <a:latin typeface="+mn-lt"/>
              </a:rPr>
              <a:t>Особенности биологии и экологии</a:t>
            </a:r>
          </a:p>
          <a:p>
            <a:r>
              <a:rPr lang="ru-RU" dirty="0" smtClean="0">
                <a:solidFill>
                  <a:schemeClr val="bg1"/>
                </a:solidFill>
                <a:latin typeface="+mn-lt"/>
              </a:rPr>
              <a:t>Растёт на чернозёмных целинных землях, на сухих южных склонах и опушках лесов. Цветёт в апреле — мае; плодоносит в июле. Растение ядовито.</a:t>
            </a:r>
            <a:endParaRPr lang="ru-RU" dirty="0">
              <a:solidFill>
                <a:schemeClr val="bg1"/>
              </a:solidFill>
              <a:latin typeface="+mn-lt"/>
            </a:endParaRPr>
          </a:p>
        </p:txBody>
      </p:sp>
    </p:spTree>
  </p:cSld>
  <p:clrMapOvr>
    <a:masterClrMapping/>
  </p:clrMapOvr>
  <p:transition spd="slow">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487</TotalTime>
  <Words>1545</Words>
  <Application>Microsoft Office PowerPoint</Application>
  <PresentationFormat>Экран (4:3)</PresentationFormat>
  <Paragraphs>117</Paragraphs>
  <Slides>20</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Апекс</vt:lpstr>
      <vt:lpstr>Презентация PowerPoint</vt:lpstr>
      <vt:lpstr>Легенда о Красной книге</vt:lpstr>
      <vt:lpstr>Презентация PowerPoint</vt:lpstr>
      <vt:lpstr>Презентация PowerPoint</vt:lpstr>
      <vt:lpstr>Презентация PowerPoint</vt:lpstr>
      <vt:lpstr>Кувшинка белая</vt:lpstr>
      <vt:lpstr>Рябчик русский</vt:lpstr>
      <vt:lpstr>Белокрыльник болотный </vt:lpstr>
      <vt:lpstr>Адонис весенний </vt:lpstr>
      <vt:lpstr>РЫСЬ  ОБЫКНОВЕННАЯ</vt:lpstr>
      <vt:lpstr>ТУШКАНЧИК  МАЛЫЙ</vt:lpstr>
      <vt:lpstr>ЯЩЕРИЦА ОБЫКНОВЕННАЯ</vt:lpstr>
      <vt:lpstr>ЧЕРНОГОЛОВЫЙ ЧЕКАН</vt:lpstr>
      <vt:lpstr>ТЕТЕРЕВ</vt:lpstr>
      <vt:lpstr>ТОЛСТОГОЛОВАЯ СЕРО-БУРКА</vt:lpstr>
      <vt:lpstr>Презентация PowerPoint</vt:lpstr>
      <vt:lpstr>Правилами поведения на природе</vt:lpstr>
      <vt:lpstr>Презентация PowerPoint</vt:lpstr>
      <vt:lpstr>Список используемых источников</vt:lpstr>
      <vt:lpstr>Презентация PowerPoint</vt:lpstr>
    </vt:vector>
  </TitlesOfParts>
  <Company>4Free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Редкие животные Пензенской области.</dc:title>
  <dc:creator>Elli 4Free</dc:creator>
  <cp:lastModifiedBy>Админ</cp:lastModifiedBy>
  <cp:revision>47</cp:revision>
  <dcterms:created xsi:type="dcterms:W3CDTF">2011-05-22T10:34:13Z</dcterms:created>
  <dcterms:modified xsi:type="dcterms:W3CDTF">2017-05-26T20:19:23Z</dcterms:modified>
</cp:coreProperties>
</file>