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3" r:id="rId4"/>
    <p:sldId id="258" r:id="rId5"/>
    <p:sldId id="259" r:id="rId6"/>
    <p:sldId id="260" r:id="rId7"/>
    <p:sldId id="261" r:id="rId8"/>
    <p:sldId id="264" r:id="rId9"/>
    <p:sldId id="278" r:id="rId10"/>
    <p:sldId id="277" r:id="rId11"/>
    <p:sldId id="269" r:id="rId12"/>
    <p:sldId id="281" r:id="rId13"/>
    <p:sldId id="274" r:id="rId14"/>
    <p:sldId id="270" r:id="rId15"/>
    <p:sldId id="271" r:id="rId16"/>
    <p:sldId id="276" r:id="rId17"/>
  </p:sldIdLst>
  <p:sldSz cx="9144000" cy="6858000" type="screen4x3"/>
  <p:notesSz cx="6735763" cy="9799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CCFF"/>
    <a:srgbClr val="B7096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888" y="-7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5A82E-4B52-41EC-84DF-68B9B05F1843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5013"/>
            <a:ext cx="4897437" cy="36750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54828"/>
            <a:ext cx="5388610" cy="440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07955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07955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8FA212-147C-4DFE-8E97-526A1B1504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3624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Необходимость решения задач инновационного развития образовательных учреждений, овладения новыми компетенциями ставит перед педагогическими коллективами задачу поиска способов и форм неформального внутрикорпоративного повышения квалификации.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Актуальность неформального повышения квалификации вызвана потребностью общеобразовательных учебных заведений в педагогах, способных вырабатывать самостоятельную стратегию деятельности в различных социальных ситуациях, необходимостью и стремлением педагогов к творческой самореализации.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Движущей силой развития профессиональных компетентностей педагогов непосредственно в образовательном учреждении являются различные формы неформального внутрикорпоративного повышения квалификации в режиме совместной деятельности.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Одна из таких форм- работа педагогов в творческих  группах.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FA212-147C-4DFE-8E97-526A1B15043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проектной деятельности :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-реализуется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системно-деятельностный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подход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-интеграция образовательных областей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-обогащается развивающая предметно- пространственная среда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-содержание планируется во всех видах детской деятельности с использованием различных  технологий и  изобразительных техник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если мы говорим о развитии творческой личности, то творчество ребенок может проявить только в самостоятельной деятельности.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Поэтому вариативная самостоятельная деятельность отлично вписывается в Проектную деятельность.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Итогом работы  районной творческой группы «Разноцветный мир» будут проекты по жанрам живописи.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ru-RU" b="0" baseline="0" dirty="0" smtClean="0"/>
              <a:t>-интеграция образовательных областей</a:t>
            </a:r>
          </a:p>
          <a:p>
            <a:r>
              <a:rPr lang="ru-RU" b="0" baseline="0" dirty="0" smtClean="0"/>
              <a:t>-обогащается развивающая предметно- пространственная среда</a:t>
            </a:r>
          </a:p>
          <a:p>
            <a:r>
              <a:rPr lang="ru-RU" b="0" baseline="0" dirty="0" smtClean="0"/>
              <a:t>-содержание планируется во всех видах детской деятельности с использованием различных  технологий и  изобразительных техник</a:t>
            </a:r>
          </a:p>
          <a:p>
            <a:r>
              <a:rPr lang="ru-RU" b="0" baseline="0" dirty="0" smtClean="0"/>
              <a:t>-и если мы говорим о развитии творческой личности, то творчество ребенок может проявить только в самостоятельной деятельности.</a:t>
            </a:r>
          </a:p>
          <a:p>
            <a:r>
              <a:rPr lang="ru-RU" b="0" baseline="0" dirty="0" smtClean="0"/>
              <a:t>Поэтому вариативная самостоятельная деятельность отлично вписывается в Проектную деятельность.</a:t>
            </a:r>
          </a:p>
          <a:p>
            <a:endParaRPr lang="ru-RU" b="0" baseline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FA212-147C-4DFE-8E97-526A1B15043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Пятый компонент « Разработка тематических комплектов для  самостоятельной деятельности детей».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представляем вариант такого комплекта. Он  состоит из  дидактических игр и заданий.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Тематический комплект для самостоятельной деятельности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детей старшего дошкольного возраста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«Путешествие в картину В.Васнецова « Богатыри»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 старший дошкольный возраст)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«Цвета и оттенки» ( «Подбери палитру»)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«Какого фрагмента не хватает?»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«Разрезные картинки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-«Определи настроение»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-«Снаряди богатыря в дорогу»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-«Укрась щит»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-«Чего на картине нет»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-«Русский богатырь» ( укрась силуэт аппликацией)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-«Богатырь» ( ручной труд – используются втулки от туалетной бумаги и шерстяные нитки ( подсказка- пооперационная карта))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«Богатырь на коне» ( лепка( подсказка- пооперационная карта))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 Педагог оказывает небольшую поддержку, по  мере необходимости)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В раздаточном материале у вас вложен данный комплект более полный с целями , задачами и усложнениями.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FA212-147C-4DFE-8E97-526A1B15043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Таким образом, участниками творческой  группы наработаны  практические материалы для работы по реализации образовательной области «Художественно-эстетическое развитие».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FA212-147C-4DFE-8E97-526A1B15043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главным итогом работы стало внедрение этих разработок в практическую деятельность  с детьми. Имея определенный опыт работы  в той или иной технике педагоги- участники творческой группы , на заседаниях делились с коллегами.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FA212-147C-4DFE-8E97-526A1B15043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Таким образом, работа творческих групп способствует росту профессиональной компетентности  не только отдельно взятого педагога, но и педагогического коллектива в целом. Профессиональное  развитие педагога дошкольного учреждения – это длительный процесс, целью которого является формирование человека как мастера своего дела, настоящего профессионала.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FA212-147C-4DFE-8E97-526A1B15043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Успешная реализация продуктов творческой группы в детской деятельности способствует тому, что к завершению дошкольного образования ребенок будет: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Обладать развитым воображением;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Проявлять инициативу и самостоятельность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Владеть устной речью;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Иметь развитую мелкую моторику;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Владеть хорошим волевым усилием;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Проявлять любознательность;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Иметь представление о себе и своих близких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 есть выполнению целевых ориентиров, прописанных в Стандарте </a:t>
            </a:r>
          </a:p>
          <a:p>
            <a:r>
              <a:rPr lang="ru-R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FA212-147C-4DFE-8E97-526A1B15043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Творческая группа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добровольный, временный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научно-исследовательский коллектив, создаваемый для проектного решения конкретной, большой по значимости   для ДОУ и объему задач 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Творческая группа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это профессиональное объединение педагогов,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заинтересованных в форме коллективного  сотрудничества по изучению,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разработке и обобщению материалов по заявленной тематике с целью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поиска оптимальных путей развития изучаемой темы.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В отличии от методических объединений, где основой общности  выступает методика обучения воспитанника. При образовании  творческой группы в 5-6 педагогов, прежде всего необходима взаимная симпатия, личная дружба, психологическая совместимость и ,  обязательно, интерес к одной педагогической проблеме. Такие группы создаются на исключительно добровольной основе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FA212-147C-4DFE-8E97-526A1B15043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Творческая группа « Разноцветный мир»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-Действовала  на основании Положения о творческой группе ДОУ и плана работы.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-Наделена расширенным функционалом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-Длительность существования стала  долговременной ( хотя планировалась на один год)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-Являлась   основным структурным подразделением научно-методической  службы ДОУ , осуществляющим проведение воспитательной работы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-В творческой группе работало  7 педагогов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-Свою работу  осуществляла на основе приказов и директив Министерства образования РФ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-По вопросам внутреннего порядка руководствовалась правилами и нормами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охраны труда, техники безопасности и противопожарной защиты, САН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Пином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Уставом ДОУ правилам внутреннего трудового распорядка, трудовыми договорами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FA212-147C-4DFE-8E97-526A1B15043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FA212-147C-4DFE-8E97-526A1B15043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 организации творческой группы  по реализации образовательной области «Художественно-эстетическое развитие»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Строила работу по пяти компонентам.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Вашему вниманию предлагаю некоторые материалы, разработанные творческой группой в ДОУ и районной творческой группы « Разноцветный мир»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FA212-147C-4DFE-8E97-526A1B15043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Первый компонент «Планирование»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планировании  предлагается Фрагмент краткосрочного проекта «Снеговик» в  средней группе . Мы вынесли в содержание только те формы, методы и приемы, которые формируют  у детей предпосылки к развитию творчества.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FA212-147C-4DFE-8E97-526A1B15043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Второй компонент «Мониторинг»              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Критерии и диагностические материалы для определения результатов и качества образовательного процесса  разработаны по темам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Представлено в приложении (можно по 1 теме)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-«Разноцветный мир»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 Цветоведение:  Эмоционально- личностное отношение, представление о многообразии оттенков , смешивание красок, представления о теплой и холодной гамме, последовательность цветов спектра, о светлоте и насыщенности  цвета, различение)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-«Такие разные картины» (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Знания о произведениях искусства. Жанровая живопись, портрет, пейзаж, натюрморт(сюжетный, смешанный, однопорядковый), жанры живописи)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«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Фантазии народных  мастеров»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 народные промыслы: дымковская, филимоновская, матрешка, городецкая, мезенская, хохломская, гжель)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-«Графика»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 книжная)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«Мир скульптуры»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(Скульптура малых форм: дерево, хрусталь, фарфор, металл, керамика)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«Архитектура- искусство проектировать»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( архитектурные сооружения Санкт-Петербурга)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Результаты  наблюдений фиксируются в таблице «Оценки индивидуального  развития детей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FA212-147C-4DFE-8E97-526A1B15043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Четвертый  компонент «Разработка практических материалов»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-Конспекты НОД,  досуговой деятельности, дидактические и развивающие  игры, картотеки , технологические карты и т.д.- представлены в ИМЦ.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FA212-147C-4DFE-8E97-526A1B15043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Формирование гармоничной, всесторонне развитой личности ребенка, обеспечивающей эффективное развитие художественно- творческих способностей, определяется взаимосвязанным использованием всех средств эстетического воспитания и разнообразной художественно-творческой деятельности. И чтобы установить взаимосвязь между знаниями нужно использовать интегрированный подход к процессу развития, обучения, воспитания дошкольников. И есть замечательная технология , которая помогает нам в этом. Это – Проектная деятельность.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FA212-147C-4DFE-8E97-526A1B15043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CC12-F0E6-438E-B244-1CB76C449076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71F3E-22C8-4C65-BB3C-5F4692377B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7092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CC12-F0E6-438E-B244-1CB76C449076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71F3E-22C8-4C65-BB3C-5F4692377B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669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CC12-F0E6-438E-B244-1CB76C449076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71F3E-22C8-4C65-BB3C-5F4692377B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763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CC12-F0E6-438E-B244-1CB76C449076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71F3E-22C8-4C65-BB3C-5F4692377B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7086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CC12-F0E6-438E-B244-1CB76C449076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71F3E-22C8-4C65-BB3C-5F4692377B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506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CC12-F0E6-438E-B244-1CB76C449076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71F3E-22C8-4C65-BB3C-5F4692377B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4071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CC12-F0E6-438E-B244-1CB76C449076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71F3E-22C8-4C65-BB3C-5F4692377B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1413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CC12-F0E6-438E-B244-1CB76C449076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71F3E-22C8-4C65-BB3C-5F4692377B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3893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CC12-F0E6-438E-B244-1CB76C449076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71F3E-22C8-4C65-BB3C-5F4692377B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3800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CC12-F0E6-438E-B244-1CB76C449076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71F3E-22C8-4C65-BB3C-5F4692377B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2402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CC12-F0E6-438E-B244-1CB76C449076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71F3E-22C8-4C65-BB3C-5F4692377B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008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5CC12-F0E6-438E-B244-1CB76C449076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71F3E-22C8-4C65-BB3C-5F4692377B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5336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8333" r="8333"/>
          <a:stretch>
            <a:fillRect/>
          </a:stretch>
        </p:blipFill>
        <p:spPr bwMode="auto">
          <a:xfrm>
            <a:off x="0" y="-142900"/>
            <a:ext cx="9144062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763688" y="1484784"/>
            <a:ext cx="63367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rgbClr val="9999FF">
                    <a:lumMod val="50000"/>
                  </a:srgbClr>
                </a:solidFill>
                <a:latin typeface="Times New Roman"/>
                <a:cs typeface="Arial" charset="0"/>
              </a:rPr>
              <a:t>Государственное бюджетное дошкольное образовательное учреждение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rgbClr val="9999FF">
                    <a:lumMod val="50000"/>
                  </a:srgbClr>
                </a:solidFill>
                <a:latin typeface="Times New Roman"/>
                <a:cs typeface="Arial" charset="0"/>
              </a:rPr>
              <a:t> центр развития ребенка- детский сад № 49 </a:t>
            </a:r>
            <a:endParaRPr lang="ru-RU" sz="1400" dirty="0" smtClean="0">
              <a:solidFill>
                <a:srgbClr val="9999FF">
                  <a:lumMod val="50000"/>
                </a:srgbClr>
              </a:solidFill>
              <a:latin typeface="Times New Roman"/>
              <a:cs typeface="Arial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9999FF">
                    <a:lumMod val="50000"/>
                  </a:srgbClr>
                </a:solidFill>
                <a:latin typeface="Times New Roman"/>
                <a:cs typeface="Arial" charset="0"/>
              </a:rPr>
              <a:t>Колпинского </a:t>
            </a:r>
            <a:r>
              <a:rPr lang="ru-RU" sz="1400" dirty="0">
                <a:solidFill>
                  <a:srgbClr val="9999FF">
                    <a:lumMod val="50000"/>
                  </a:srgbClr>
                </a:solidFill>
                <a:latin typeface="Times New Roman"/>
                <a:cs typeface="Arial" charset="0"/>
              </a:rPr>
              <a:t>района Санкт-Петербурга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2564904"/>
            <a:ext cx="63367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Организация работы ДОУ по художественно-эстетическому развитию через разные виды деятельности.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72843" y="5373216"/>
            <a:ext cx="242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Смирнова С.Н.-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старший  воспитатель 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188640"/>
            <a:ext cx="633670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</a:t>
            </a:r>
          </a:p>
          <a:p>
            <a:pPr algn="ctr"/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дополнительного профессионального педагогического образования </a:t>
            </a:r>
          </a:p>
          <a:p>
            <a:pPr algn="ctr"/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центр повышения квалификации специалистов</a:t>
            </a:r>
          </a:p>
          <a:p>
            <a:pPr algn="ctr"/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«Информационно- методический центр»</a:t>
            </a:r>
          </a:p>
          <a:p>
            <a:pPr algn="ctr"/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Колпинского района Санкт-Петербурга</a:t>
            </a: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746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8333" r="8333"/>
          <a:stretch>
            <a:fillRect/>
          </a:stretch>
        </p:blipFill>
        <p:spPr bwMode="auto">
          <a:xfrm>
            <a:off x="-30639" y="-112593"/>
            <a:ext cx="9144062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2"/>
          <p:cNvSpPr txBox="1"/>
          <p:nvPr/>
        </p:nvSpPr>
        <p:spPr>
          <a:xfrm>
            <a:off x="2177734" y="116632"/>
            <a:ext cx="4788532" cy="523220"/>
          </a:xfrm>
          <a:prstGeom prst="rect">
            <a:avLst/>
          </a:prstGeom>
          <a:solidFill>
            <a:srgbClr val="FF5050">
              <a:lumMod val="20000"/>
              <a:lumOff val="80000"/>
            </a:srgbClr>
          </a:solidFill>
          <a:ln w="25400" cap="flat" cmpd="sng" algn="ctr">
            <a:solidFill>
              <a:srgbClr val="9999FF"/>
            </a:solidFill>
            <a:prstDash val="solid"/>
          </a:ln>
          <a:effectLst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Проектная деятельность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BF">
                  <a:lumMod val="75000"/>
                </a:srgbClr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41473" y="855557"/>
            <a:ext cx="4104456" cy="369332"/>
          </a:xfrm>
          <a:prstGeom prst="rect">
            <a:avLst/>
          </a:prstGeom>
          <a:solidFill>
            <a:srgbClr val="FF5050">
              <a:lumMod val="20000"/>
              <a:lumOff val="80000"/>
            </a:srgbClr>
          </a:solidFill>
          <a:ln w="25400" cap="flat" cmpd="sng" algn="ctr">
            <a:solidFill>
              <a:srgbClr val="9999FF"/>
            </a:solidFill>
            <a:prstDash val="solid"/>
          </a:ln>
          <a:effectLst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99F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Системно-деятельностный подход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9999FF">
                  <a:lumMod val="75000"/>
                </a:srgbClr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234789" y="1444134"/>
            <a:ext cx="4817711" cy="369332"/>
          </a:xfrm>
          <a:prstGeom prst="rect">
            <a:avLst/>
          </a:prstGeom>
          <a:solidFill>
            <a:srgbClr val="FF5050">
              <a:lumMod val="20000"/>
              <a:lumOff val="80000"/>
            </a:srgbClr>
          </a:solidFill>
          <a:ln w="25400" cap="flat" cmpd="sng" algn="ctr">
            <a:solidFill>
              <a:srgbClr val="9999FF"/>
            </a:solidFill>
            <a:prstDash val="solid"/>
          </a:ln>
          <a:effectLst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99F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Интеграция образовательных областей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9999FF">
                  <a:lumMod val="75000"/>
                </a:srgbClr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713382" y="1948190"/>
            <a:ext cx="5760639" cy="369332"/>
          </a:xfrm>
          <a:prstGeom prst="rect">
            <a:avLst/>
          </a:prstGeom>
          <a:solidFill>
            <a:srgbClr val="FF5050">
              <a:lumMod val="20000"/>
              <a:lumOff val="80000"/>
            </a:srgbClr>
          </a:solidFill>
          <a:ln w="25400" cap="flat" cmpd="sng" algn="ctr">
            <a:solidFill>
              <a:srgbClr val="9999FF"/>
            </a:solidFill>
            <a:prstDash val="solid"/>
          </a:ln>
          <a:effectLst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99F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Развивающая предметно- пространственная  среда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9999FF">
                  <a:lumMod val="75000"/>
                </a:srgbClr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993301" y="2564904"/>
            <a:ext cx="3096344" cy="2959272"/>
          </a:xfrm>
          <a:prstGeom prst="rect">
            <a:avLst/>
          </a:prstGeom>
          <a:solidFill>
            <a:srgbClr val="FF5050">
              <a:lumMod val="20000"/>
              <a:lumOff val="80000"/>
            </a:srgbClr>
          </a:solidFill>
          <a:ln w="25400" cap="flat" cmpd="sng" algn="ctr">
            <a:solidFill>
              <a:srgbClr val="9999FF"/>
            </a:solidFill>
            <a:prstDash val="solid"/>
          </a:ln>
          <a:effectLst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99F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Виды детской деятельности</a:t>
            </a:r>
          </a:p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Игровая 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0000BF">
                  <a:lumMod val="75000"/>
                </a:srgbClr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Коммуникативная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0000BF">
                  <a:lumMod val="75000"/>
                </a:srgbClr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Познавательно-исследовательская 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0000BF">
                  <a:lumMod val="75000"/>
                </a:srgbClr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Восприятие художественной литературы и фольклора,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0000BF">
                  <a:lumMod val="75000"/>
                </a:srgbClr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Самообслуживание и элементарный бытовой труд;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0000BF">
                  <a:lumMod val="75000"/>
                </a:srgbClr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Конструирование из разного материала;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0000BF">
                  <a:lumMod val="75000"/>
                </a:srgbClr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Изобразительная 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0000BF">
                  <a:lumMod val="75000"/>
                </a:srgbClr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Музыкальная 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0000BF">
                  <a:lumMod val="75000"/>
                </a:srgbClr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Двигательная 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0000BF">
                  <a:lumMod val="75000"/>
                </a:srgbClr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0000BF">
                  <a:lumMod val="75000"/>
                </a:srgbClr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TextBox 3"/>
          <p:cNvSpPr txBox="1"/>
          <p:nvPr/>
        </p:nvSpPr>
        <p:spPr>
          <a:xfrm>
            <a:off x="4541392" y="2564904"/>
            <a:ext cx="3440864" cy="2954655"/>
          </a:xfrm>
          <a:prstGeom prst="rect">
            <a:avLst/>
          </a:prstGeom>
          <a:solidFill>
            <a:srgbClr val="FF5050">
              <a:lumMod val="20000"/>
              <a:lumOff val="80000"/>
            </a:srgbClr>
          </a:solidFill>
          <a:ln w="25400" cap="flat" cmpd="sng" algn="ctr">
            <a:solidFill>
              <a:srgbClr val="9999FF"/>
            </a:solidFill>
            <a:prstDash val="solid"/>
          </a:ln>
          <a:effectLst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99F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Разнообразные  техники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-Монотипия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-Кляксография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-Воскография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-Рисование нитью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-Граттаж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-Пенный орон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-Рисование скотчем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-Рисование мятой бумагой( полиэтиленом)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-Пластилинография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-Рисование песком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-Оттиск печатками ( картофель, листья, пробки и т.п.)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B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-и т.д.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1" name="TextBox 9"/>
          <p:cNvSpPr txBox="1"/>
          <p:nvPr/>
        </p:nvSpPr>
        <p:spPr>
          <a:xfrm>
            <a:off x="1730440" y="5949280"/>
            <a:ext cx="5380966" cy="369332"/>
          </a:xfrm>
          <a:prstGeom prst="rect">
            <a:avLst/>
          </a:prstGeom>
          <a:solidFill>
            <a:srgbClr val="FF5050">
              <a:lumMod val="20000"/>
              <a:lumOff val="80000"/>
            </a:srgbClr>
          </a:solidFill>
          <a:ln w="25400" cap="flat" cmpd="sng" algn="ctr">
            <a:solidFill>
              <a:srgbClr val="9999FF"/>
            </a:solidFill>
            <a:prstDash val="solid"/>
          </a:ln>
          <a:effectLst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99FF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Вариативная самостоятельная деятельность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9999FF">
                  <a:lumMod val="75000"/>
                </a:srgbClr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19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8333" r="8333"/>
          <a:stretch>
            <a:fillRect/>
          </a:stretch>
        </p:blipFill>
        <p:spPr bwMode="auto">
          <a:xfrm>
            <a:off x="0" y="-131812"/>
            <a:ext cx="9144062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475656" y="1679902"/>
            <a:ext cx="576064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«Путешествие в картину  В. Васнецова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огатыри»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 старший дошкольный возраст)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«Цвета и оттенки» ( «Подбери палитру»)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«Какого фрагмента не хватает?»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«Разрезные картинки»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-«Определи настроение»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-«Снаряди богатыря в дорогу»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-«Укрась щит»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-«Чего на картине нет»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-«Русский богатырь» ( укрась силуэт аппликацией)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-«Богатырь» ( ручной труд – используются втулки от туалетной бумаги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шерстяные нитки ( подсказка- пооперационная карта))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«Богатырь на коне» ( лепка( подсказка- пооперационная карта))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475656" y="415116"/>
            <a:ext cx="57606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ематический комплект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 самостоятельной деятельности детей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929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827584" y="1340767"/>
          <a:ext cx="7632847" cy="4785394"/>
        </p:xfrm>
        <a:graphic>
          <a:graphicData uri="http://schemas.openxmlformats.org/drawingml/2006/table">
            <a:tbl>
              <a:tblPr/>
              <a:tblGrid>
                <a:gridCol w="3332972"/>
                <a:gridCol w="4299875"/>
              </a:tblGrid>
              <a:tr h="202627">
                <a:tc>
                  <a:txBody>
                    <a:bodyPr/>
                    <a:lstStyle/>
                    <a:p>
                      <a:pPr marL="2228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Название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8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Цели , задачи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306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- «Цвета и оттенки»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 ( «Подбери палитру») 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Содействовать развитию  у детей  чувства цвета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 ( цветовосприятие)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362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- «Какого фрагмента не хватает?»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Способствовать развитию произвольного внимания.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 Вызвать интерес к творчеству В.Васнецова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482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- «Разрезные картинки»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i="1">
                          <a:latin typeface="Times New Roman"/>
                          <a:ea typeface="Calibri"/>
                          <a:cs typeface="Times New Roman"/>
                        </a:rPr>
                        <a:t>(- по образцу,     -по памяти)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Создать условия для развития логического мышления, памяти. 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Поддерживать интерес к русской народной  культуре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603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-«Определи настроение, назови и покажи»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i="1">
                          <a:latin typeface="Times New Roman"/>
                          <a:ea typeface="Calibri"/>
                          <a:cs typeface="Times New Roman"/>
                        </a:rPr>
                        <a:t>(- с использованием пиктограмм,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i="1">
                          <a:latin typeface="Times New Roman"/>
                          <a:ea typeface="Calibri"/>
                          <a:cs typeface="Times New Roman"/>
                        </a:rPr>
                        <a:t>- с использованием портретов людей с разным настроением)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Содействовать пониманию детьми разных эмоциональных состояний людей, проявленных в особенностях мимики, жестов, действий.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482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-«Снаряди богатыря в дорогу»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i="1">
                          <a:latin typeface="Times New Roman"/>
                          <a:ea typeface="Calibri"/>
                          <a:cs typeface="Times New Roman"/>
                        </a:rPr>
                        <a:t>( -выбери снаряжение богатыря для ратного боя ( старинное снаряжение и современное снаряжение)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Создать условия для освоения детьми знаний о военном снаряжении русских богатырей.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482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-«Укрась щит»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Совершенствовать технику аппликации. Содействовать развитию способности к композиции.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Вызвать интерес к военной  истории Руси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482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-«Чего на картине нет»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« Найди лишний предмет»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Содействовать развитию произвольного внимания.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Поддерживать интерес к батальной живописи ( портретной)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362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-«Русский богатырь» </a:t>
                      </a:r>
                      <a:r>
                        <a:rPr lang="ru-RU" sz="600" i="1">
                          <a:latin typeface="Times New Roman"/>
                          <a:ea typeface="Calibri"/>
                          <a:cs typeface="Times New Roman"/>
                        </a:rPr>
                        <a:t>( укрась силуэт аппликацией)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i="1">
                          <a:latin typeface="Times New Roman"/>
                          <a:ea typeface="Calibri"/>
                          <a:cs typeface="Times New Roman"/>
                        </a:rPr>
                        <a:t>( использование различных материалов)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Создать условия для совершенствования  аппликационной  техники.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482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-«Богатырь» </a:t>
                      </a:r>
                      <a:r>
                        <a:rPr lang="ru-RU" sz="600" i="1">
                          <a:latin typeface="Times New Roman"/>
                          <a:ea typeface="Calibri"/>
                          <a:cs typeface="Times New Roman"/>
                        </a:rPr>
                        <a:t>( ручной труд – используются втулки от туалетной бумаги и шерстяные нитки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i="1">
                          <a:latin typeface="Times New Roman"/>
                          <a:ea typeface="Calibri"/>
                          <a:cs typeface="Times New Roman"/>
                        </a:rPr>
                        <a:t> ( подсказка- пооперационная карта)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Вызвать интерес у детей к созданию объемной модели богатыря из бросового материала.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Развивать творческие способности детей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724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- «Богатырь на коне»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i="1">
                          <a:latin typeface="Times New Roman"/>
                          <a:ea typeface="Calibri"/>
                          <a:cs typeface="Times New Roman"/>
                        </a:rPr>
                        <a:t>( лепка ( подсказка - пооперационная карта))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Calibri"/>
                          <a:cs typeface="Times New Roman"/>
                        </a:rPr>
                        <a:t>Создать условия  для воплощения объемного образа всадника ( с опорой на пооперационную карту) </a:t>
                      </a: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Calibri"/>
                          <a:cs typeface="Times New Roman"/>
                        </a:rPr>
                        <a:t>Содействовать развитию воображения и умения переносить знакомые способы работы в новую творческую ситуацию.</a:t>
                      </a: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21" marR="3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8333" r="8333"/>
          <a:stretch>
            <a:fillRect/>
          </a:stretch>
        </p:blipFill>
        <p:spPr bwMode="auto">
          <a:xfrm>
            <a:off x="0" y="-131812"/>
            <a:ext cx="9144062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979712" y="-33145"/>
            <a:ext cx="5184576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B709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Тематический комплект для самостоятельной деятельности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детей старшего дошкольного возраста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«Путешествие в картину В.Васнецова « Богатыри»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2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67544" y="980729"/>
          <a:ext cx="8352928" cy="5267206"/>
        </p:xfrm>
        <a:graphic>
          <a:graphicData uri="http://schemas.openxmlformats.org/drawingml/2006/table">
            <a:tbl>
              <a:tblPr/>
              <a:tblGrid>
                <a:gridCol w="3647404"/>
                <a:gridCol w="4705524"/>
              </a:tblGrid>
              <a:tr h="271530">
                <a:tc>
                  <a:txBody>
                    <a:bodyPr/>
                    <a:lstStyle/>
                    <a:p>
                      <a:pPr marL="2228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Название</a:t>
                      </a: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2228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Цели , задачи</a:t>
                      </a: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245486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«Цвета и оттенки»</a:t>
                      </a: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 «Подбери палитру») </a:t>
                      </a: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Содействовать развитию  у детей  чувства цвета</a:t>
                      </a:r>
                    </a:p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 цветовосприятие)</a:t>
                      </a: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345978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«Какого фрагмента не хватает?»</a:t>
                      </a: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Способствовать развитию произвольного внимания.</a:t>
                      </a:r>
                    </a:p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Вызвать интерес к творчеству В.Васнецова</a:t>
                      </a: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461304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«Разрезные картинки»</a:t>
                      </a: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(- по образцу,     -по памяти)</a:t>
                      </a:r>
                      <a:endParaRPr lang="ru-RU" sz="105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Создать условия для развития логического мышления, памяти. </a:t>
                      </a:r>
                    </a:p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Поддерживать интерес к русской народной  культуре</a:t>
                      </a: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576631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-«Определи настроение, назови и покажи»</a:t>
                      </a: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(- с использованием пиктограмм,</a:t>
                      </a:r>
                      <a:endParaRPr lang="ru-RU" sz="105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с использованием портретов людей с разным настроением)</a:t>
                      </a:r>
                      <a:endParaRPr lang="ru-RU" sz="105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Содействовать пониманию детьми разных эмоциональных состояний людей, проявленных в особенностях мимики, жестов, действий.</a:t>
                      </a: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461304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-«Снаряди богатыря в дорогу»</a:t>
                      </a: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 -выбери снаряжение богатыря для ратного боя ( старинное снаряжение и современное снаряжение)</a:t>
                      </a:r>
                      <a:endParaRPr lang="ru-RU" sz="105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Создать условия для освоения детьми знаний о военном снаряжении русских богатырей.</a:t>
                      </a: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461304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-«Укрась щит»</a:t>
                      </a: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Совершенствовать технику аппликации. Содействовать развитию способности к композиции.</a:t>
                      </a:r>
                    </a:p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Вызвать интерес к военной  истории Руси</a:t>
                      </a: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461304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-«Чего на картине нет»</a:t>
                      </a: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 Найди лишний предмет»</a:t>
                      </a: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Содействовать развитию произвольного внимания.</a:t>
                      </a:r>
                    </a:p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Поддерживать интерес к батальной живописи ( портретной)</a:t>
                      </a: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345978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-«Русский богатырь» </a:t>
                      </a:r>
                      <a:r>
                        <a:rPr lang="ru-RU" sz="1050" i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 укрась силуэт аппликацией)</a:t>
                      </a:r>
                      <a:endParaRPr lang="ru-RU" sz="105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 использование различных материалов)</a:t>
                      </a:r>
                      <a:endParaRPr lang="ru-RU" sz="105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Создать условия для совершенствования  аппликационной  техники.</a:t>
                      </a: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461304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-«Богатырь» </a:t>
                      </a:r>
                      <a:r>
                        <a:rPr lang="ru-RU" sz="1050" i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 ручной труд – используются втулки от туалетной бумаги и шерстяные нитки</a:t>
                      </a:r>
                      <a:endParaRPr lang="ru-RU" sz="105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 подсказка- пооперационная карта)</a:t>
                      </a:r>
                      <a:endParaRPr lang="ru-RU" sz="105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Вызвать интерес у детей к созданию объемной модели богатыря из бросового материала.</a:t>
                      </a:r>
                    </a:p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творческие способности детей</a:t>
                      </a: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691956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«Богатырь на коне»</a:t>
                      </a: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 лепка ( подсказка - пооперационная карта))</a:t>
                      </a:r>
                      <a:endParaRPr lang="ru-RU" sz="105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Создать условия  для воплощения объемного образа всадника ( с опорой на пооперационную карту) </a:t>
                      </a:r>
                    </a:p>
                    <a:p>
                      <a:pPr marL="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Содействовать развитию воображения и умения переносить знакомые способы работы в новую творческую ситуацию.</a:t>
                      </a:r>
                    </a:p>
                  </a:txBody>
                  <a:tcPr marL="32434" marR="32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2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1115616" y="6309320"/>
            <a:ext cx="55801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 Педагог оказывает небольшую поддержку, по  мере необходимости)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929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8333" r="8333"/>
          <a:stretch>
            <a:fillRect/>
          </a:stretch>
        </p:blipFill>
        <p:spPr bwMode="auto">
          <a:xfrm>
            <a:off x="0" y="-126840"/>
            <a:ext cx="9144062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C:\Users\User\Desktop\фотографии\DCIM\235___12\IMG_418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2656"/>
            <a:ext cx="3168352" cy="237626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фотографии\DCIM\235___12\IMG_42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958154" y="818710"/>
            <a:ext cx="2736305" cy="205222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фотографии\DCIM\235___12\IMG_422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1492" y="3924235"/>
            <a:ext cx="2954264" cy="221569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User\Desktop\фотографии\DCIM\235___12\IMG_417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05064"/>
            <a:ext cx="2882856" cy="2162143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User\Desktop\фотографии\DCIM\235___12\IMG_420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95215" y="3337633"/>
            <a:ext cx="2725446" cy="204408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19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8333" r="8333"/>
          <a:stretch>
            <a:fillRect/>
          </a:stretch>
        </p:blipFill>
        <p:spPr bwMode="auto">
          <a:xfrm>
            <a:off x="0" y="-131812"/>
            <a:ext cx="9144062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 descr="F:\Мои рисунки 1\лето\лето 2009\жизнь на участке\P10504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48680"/>
            <a:ext cx="3422893" cy="256717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F:\Мои рисунки 1\лето\лето 2009\жизнь на участке\P105061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17032"/>
            <a:ext cx="3375375" cy="253153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Мои рисунки 1\лето\лето 2009\жизнь на участке\ИЗО\P105088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73016"/>
            <a:ext cx="3534938" cy="265120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3929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8333" r="8333"/>
          <a:stretch>
            <a:fillRect/>
          </a:stretch>
        </p:blipFill>
        <p:spPr bwMode="auto">
          <a:xfrm>
            <a:off x="0" y="-315416"/>
            <a:ext cx="9144062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907704" y="1988840"/>
            <a:ext cx="58326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ru-RU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ln w="18000">
                  <a:solidFill>
                    <a:srgbClr val="6600CC"/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Обладать развитым воображением;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ln w="18000">
                  <a:solidFill>
                    <a:srgbClr val="6600CC"/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Проявлять инициативу и самостоятельность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ln w="18000">
                  <a:solidFill>
                    <a:srgbClr val="6600CC"/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Владеть устной речью;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ln w="18000">
                  <a:solidFill>
                    <a:srgbClr val="6600CC"/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Иметь развитую мелкую моторику;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ln w="18000">
                  <a:solidFill>
                    <a:srgbClr val="6600CC"/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Владеть хорошим волевым усилием;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ln w="18000">
                  <a:solidFill>
                    <a:srgbClr val="6600CC"/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Проявлять любознательность;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ln w="18000">
                  <a:solidFill>
                    <a:srgbClr val="6600CC"/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Иметь представление о себе и своих близких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ru-RU" sz="1200" dirty="0" smtClean="0">
              <a:ln w="18000">
                <a:solidFill>
                  <a:srgbClr val="6600CC"/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3688" y="836712"/>
            <a:ext cx="58526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Целевые ориентиры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rgbClr val="00B050"/>
                </a:solidFill>
              </a:rPr>
              <a:t>к завершению дошкольного образования ребенок будет: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027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8333" r="8333"/>
          <a:stretch>
            <a:fillRect/>
          </a:stretch>
        </p:blipFill>
        <p:spPr bwMode="auto">
          <a:xfrm>
            <a:off x="0" y="-131812"/>
            <a:ext cx="9144062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403648" y="2492896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СПАСИБО  ЗА  ВНИМАНИЕ!</a:t>
            </a:r>
            <a:endParaRPr lang="ru-RU" sz="3200" b="1" dirty="0">
              <a:solidFill>
                <a:srgbClr val="00B050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929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8333" r="8333"/>
          <a:stretch>
            <a:fillRect/>
          </a:stretch>
        </p:blipFill>
        <p:spPr bwMode="auto">
          <a:xfrm>
            <a:off x="71977" y="-164085"/>
            <a:ext cx="9144062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259632" y="1052736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Творческая группа </a:t>
            </a:r>
            <a:r>
              <a:rPr lang="ru-RU" dirty="0" smtClean="0"/>
              <a:t>– добровольный, временный</a:t>
            </a:r>
          </a:p>
          <a:p>
            <a:r>
              <a:rPr lang="ru-RU" dirty="0" smtClean="0"/>
              <a:t> научно-исследовательский коллектив, создаваемый для проектного решения конкретной, большой по значимости   для ДОУ и объему задачи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3356992"/>
            <a:ext cx="74094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Творческая группа </a:t>
            </a:r>
            <a:r>
              <a:rPr lang="ru-RU" dirty="0" smtClean="0"/>
              <a:t>– это профессиональное объединение педагогов, </a:t>
            </a:r>
          </a:p>
          <a:p>
            <a:r>
              <a:rPr lang="ru-RU" dirty="0" smtClean="0"/>
              <a:t>заинтересованных в форме коллективного  сотрудничества по изучению,</a:t>
            </a:r>
          </a:p>
          <a:p>
            <a:r>
              <a:rPr lang="ru-RU" dirty="0"/>
              <a:t>р</a:t>
            </a:r>
            <a:r>
              <a:rPr lang="ru-RU" dirty="0" smtClean="0"/>
              <a:t>азработке и обобщению материалов по заявленной тематике с целью</a:t>
            </a:r>
          </a:p>
          <a:p>
            <a:r>
              <a:rPr lang="ru-RU" dirty="0"/>
              <a:t>п</a:t>
            </a:r>
            <a:r>
              <a:rPr lang="ru-RU" dirty="0" smtClean="0"/>
              <a:t>оиска оптимальных путей развития изучаемой темы.</a:t>
            </a:r>
          </a:p>
        </p:txBody>
      </p:sp>
    </p:spTree>
    <p:extLst>
      <p:ext uri="{BB962C8B-B14F-4D97-AF65-F5344CB8AC3E}">
        <p14:creationId xmlns:p14="http://schemas.microsoft.com/office/powerpoint/2010/main" xmlns="" val="239539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8333" r="8333"/>
          <a:stretch>
            <a:fillRect/>
          </a:stretch>
        </p:blipFill>
        <p:spPr bwMode="auto">
          <a:xfrm>
            <a:off x="0" y="0"/>
            <a:ext cx="9144062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563888" y="260648"/>
            <a:ext cx="2036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Творческая группа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7784" y="1340768"/>
            <a:ext cx="3849452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1600" dirty="0" smtClean="0"/>
              <a:t>Наделяется расширенным функционалом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2555776" y="1988840"/>
            <a:ext cx="3924472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/>
              <a:t>Длительность существования может быть</a:t>
            </a:r>
          </a:p>
          <a:p>
            <a:pPr algn="ctr"/>
            <a:r>
              <a:rPr lang="ru-RU" sz="1600" dirty="0" smtClean="0"/>
              <a:t> долговременной и кратковременной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 в зависимости от выполнения цели)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51720" y="3068960"/>
            <a:ext cx="4974760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/>
              <a:t>Является  основным структурным подразделением </a:t>
            </a:r>
          </a:p>
          <a:p>
            <a:pPr algn="ctr"/>
            <a:r>
              <a:rPr lang="ru-RU" sz="1600" dirty="0" smtClean="0"/>
              <a:t>научно-методической  службы ДОУ , </a:t>
            </a:r>
          </a:p>
          <a:p>
            <a:pPr algn="ctr"/>
            <a:r>
              <a:rPr lang="ru-RU" sz="1600" dirty="0" smtClean="0"/>
              <a:t>осуществляющим проведение воспитательной работы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267744" y="4149080"/>
            <a:ext cx="4489114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1600" dirty="0" smtClean="0"/>
              <a:t>Организуется при наличии не  менее 3 педагогов</a:t>
            </a:r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2123728" y="4725144"/>
            <a:ext cx="4775666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/>
              <a:t>Свою работу  осуществляет на основе </a:t>
            </a:r>
          </a:p>
          <a:p>
            <a:pPr algn="ctr"/>
            <a:r>
              <a:rPr lang="ru-RU" sz="1600" dirty="0" smtClean="0"/>
              <a:t>приказов и директив Министерства образования РФ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259632" y="5517232"/>
            <a:ext cx="6741846" cy="10772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/>
              <a:t>По вопросам внутреннего порядка руководствуется правилами и нормами</a:t>
            </a:r>
          </a:p>
          <a:p>
            <a:pPr algn="ctr"/>
            <a:r>
              <a:rPr lang="ru-RU" sz="1600" dirty="0" smtClean="0"/>
              <a:t> охраны труда, техники безопасности и противопожарной защиты,</a:t>
            </a:r>
          </a:p>
          <a:p>
            <a:pPr algn="ctr"/>
            <a:r>
              <a:rPr lang="ru-RU" sz="1600" dirty="0" smtClean="0"/>
              <a:t> Уставом ДОУ правилам внутреннего трудового распорядка,</a:t>
            </a:r>
          </a:p>
          <a:p>
            <a:pPr algn="ctr"/>
            <a:r>
              <a:rPr lang="ru-RU" sz="1600" dirty="0" smtClean="0"/>
              <a:t> трудовыми договорами</a:t>
            </a:r>
            <a:endParaRPr lang="ru-RU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1691680" y="764704"/>
            <a:ext cx="5596084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1600" dirty="0" smtClean="0"/>
              <a:t>Действует на основании Положения о творческой группе ДОУ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39539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8333" r="8333"/>
          <a:stretch>
            <a:fillRect/>
          </a:stretch>
        </p:blipFill>
        <p:spPr bwMode="auto">
          <a:xfrm>
            <a:off x="0" y="-142900"/>
            <a:ext cx="9144062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078881" y="1269286"/>
            <a:ext cx="498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Задачи творческой  группы «Разноцветный мир»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84720" y="1685758"/>
            <a:ext cx="727280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-Совершенствование профессионального мастерства педагогов в ОО «Художественно-эстетическое развитие»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сфере расширения  образовательного пространства;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различных видов планирования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инструментария для проведения мониторинга;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-Разработка справочных и накопление практических материалов для использования в работе педагогов;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Обобщение результатов работы, трансляция опыта через различные формы методической работы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Наблюдение за адаптацией внедрения изо техник.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способности к самовыражению, педагогической  интуиции, творческому воображению, коммуникативности, креативности при создании портфолио по результатам работы творческой группы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476672"/>
            <a:ext cx="8208913" cy="58477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B70960"/>
                </a:solidFill>
                <a:latin typeface="Times New Roman" pitchFamily="18" charset="0"/>
                <a:cs typeface="Times New Roman" pitchFamily="18" charset="0"/>
              </a:rPr>
              <a:t>Целевое назначение творческой группы «Разноцветный мир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создать непрерывную систему повышения профессиональной компетентности педагогов.</a:t>
            </a:r>
          </a:p>
        </p:txBody>
      </p:sp>
    </p:spTree>
    <p:extLst>
      <p:ext uri="{BB962C8B-B14F-4D97-AF65-F5344CB8AC3E}">
        <p14:creationId xmlns:p14="http://schemas.microsoft.com/office/powerpoint/2010/main" xmlns="" val="78973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5965935"/>
              </p:ext>
            </p:extLst>
          </p:nvPr>
        </p:nvGraphicFramePr>
        <p:xfrm>
          <a:off x="457200" y="1600200"/>
          <a:ext cx="8229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8333" r="8333"/>
          <a:stretch>
            <a:fillRect/>
          </a:stretch>
        </p:blipFill>
        <p:spPr bwMode="auto">
          <a:xfrm>
            <a:off x="0" y="-131812"/>
            <a:ext cx="9144062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304775" y="126339"/>
            <a:ext cx="4390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«Художественно- эстетическое  развитие»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64039114"/>
              </p:ext>
            </p:extLst>
          </p:nvPr>
        </p:nvGraphicFramePr>
        <p:xfrm>
          <a:off x="251520" y="1340768"/>
          <a:ext cx="8640958" cy="4807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567087"/>
                <a:gridCol w="1977168"/>
                <a:gridCol w="1684254"/>
                <a:gridCol w="1684257"/>
              </a:tblGrid>
              <a:tr h="90393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Планирование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Мониторинг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Внедрение нетрадиционных изо техник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Разработка</a:t>
                      </a:r>
                      <a:r>
                        <a:rPr lang="ru-RU" baseline="0" dirty="0" smtClean="0"/>
                        <a:t> практических материалов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Разработка тематических комплектов</a:t>
                      </a:r>
                    </a:p>
                    <a:p>
                      <a:pPr algn="ctr"/>
                      <a:r>
                        <a:rPr lang="ru-RU" sz="1200" dirty="0" smtClean="0"/>
                        <a:t>( для использования  в самостоятельной деятельности детей)</a:t>
                      </a:r>
                      <a:endParaRPr lang="ru-RU" sz="1200" dirty="0"/>
                    </a:p>
                  </a:txBody>
                  <a:tcPr/>
                </a:tc>
              </a:tr>
              <a:tr h="334454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-КТП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-Планирование изо техник по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возрастам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Подневное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планирование по видам детской деятельности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-Содержание ООП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образовательная область художественно-эстетическое развитие)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-Инструментарий для проведения мониторинга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-Таблицы результатов наблюдений за деятельностью детей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-Разнообразные формы методической  работы: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Мастер –класс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Консультация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Практикум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Открытый просмотр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Наблюдение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 адаптацией изо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техник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 ИКТ технологий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Портфолио результата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работы ТГ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Конспекты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НОД  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Конспекты досуговой деятельности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Дидактические и развивающие игры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Технологические карты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-Проектная деятельность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-По творчеству художников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-По видам искусств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-По жанрам живописи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-По народным промыслам 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т.д.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43608" y="692696"/>
            <a:ext cx="6372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Направления работы творческой группы «Разноцветный мир»</a:t>
            </a:r>
          </a:p>
        </p:txBody>
      </p:sp>
    </p:spTree>
    <p:extLst>
      <p:ext uri="{BB962C8B-B14F-4D97-AF65-F5344CB8AC3E}">
        <p14:creationId xmlns:p14="http://schemas.microsoft.com/office/powerpoint/2010/main" xmlns="" val="209890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8333" r="8333"/>
          <a:stretch>
            <a:fillRect/>
          </a:stretch>
        </p:blipFill>
        <p:spPr bwMode="auto">
          <a:xfrm>
            <a:off x="0" y="-131812"/>
            <a:ext cx="9144062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350" y="-73025"/>
            <a:ext cx="9156700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2226" y="92333"/>
            <a:ext cx="9128124" cy="86177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Краткосрочный проект « Снеговик». ( фрагмент)             Средняя группа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Итоговое мероприятие: Презентация проекта « Снеговик» и выставки «Мой веселый Снеговик»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 Дети рассказывают ,по фотографиям о том, что они делали и как провели день. Родители рассказывают  о том , как они вместе с ребенком готовились  к выставке.)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Примечание : на протяжении всего дня ведется фотосъемка.</a:t>
            </a:r>
            <a:endParaRPr kumimoji="0" lang="ru-RU" altLang="ru-RU" sz="1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58900195"/>
              </p:ext>
            </p:extLst>
          </p:nvPr>
        </p:nvGraphicFramePr>
        <p:xfrm>
          <a:off x="197768" y="1052738"/>
          <a:ext cx="8748464" cy="5783449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1349896"/>
                <a:gridCol w="3152475"/>
                <a:gridCol w="2304256"/>
                <a:gridCol w="1941837"/>
              </a:tblGrid>
              <a:tr h="3782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детской деятельности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Прогулка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родителями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51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Игровая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-С/р игра « Снеговик спешит на Елку»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-«Представь, что ты Снеговик» ( </a:t>
                      </a:r>
                      <a:r>
                        <a:rPr lang="ru-RU" sz="105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эмпатия</a:t>
                      </a: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-С/р игра « День рождения Снеговика» ( Игра «Каравай», угощения , подарки и т.п.)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row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Оказание помощи в оснащении сюжетно-ролевых игр ( кукла Снеговика – сшить, связать, сделать из бросового материала и т.п.)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-Привлечение к участию в выставке совместных с детьми поделок «Мой веселый Снеговик»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3782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Коммуникативная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-Проблемная ситуация «Поможем Снеговику попасть на Елку»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Проблемная ситуация « Можно ли лепить Снеговика голыми руками»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1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Познавательно- исследовательская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-Проблемные ситуации « Что будет, если мы поменяем местами комки у Снеговика», « Получится ли Снеговик, если комки не соединить между собой»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-Изучаем свойства снега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9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Восприятие художественной литературы и фольклора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-Творческое рассказывание « Как мы помогли Снеговику попасть на Елку» </a:t>
                      </a:r>
                      <a:endParaRPr lang="ru-RU" sz="105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</a:t>
                      </a: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мнемотаблица заполняется значками)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-Подарок Снеговику ( любимые стихи)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Рассказывание по фотографиям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вечер)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73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Трудовая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-Самостоятельная подготовка  изоматериалов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-Подготовка цветной воды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-Лепка Снеговика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Сбор бросового материала для оформления Снеговика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6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Конструктивная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-«Выложи Из геометрических фигур»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«Украсим Снеговика»  ( фетровые детали)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-«Город Снеговиков « ( дома, скамейки из разных видов конструктора)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-Конструирование из готовых форм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забор из снежных куличиков)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9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Изобразительная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-Разнообразные изотехники ( ватные диски, моделирование из салфеток и т.п.)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Свобода выбора изоматериалов, техник с учетом  индивидуальных особенностей ребенка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-Раскрашивание  цветной водой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снеговиков, дорожек, заборчика)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73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Музыкальная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Придумывание элементов танца для Снеговика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Театральные этюды «Снеговик «  ( веселый, грустный, шустрый, сердитый)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1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Двигательная 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Пальчиковая гимнастика, логоритмические упражнения, физминутки, динамические паузы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-Спортивные эстафеты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 Веселые снеговики» ( пройди, пробеги, перенеси и т.д.)</a:t>
                      </a:r>
                      <a:endParaRPr lang="ru-RU" sz="105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9890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917034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652839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528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528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528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528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528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8333" r="8333"/>
          <a:stretch>
            <a:fillRect/>
          </a:stretch>
        </p:blipFill>
        <p:spPr bwMode="auto">
          <a:xfrm>
            <a:off x="-62" y="-142900"/>
            <a:ext cx="9144062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843808" y="332656"/>
            <a:ext cx="4279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Оценка индивидуального развития детей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39554" y="1052737"/>
          <a:ext cx="8280917" cy="3096344"/>
        </p:xfrm>
        <a:graphic>
          <a:graphicData uri="http://schemas.openxmlformats.org/drawingml/2006/table">
            <a:tbl>
              <a:tblPr/>
              <a:tblGrid>
                <a:gridCol w="360038"/>
                <a:gridCol w="1728192"/>
                <a:gridCol w="1728192"/>
                <a:gridCol w="1512168"/>
                <a:gridCol w="1571454"/>
                <a:gridCol w="1380873"/>
              </a:tblGrid>
              <a:tr h="8561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2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2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2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Ф.И. ребенка</a:t>
                      </a:r>
                      <a:endParaRPr lang="ru-RU" sz="12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Основы цветоведения</a:t>
                      </a:r>
                      <a:endParaRPr lang="ru-RU" sz="12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Сформированность технических навыков</a:t>
                      </a:r>
                      <a:endParaRPr lang="ru-RU" sz="12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Знания о произведениях искусства</a:t>
                      </a:r>
                      <a:endParaRPr lang="ru-RU" sz="12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Психологические процессы, участвующие в 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изо деятельности</a:t>
                      </a:r>
                      <a:endParaRPr lang="ru-RU" sz="12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480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480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480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480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480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3648" y="4725144"/>
            <a:ext cx="59150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Критерии: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3б. – выполняет самостоятельно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2б. – выполняет самостоятельно, но иногда требуется подсказка взрослого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1б. – часто затрудняется, нуждается в указаниях и помощи  взрослого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890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8333" r="8333"/>
          <a:stretch>
            <a:fillRect/>
          </a:stretch>
        </p:blipFill>
        <p:spPr bwMode="auto">
          <a:xfrm>
            <a:off x="-62" y="-184185"/>
            <a:ext cx="9144062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F:\Мои рисунки 1\ИЗО\Фото изостудия\Изображение 0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32656"/>
            <a:ext cx="2995037" cy="224627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Мои рисунки 1\ИЗО\P105005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80928"/>
            <a:ext cx="2981627" cy="223622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C:\Users\User\Desktop\районное мероприятие\IMG_294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3068960"/>
            <a:ext cx="3048812" cy="228660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907704" y="1484784"/>
            <a:ext cx="2211696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«Подарки с ярмарки»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4008" y="5517232"/>
            <a:ext cx="3131370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Пейзажи настроения  Левитана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1600" y="5301208"/>
            <a:ext cx="3008383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Схема составления 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описательного рассказа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хохломской росписи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19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20" name="Содержимое 19"/>
          <p:cNvGraphicFramePr>
            <a:graphicFrameLocks noGrp="1"/>
          </p:cNvGraphicFramePr>
          <p:nvPr>
            <p:ph idx="1"/>
          </p:nvPr>
        </p:nvGraphicFramePr>
        <p:xfrm>
          <a:off x="0" y="260648"/>
          <a:ext cx="8155690" cy="4698847"/>
        </p:xfrm>
        <a:graphic>
          <a:graphicData uri="http://schemas.openxmlformats.org/drawingml/2006/table">
            <a:tbl>
              <a:tblPr/>
              <a:tblGrid>
                <a:gridCol w="1220033"/>
                <a:gridCol w="6935657"/>
              </a:tblGrid>
              <a:tr h="728416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Название техники, краткое описание.</a:t>
                      </a:r>
                      <a:endParaRPr lang="ru-RU" sz="9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596" marR="555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Торцевание</a:t>
                      </a: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– </a:t>
                      </a: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очень увлекательный и в тоже время простой способ аппликации. Таким способом можно сделать открытку, вазу  или настенное панно. Поделки, выполненные в стиле торцевания удивят любого и станут украшением интерьера и прекрасным подарком.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Способ торцевания развивает мелкую моторику рук, внимание, память, мышление, зрительно двигательную координацию.</a:t>
                      </a:r>
                      <a:endParaRPr lang="ru-RU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596" marR="555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011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Возрастная группа </a:t>
                      </a:r>
                      <a:endParaRPr lang="ru-RU" sz="9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детей дошкольного возраста</a:t>
                      </a:r>
                      <a:endParaRPr lang="ru-RU" sz="9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596" marR="555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От 5 до 7 лет.</a:t>
                      </a:r>
                    </a:p>
                  </a:txBody>
                  <a:tcPr marL="55596" marR="555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493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Необходимый материал, атрибуты и др. </a:t>
                      </a:r>
                      <a:endParaRPr lang="ru-RU" sz="9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596" marR="555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 силуэт предмета для изображения.</a:t>
                      </a:r>
                      <a:endParaRPr lang="ru-RU" sz="9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 гофрированная бумага, разрезанная на квадратики (1,5/ 1,5 см.)</a:t>
                      </a:r>
                      <a:endParaRPr lang="ru-RU" sz="9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 клей ПВА, кисть для клея.</a:t>
                      </a:r>
                      <a:endParaRPr lang="ru-RU" sz="9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 палочка для скручивания бумаги. </a:t>
                      </a:r>
                      <a:endParaRPr lang="ru-RU" sz="9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596" marR="555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2715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Алгоритм  (этапы) работы</a:t>
                      </a:r>
                      <a:endParaRPr lang="ru-RU" sz="9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596" marR="555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 Этап: Нарезать, необходимые для работы, цвета гофрированной бумаги на квадратики размером 1,5 / 1,5 см.</a:t>
                      </a:r>
                    </a:p>
                    <a:p>
                      <a:pPr algn="l"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 этап: Смазать небольшую деталь рисунка клеем. </a:t>
                      </a:r>
                    </a:p>
                    <a:p>
                      <a:pPr algn="l"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 этап: В левую руку взять бумажный квадратик, в правую – палочку. Приложить палочку к середине квадратика и совершить круговое движение пальцев, прижимая бумагу равномерно со всех сторон к палочке.</a:t>
                      </a:r>
                    </a:p>
                    <a:p>
                      <a:pPr algn="l"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 этап: Полученную трубочку прижать торцом к намазанной поверхности рисунка. </a:t>
                      </a:r>
                    </a:p>
                    <a:p>
                      <a:pPr algn="l">
                        <a:spcAft>
                          <a:spcPts val="75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Скручивать бумагу в трубочки и наклеивать на силуэт рисунка нужно до тех пор пока не будет покрыта вся поверхность рисунка. Для того чтобы рисунок выглядел более красиво необходимо бумажные трубочки приклеивать плотнее друг к другу.</a:t>
                      </a:r>
                    </a:p>
                  </a:txBody>
                  <a:tcPr marL="55596" marR="555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13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Образцы детского творчества</a:t>
                      </a:r>
                      <a:endParaRPr lang="ru-RU" sz="9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596" marR="555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</a:t>
                      </a:r>
                      <a:endParaRPr lang="ru-RU" sz="9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596" marR="555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8333" r="8333"/>
          <a:stretch>
            <a:fillRect/>
          </a:stretch>
        </p:blipFill>
        <p:spPr bwMode="auto">
          <a:xfrm>
            <a:off x="0" y="-131812"/>
            <a:ext cx="9144062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323528" y="188637"/>
          <a:ext cx="8568952" cy="6336706"/>
        </p:xfrm>
        <a:graphic>
          <a:graphicData uri="http://schemas.openxmlformats.org/drawingml/2006/table">
            <a:tbl>
              <a:tblPr/>
              <a:tblGrid>
                <a:gridCol w="1344751"/>
                <a:gridCol w="7224201"/>
              </a:tblGrid>
              <a:tr h="1008576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Название техники, краткое описание.</a:t>
                      </a:r>
                    </a:p>
                  </a:txBody>
                  <a:tcPr marL="43595" marR="435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Торцевание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–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очень увлекательный и в тоже время простой способ аппликации. Таким способом можно сделать открытку, вазу  или настенное панно. Поделки, выполненные в стиле торцевания удивят любого и станут украшением интерьера и прекрасным подарком.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Способ торцевания развивает мелкую моторику рук, внимание, память, мышление, зрительно двигательную координацию.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5" marR="435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4598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Возрастная группа 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детей дошкольного возраста</a:t>
                      </a:r>
                    </a:p>
                  </a:txBody>
                  <a:tcPr marL="43595" marR="435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От 5 до 7 лет.</a:t>
                      </a:r>
                    </a:p>
                  </a:txBody>
                  <a:tcPr marL="43595" marR="435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71044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Необходимый материал, атрибуты и др. </a:t>
                      </a:r>
                    </a:p>
                  </a:txBody>
                  <a:tcPr marL="43595" marR="43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- силуэт предмета для изображения.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- гофрированная бумага, разрезанная на квадратики (1,5/ 1,5 см.)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- клей ПВА, кисть для клея.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- палочка для скручивания бумаги. </a:t>
                      </a:r>
                    </a:p>
                  </a:txBody>
                  <a:tcPr marL="43595" marR="435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86105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Алгоритм  (этапы) работы</a:t>
                      </a:r>
                    </a:p>
                  </a:txBody>
                  <a:tcPr marL="43595" marR="43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Этап: Нарезать, необходимые для работы, цвета гофрированной бумаги на квадратики размером 1,5 / 1,5 см.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 этап: Смазать небольшую деталь рисунка клеем. 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 этап: В левую руку взять бумажный квадратик, в правую – палочку. Приложить палочку к середине квадратика и совершить круговое движение пальцев, прижимая бумагу равномерно со всех сторон к палочке.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 этап: Полученную трубочку прижать торцом к намазанной поверхности рисунка. 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Скручивать бумагу в трубочки и наклеивать на силуэт рисунка нужно до тех пор пока не будет покрыта вся поверхность рисунка. Для того чтобы рисунок выглядел более красиво необходимо бумажные трубочки приклеивать плотнее друг к другу.</a:t>
                      </a:r>
                    </a:p>
                  </a:txBody>
                  <a:tcPr marL="43595" marR="435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25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Образцы детского творчества</a:t>
                      </a:r>
                    </a:p>
                  </a:txBody>
                  <a:tcPr marL="43595" marR="43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    </a:t>
                      </a:r>
                      <a:endParaRPr lang="ru-RU" sz="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3595" marR="435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7" name="Рисунок 26" descr="D:\сад\фото\нетрадиционные техники рисования\кружковая работа\IMG_3916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581" t="4489" r="5988" b="8424"/>
          <a:stretch/>
        </p:blipFill>
        <p:spPr bwMode="auto">
          <a:xfrm>
            <a:off x="1979712" y="5301208"/>
            <a:ext cx="844957" cy="11625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8" name="Рисунок 27" descr="D:\сад\фото\нетрадиционные техники рисования\кружковая работа\IMG_3990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67" t="8338" r="11459" b="13386"/>
          <a:stretch/>
        </p:blipFill>
        <p:spPr bwMode="auto">
          <a:xfrm>
            <a:off x="3419872" y="5373216"/>
            <a:ext cx="1534886" cy="10674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9" name="Рисунок 28" descr="D:\сад\фото\нетрадиционные техники рисования\кружковая работа\IMG_3915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755" r="4894"/>
          <a:stretch/>
        </p:blipFill>
        <p:spPr bwMode="auto">
          <a:xfrm rot="5400000">
            <a:off x="5445519" y="5435801"/>
            <a:ext cx="1115276" cy="84609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30" name="Рисунок 29" descr="G:\DCIM\100CANON\IMG_4091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301208"/>
            <a:ext cx="1480457" cy="11098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0137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1051</TotalTime>
  <Words>2854</Words>
  <Application>Microsoft Office PowerPoint</Application>
  <PresentationFormat>Экран (4:3)</PresentationFormat>
  <Paragraphs>442</Paragraphs>
  <Slides>16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87</cp:revision>
  <dcterms:created xsi:type="dcterms:W3CDTF">2016-02-08T14:00:31Z</dcterms:created>
  <dcterms:modified xsi:type="dcterms:W3CDTF">2017-05-26T16:51:27Z</dcterms:modified>
</cp:coreProperties>
</file>