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71" r:id="rId12"/>
    <p:sldId id="272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5" autoAdjust="0"/>
    <p:restoredTop sz="94660"/>
  </p:normalViewPr>
  <p:slideViewPr>
    <p:cSldViewPr>
      <p:cViewPr varScale="1">
        <p:scale>
          <a:sx n="67" d="100"/>
          <a:sy n="67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4998C9A-B60C-40B4-98AC-5FA5BF5F7604}" type="datetimeFigureOut">
              <a:rPr lang="ru-RU" smtClean="0"/>
              <a:pPr/>
              <a:t>28.06.2014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7C780ED-341E-4E59-8063-47705675A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98C9A-B60C-40B4-98AC-5FA5BF5F7604}" type="datetimeFigureOut">
              <a:rPr lang="ru-RU" smtClean="0"/>
              <a:pPr/>
              <a:t>28.06.2014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C780ED-341E-4E59-8063-47705675A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4998C9A-B60C-40B4-98AC-5FA5BF5F7604}" type="datetimeFigureOut">
              <a:rPr lang="ru-RU" smtClean="0"/>
              <a:pPr/>
              <a:t>28.06.2014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7C780ED-341E-4E59-8063-47705675A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98C9A-B60C-40B4-98AC-5FA5BF5F7604}" type="datetimeFigureOut">
              <a:rPr lang="ru-RU" smtClean="0"/>
              <a:pPr/>
              <a:t>28.06.2014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C780ED-341E-4E59-8063-47705675A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4998C9A-B60C-40B4-98AC-5FA5BF5F7604}" type="datetimeFigureOut">
              <a:rPr lang="ru-RU" smtClean="0"/>
              <a:pPr/>
              <a:t>28.06.2014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7C780ED-341E-4E59-8063-47705675A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98C9A-B60C-40B4-98AC-5FA5BF5F7604}" type="datetimeFigureOut">
              <a:rPr lang="ru-RU" smtClean="0"/>
              <a:pPr/>
              <a:t>28.06.2014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C780ED-341E-4E59-8063-47705675A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98C9A-B60C-40B4-98AC-5FA5BF5F7604}" type="datetimeFigureOut">
              <a:rPr lang="ru-RU" smtClean="0"/>
              <a:pPr/>
              <a:t>28.06.2014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C780ED-341E-4E59-8063-47705675A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98C9A-B60C-40B4-98AC-5FA5BF5F7604}" type="datetimeFigureOut">
              <a:rPr lang="ru-RU" smtClean="0"/>
              <a:pPr/>
              <a:t>28.06.2014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C780ED-341E-4E59-8063-47705675A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4998C9A-B60C-40B4-98AC-5FA5BF5F7604}" type="datetimeFigureOut">
              <a:rPr lang="ru-RU" smtClean="0"/>
              <a:pPr/>
              <a:t>28.06.2014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C780ED-341E-4E59-8063-47705675A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98C9A-B60C-40B4-98AC-5FA5BF5F7604}" type="datetimeFigureOut">
              <a:rPr lang="ru-RU" smtClean="0"/>
              <a:pPr/>
              <a:t>28.06.2014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C780ED-341E-4E59-8063-47705675A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98C9A-B60C-40B4-98AC-5FA5BF5F7604}" type="datetimeFigureOut">
              <a:rPr lang="ru-RU" smtClean="0"/>
              <a:pPr/>
              <a:t>28.06.2014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C780ED-341E-4E59-8063-47705675A6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4998C9A-B60C-40B4-98AC-5FA5BF5F7604}" type="datetimeFigureOut">
              <a:rPr lang="ru-RU" smtClean="0"/>
              <a:pPr/>
              <a:t>28.06.2014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7C780ED-341E-4E59-8063-47705675A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2786058"/>
            <a:ext cx="6429388" cy="1571612"/>
          </a:xfrm>
        </p:spPr>
        <p:txBody>
          <a:bodyPr/>
          <a:lstStyle/>
          <a:p>
            <a:r>
              <a:rPr lang="ru-RU" sz="2400" dirty="0" smtClean="0"/>
              <a:t>ПМ.02 "Монтаж и обслуживание электропроводок и осветительных установок"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0"/>
            <a:ext cx="6500826" cy="171451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Министерство образования и науки Краснодарского края</a:t>
            </a:r>
          </a:p>
          <a:p>
            <a:r>
              <a:rPr lang="ru-RU" sz="1800" dirty="0" smtClean="0"/>
              <a:t>Государственное бюджетное профессиональное образовательное учреждение Краснодарского края.</a:t>
            </a:r>
          </a:p>
          <a:p>
            <a:r>
              <a:rPr lang="ru-RU" sz="1800" dirty="0" err="1" smtClean="0"/>
              <a:t>Белоглинскийаграрно</a:t>
            </a:r>
            <a:r>
              <a:rPr lang="ru-RU" sz="1800" dirty="0" smtClean="0"/>
              <a:t> – технический техникум.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538067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cs typeface="Times New Roman" pitchFamily="18" charset="0"/>
              </a:rPr>
              <a:t>Выполнил студент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cs typeface="Times New Roman" pitchFamily="18" charset="0"/>
              </a:rPr>
              <a:t>Группы №423</a:t>
            </a:r>
            <a:r>
              <a:rPr lang="en-US" dirty="0" smtClean="0">
                <a:solidFill>
                  <a:schemeClr val="bg1"/>
                </a:solidFill>
                <a:cs typeface="Times New Roman" pitchFamily="18" charset="0"/>
              </a:rPr>
              <a:t>II</a:t>
            </a:r>
            <a:r>
              <a:rPr lang="ru-RU" dirty="0" smtClean="0">
                <a:solidFill>
                  <a:schemeClr val="bg1"/>
                </a:solidFill>
                <a:cs typeface="Times New Roman" pitchFamily="18" charset="0"/>
              </a:rPr>
              <a:t>курса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cs typeface="Times New Roman" pitchFamily="18" charset="0"/>
              </a:rPr>
              <a:t>Алексеев Денис Дмитриевич.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cs typeface="Times New Roman" pitchFamily="18" charset="0"/>
              </a:rPr>
              <a:t>Руководитель проекта:</a:t>
            </a:r>
          </a:p>
          <a:p>
            <a:pPr algn="r"/>
            <a:r>
              <a:rPr lang="ru-RU" dirty="0" err="1" smtClean="0">
                <a:solidFill>
                  <a:schemeClr val="bg1"/>
                </a:solidFill>
                <a:cs typeface="Times New Roman" pitchFamily="18" charset="0"/>
              </a:rPr>
              <a:t>Пучкова</a:t>
            </a:r>
            <a:r>
              <a:rPr lang="ru-RU" dirty="0" smtClean="0">
                <a:solidFill>
                  <a:schemeClr val="bg1"/>
                </a:solidFill>
                <a:cs typeface="Times New Roman" pitchFamily="18" charset="0"/>
              </a:rPr>
              <a:t> Надежда Владимировна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6488668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2014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Прокладка проводов воздушными пакетами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Этот способ прокладки проводов относится к виду монтажа с жестким креплением, но основанием служит не панель, а перфорированные профили или дорожки. Провода прокладывают по прокладкам из </a:t>
            </a:r>
            <a:r>
              <a:rPr lang="ru-RU" dirty="0" err="1" smtClean="0"/>
              <a:t>электрокартона</a:t>
            </a:r>
            <a:r>
              <a:rPr lang="ru-RU" dirty="0" smtClean="0"/>
              <a:t> или </a:t>
            </a:r>
            <a:r>
              <a:rPr lang="ru-RU" dirty="0" err="1" smtClean="0"/>
              <a:t>лакоткани</a:t>
            </a:r>
            <a:r>
              <a:rPr lang="ru-RU" dirty="0" smtClean="0"/>
              <a:t>, отделяющим потоки проводов от металлического перфорированного основания.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</a:t>
            </a:r>
            <a:r>
              <a:rPr lang="ru-RU" dirty="0" err="1" smtClean="0"/>
              <a:t>безопастности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 техническим мерам профилактики </a:t>
            </a:r>
            <a:r>
              <a:rPr lang="ru-RU" dirty="0" err="1" smtClean="0"/>
              <a:t>электротравматизма</a:t>
            </a:r>
            <a:r>
              <a:rPr lang="ru-RU" dirty="0" smtClean="0"/>
              <a:t> относятся:</a:t>
            </a:r>
          </a:p>
          <a:p>
            <a:pPr lvl="0"/>
            <a:r>
              <a:rPr lang="ru-RU" dirty="0" smtClean="0"/>
              <a:t>снятие напряжения;</a:t>
            </a:r>
          </a:p>
          <a:p>
            <a:pPr lvl="0"/>
            <a:r>
              <a:rPr lang="ru-RU" dirty="0" err="1" smtClean="0"/>
              <a:t>электроизоляция</a:t>
            </a:r>
            <a:r>
              <a:rPr lang="ru-RU" dirty="0" smtClean="0"/>
              <a:t> оборудования;</a:t>
            </a:r>
          </a:p>
          <a:p>
            <a:pPr lvl="0"/>
            <a:r>
              <a:rPr lang="ru-RU" dirty="0" smtClean="0"/>
              <a:t>применение пониженного напряжения;</a:t>
            </a:r>
          </a:p>
          <a:p>
            <a:pPr lvl="0"/>
            <a:r>
              <a:rPr lang="ru-RU" dirty="0" smtClean="0"/>
              <a:t>применение защитного заземления и </a:t>
            </a:r>
            <a:r>
              <a:rPr lang="ru-RU" dirty="0" err="1" smtClean="0"/>
              <a:t>зануления</a:t>
            </a:r>
            <a:r>
              <a:rPr lang="ru-RU" dirty="0" smtClean="0"/>
              <a:t> электрооборудования;</a:t>
            </a:r>
          </a:p>
          <a:p>
            <a:pPr lvl="0"/>
            <a:r>
              <a:rPr lang="ru-RU" dirty="0" smtClean="0"/>
              <a:t>защитное отключение, защитная блокировка;</a:t>
            </a:r>
          </a:p>
          <a:p>
            <a:pPr lvl="0"/>
            <a:r>
              <a:rPr lang="ru-RU" dirty="0" smtClean="0"/>
              <a:t>применение защитных средств.</a:t>
            </a:r>
          </a:p>
          <a:p>
            <a:r>
              <a:rPr lang="ru-RU" dirty="0" smtClean="0"/>
              <a:t>Средства защиты от поражения электрическим током</a:t>
            </a:r>
          </a:p>
          <a:p>
            <a:r>
              <a:rPr lang="ru-RU" dirty="0" smtClean="0"/>
              <a:t>Основные электрозащитные средства способны длительно защищать персонал от поражения током при прикосновении токоведущих частей.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7239000" cy="4846320"/>
          </a:xfrm>
        </p:spPr>
        <p:txBody>
          <a:bodyPr>
            <a:normAutofit fontScale="47500" lnSpcReduction="20000"/>
          </a:bodyPr>
          <a:lstStyle/>
          <a:p>
            <a:r>
              <a:rPr lang="ru-RU" sz="4500" dirty="0" smtClean="0"/>
              <a:t>Целью данной квалификационной работы является изучение способов прокладки и видов электропроводок, монтаж, ремонт, обслуживание, перспективы модернизации в будущем.</a:t>
            </a:r>
          </a:p>
          <a:p>
            <a:r>
              <a:rPr lang="ru-RU" sz="4500" dirty="0" smtClean="0"/>
              <a:t>В </a:t>
            </a:r>
            <a:r>
              <a:rPr lang="ru-RU" sz="4500" dirty="0" smtClean="0"/>
              <a:t>обязанности электромонтера входят как монтажные, так и ремонтные, и обслуживающие работы. Таким образом, место работы должно соответствовать санитарным нормам: температуре, освещенности.</a:t>
            </a:r>
          </a:p>
          <a:p>
            <a:r>
              <a:rPr lang="ru-RU" sz="4500" dirty="0" smtClean="0"/>
              <a:t>С точки зрения научной организации труда рабочее место должно соответствовать установленным психофизиологическим, санитарно гигиеническим и эстетическим нормам, которые способствуют привлекательности, сохранения здоровья и работоспособности и, в конечном счете, повышению производительности труда.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57562"/>
            <a:ext cx="9144000" cy="2286016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</a:t>
            </a:r>
            <a:r>
              <a:rPr lang="ru-RU" sz="5400" dirty="0" smtClean="0"/>
              <a:t>внимание!!!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455736"/>
            <a:ext cx="614338" cy="18797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4572000" cy="54292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Электропроводки по способу выполнения подразделяются на открытые и скрытые. Открытой проводкой называется электропроводка, проложенная по поверхности стен, потолков, ферм, станин машин, а скрытой — электропроводка, проложенная в конструктивных элементах зданий (стенах, потолках, полах, фундаментах и т.д.)- Открытая электропроводка может быть стационарной, передвижной и переносной.</a:t>
            </a:r>
          </a:p>
          <a:p>
            <a:endParaRPr lang="ru-RU" dirty="0"/>
          </a:p>
        </p:txBody>
      </p:sp>
      <p:pic>
        <p:nvPicPr>
          <p:cNvPr id="5" name="Рисунок 7" descr="D:\темы\_________________17_19_12.10\otkrytaya_elektroprovodka_v_kabel_kanale_открытая_электропроводка_в_кабель_канале-600x26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5000636"/>
            <a:ext cx="3714776" cy="16159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618525"/>
            <a:ext cx="3714776" cy="38820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Монтаж электропроводок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4929190" cy="542926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Электропроводки делят на силовые и осветительные, магистральные и распределительные. Для ускорения процесса монтажа жгуты проводов для однотипных изделий изготовляют отдельно от устройств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Жгут - это пучок проводов, уложенных и связанных между собой, </a:t>
            </a:r>
            <a:r>
              <a:rPr lang="ru-RU" dirty="0" err="1" smtClean="0"/>
              <a:t>оконцованных</a:t>
            </a:r>
            <a:r>
              <a:rPr lang="ru-RU" dirty="0" smtClean="0"/>
              <a:t> наконечниками для подсоединения к элементам схемы или изделия. </a:t>
            </a:r>
            <a:endParaRPr lang="ru-RU" dirty="0"/>
          </a:p>
        </p:txBody>
      </p:sp>
      <p:pic>
        <p:nvPicPr>
          <p:cNvPr id="4" name="Picture 2" descr="C:\Users\vanek\Desktop\413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643182"/>
            <a:ext cx="3786182" cy="252469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 prst="angle"/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Обслуживание электропроводки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процессе эксплуатации электропроводки в ней могут возникнуть неисправности, и если их своевременно не устранить, в проводке произойдут более серьезные повреждения, а также увеличится опасность пожара или поражения электрическим током. Чаще всего неисправности возникают в контактных соединениях вследствие их ослабления.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Монтаж осветительных электроустановок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Осветительной электроустановкой называют электротехническое устройство, предназначенное для освещения помещений, территорий, зданий и сооружений.</a:t>
            </a:r>
          </a:p>
          <a:p>
            <a:r>
              <a:rPr lang="ru-RU" dirty="0" smtClean="0"/>
              <a:t>Осветительная электроустановка современного жилого дома или промышленного предприятия представляет собой сложный комплекс, который состоит из распределительных устройств, магистральных и групповых электрических сетей, различных </a:t>
            </a:r>
            <a:r>
              <a:rPr lang="ru-RU" dirty="0" err="1" smtClean="0"/>
              <a:t>электроустановочных</a:t>
            </a:r>
            <a:r>
              <a:rPr lang="ru-RU" dirty="0" smtClean="0"/>
              <a:t> приборов, осветительной арматуры и источников света, поддерживающих конструкций и крепежных деталей.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Обслуживание осветительных электроустановок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5429256" cy="535782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Заключается в периодическом осмотре их с целью своевременного выявления и устранения неисправностей. При осмотре электропроводок обращают внимание на качество соединений и ответвлений проводов и кабелей, прочность их присоединения к светильникам и коммутационным аппаратам, целостность заземляющих проводников, состояние открыто проложенных проводов и кабелей.</a:t>
            </a:r>
            <a:endParaRPr lang="ru-RU" dirty="0"/>
          </a:p>
        </p:txBody>
      </p:sp>
      <p:pic>
        <p:nvPicPr>
          <p:cNvPr id="4" name="Содержимое 4" descr="Ремонт светильников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500438"/>
            <a:ext cx="3429024" cy="30718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Назначение силовых щитков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5786446" cy="550070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Щиток силовой - это система электротехнического оборудования, основная функция которых заключается в вводе, распределении и учете (в случае наличия специального блока) электроэнергии, которая поступает на щиток и распределяется между звеньями цепи. Защите технологического оборудования от перегрузок и КЗ. Также щит силовой должен защищать </a:t>
            </a:r>
            <a:r>
              <a:rPr lang="ru-RU" dirty="0" err="1" smtClean="0"/>
              <a:t>электропотребителей</a:t>
            </a:r>
            <a:r>
              <a:rPr lang="ru-RU" dirty="0" smtClean="0"/>
              <a:t> в сети до 380 В, переменного тока частотой до 50 Гц.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Сборка и монтаж силовых щитков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Сборка и монтаж силовых щитков: </a:t>
            </a:r>
            <a:r>
              <a:rPr lang="ru-RU" dirty="0" smtClean="0"/>
              <a:t>поэтажных может </a:t>
            </a:r>
            <a:r>
              <a:rPr lang="ru-RU" dirty="0" smtClean="0"/>
              <a:t>быть реализована двумя наиболее распространенными способами: в виде навесной конструкции и как встроенный напольный шкаф.</a:t>
            </a:r>
          </a:p>
          <a:p>
            <a:r>
              <a:rPr lang="ru-RU" dirty="0" smtClean="0"/>
              <a:t>С целью упрощения процесса эксплуатации и техники безопасности, щит силовой маркируется в соответствии с его принципиальным назначением и выполняемыми функциями.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Сборка и монтаж силовых щитков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При </a:t>
            </a:r>
            <a:r>
              <a:rPr lang="ru-RU" dirty="0" smtClean="0"/>
              <a:t>монтаже щитков выполняют следующие работы:</a:t>
            </a:r>
          </a:p>
          <a:p>
            <a:r>
              <a:rPr lang="ru-RU" dirty="0" smtClean="0"/>
              <a:t>. Транспортировка панелей к месту установки</a:t>
            </a:r>
          </a:p>
          <a:p>
            <a:r>
              <a:rPr lang="ru-RU" dirty="0" smtClean="0"/>
              <a:t>. Распаковка</a:t>
            </a:r>
          </a:p>
          <a:p>
            <a:r>
              <a:rPr lang="ru-RU" dirty="0" smtClean="0"/>
              <a:t>. Сборка металлических конструкций щитка</a:t>
            </a:r>
          </a:p>
          <a:p>
            <a:r>
              <a:rPr lang="ru-RU" dirty="0" smtClean="0"/>
              <a:t>. Ошиновка</a:t>
            </a:r>
          </a:p>
          <a:p>
            <a:r>
              <a:rPr lang="ru-RU" dirty="0" smtClean="0"/>
              <a:t>. Монтаж приборов и аппаратов</a:t>
            </a:r>
          </a:p>
          <a:p>
            <a:r>
              <a:rPr lang="ru-RU" dirty="0" smtClean="0"/>
              <a:t>. Монтаж проводов на панелях</a:t>
            </a:r>
          </a:p>
          <a:p>
            <a:r>
              <a:rPr lang="ru-RU" dirty="0" smtClean="0"/>
              <a:t>. Монтаж контрольных кабелей</a:t>
            </a:r>
          </a:p>
          <a:p>
            <a:r>
              <a:rPr lang="ru-RU" dirty="0" smtClean="0"/>
              <a:t>. Разводка и подключение проводов и жил контрольных кабелей</a:t>
            </a:r>
          </a:p>
          <a:p>
            <a:r>
              <a:rPr lang="ru-RU" dirty="0" smtClean="0"/>
              <a:t>. Пуско-наладочные работы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</TotalTime>
  <Words>682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ПМ.02 "Монтаж и обслуживание электропроводок и осветительных установок" </vt:lpstr>
      <vt:lpstr>Введение </vt:lpstr>
      <vt:lpstr>Монтаж электропроводок</vt:lpstr>
      <vt:lpstr>Обслуживание электропроводки</vt:lpstr>
      <vt:lpstr>Монтаж осветительных электроустановок</vt:lpstr>
      <vt:lpstr>Обслуживание осветительных электроустановок</vt:lpstr>
      <vt:lpstr>Назначение силовых щитков</vt:lpstr>
      <vt:lpstr>Сборка и монтаж силовых щитков</vt:lpstr>
      <vt:lpstr>Сборка и монтаж силовых щитков</vt:lpstr>
      <vt:lpstr>Прокладка проводов воздушными пакетами</vt:lpstr>
      <vt:lpstr>Техника безопастности</vt:lpstr>
      <vt:lpstr>заключение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ПМ.02 "Монтаж и обслуживание электропроводок и осветительных установок"</dc:title>
  <dc:creator>admin</dc:creator>
  <cp:lastModifiedBy>admin</cp:lastModifiedBy>
  <cp:revision>9</cp:revision>
  <dcterms:created xsi:type="dcterms:W3CDTF">2014-05-30T13:57:55Z</dcterms:created>
  <dcterms:modified xsi:type="dcterms:W3CDTF">2014-06-28T00:24:10Z</dcterms:modified>
</cp:coreProperties>
</file>