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4" r:id="rId2"/>
    <p:sldId id="265" r:id="rId3"/>
    <p:sldId id="270" r:id="rId4"/>
    <p:sldId id="277" r:id="rId5"/>
    <p:sldId id="269" r:id="rId6"/>
    <p:sldId id="278" r:id="rId7"/>
    <p:sldId id="268" r:id="rId8"/>
    <p:sldId id="271" r:id="rId9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8" autoAdjust="0"/>
    <p:restoredTop sz="94729" autoAdjust="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5.wmf"/><Relationship Id="rId21" Type="http://schemas.openxmlformats.org/officeDocument/2006/relationships/image" Target="../media/image23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17" Type="http://schemas.openxmlformats.org/officeDocument/2006/relationships/image" Target="../media/image19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20" Type="http://schemas.openxmlformats.org/officeDocument/2006/relationships/image" Target="../media/image22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24" Type="http://schemas.openxmlformats.org/officeDocument/2006/relationships/image" Target="../media/image26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23" Type="http://schemas.openxmlformats.org/officeDocument/2006/relationships/image" Target="../media/image25.wmf"/><Relationship Id="rId10" Type="http://schemas.openxmlformats.org/officeDocument/2006/relationships/image" Target="../media/image12.wmf"/><Relationship Id="rId19" Type="http://schemas.openxmlformats.org/officeDocument/2006/relationships/image" Target="../media/image21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Relationship Id="rId22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53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18B43-4F25-4118-A4AD-D042975756E3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8537E-45F9-4EBB-BD0C-C20CD3806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B4239-543F-4832-89AF-C588E82B1A9D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AE567-3C60-45FD-97E4-A55B9A33B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3A312-5C37-4A75-8804-9B7128299122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1E138-B7A5-4ACD-92C8-3A278EEB0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A5C50-F493-4317-A876-EAB4D194A5D8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785AB-F260-4F0F-AB1A-C02510F49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38613-2916-41EE-8290-8090DC0E7B03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0F75-4CE0-4A3B-9D40-52A3E7BC2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18A1E-1492-493E-B84D-E5553A3F81BF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A5B5A-B81A-40D0-98B7-9B11D2706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F5EF5-95A4-4BF5-A8F8-BC66DFEDB2F0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0A8D2-929C-4929-BB72-8BA4A9D76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CFE9F-4485-4FD2-9B5F-628F1F5BE427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07FEC-E862-4197-8479-D6CD50123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02564-6C1E-44F4-8F8A-018F39895DD7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CF4B5-101F-48AA-A5AC-D0405F14C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4399B-974F-46B2-A0A5-17E3ECFAE106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FED56-C77A-49DC-A887-B33882CF9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A8A7D-BC4B-4ECE-B49C-05DD4A28084C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4CFE8-17E4-4BEA-AC32-192D6D8CD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0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0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51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5FFF815-E619-4677-85A8-AA385F681F6E}" type="datetimeFigureOut">
              <a:rPr lang="ru-RU"/>
              <a:pPr>
                <a:defRPr/>
              </a:pPr>
              <a:t>10.03.2017</a:t>
            </a:fld>
            <a:endParaRPr lang="ru-RU"/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89D014E-E533-4484-936B-4B195B913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51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1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26" Type="http://schemas.openxmlformats.org/officeDocument/2006/relationships/oleObject" Target="../embeddings/oleObject24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24" Type="http://schemas.openxmlformats.org/officeDocument/2006/relationships/oleObject" Target="../embeddings/oleObject22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21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-715963"/>
            <a:ext cx="8385175" cy="1431926"/>
          </a:xfrm>
        </p:spPr>
        <p:txBody>
          <a:bodyPr/>
          <a:lstStyle/>
          <a:p>
            <a:pPr eaLnBrk="1" hangingPunct="1"/>
            <a:r>
              <a:rPr lang="ru-RU" sz="4000" i="1" smtClean="0">
                <a:latin typeface="Arial" charset="0"/>
              </a:rPr>
              <a:t/>
            </a:r>
            <a:br>
              <a:rPr lang="ru-RU" sz="4000" i="1" smtClean="0">
                <a:latin typeface="Arial" charset="0"/>
              </a:rPr>
            </a:br>
            <a:r>
              <a:rPr lang="ru-RU" sz="4000" i="1" smtClean="0">
                <a:latin typeface="Arial" charset="0"/>
              </a:rPr>
              <a:t/>
            </a:r>
            <a:br>
              <a:rPr lang="ru-RU" sz="4000" i="1" smtClean="0">
                <a:latin typeface="Arial" charset="0"/>
              </a:rPr>
            </a:br>
            <a:r>
              <a:rPr lang="ru-RU" sz="40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14.03.2017    Классная работа</a:t>
            </a:r>
            <a:br>
              <a:rPr lang="ru-RU" sz="40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ru-RU" sz="40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        Производная</a:t>
            </a:r>
          </a:p>
        </p:txBody>
      </p:sp>
      <p:sp>
        <p:nvSpPr>
          <p:cNvPr id="39948" name="Rectangle 12"/>
          <p:cNvSpPr>
            <a:spLocks noRot="1" noChangeArrowheads="1"/>
          </p:cNvSpPr>
          <p:nvPr>
            <p:ph type="body" idx="4294967295"/>
          </p:nvPr>
        </p:nvSpPr>
        <p:spPr>
          <a:xfrm>
            <a:off x="395288" y="1341438"/>
            <a:ext cx="8007350" cy="4191000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80808"/>
                </a:solidFill>
                <a:effectLst/>
              </a:rPr>
              <a:t>		</a:t>
            </a:r>
            <a:r>
              <a:rPr lang="ru-RU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Конец </a:t>
            </a:r>
            <a:r>
              <a:rPr lang="en-US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XVI</a:t>
            </a:r>
            <a:r>
              <a:rPr lang="ru-RU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 – середина </a:t>
            </a:r>
            <a:r>
              <a:rPr lang="en-US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XVII</a:t>
            </a:r>
            <a:r>
              <a:rPr lang="ru-RU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 веков ознаменовались огромным интересом ученых к объяснению движения и нахождению законов, которым оно подчиняется.</a:t>
            </a:r>
            <a:r>
              <a:rPr lang="en-US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 </a:t>
            </a:r>
            <a:endParaRPr lang="ru-RU" altLang="ru-RU" sz="2000" b="1" smtClean="0">
              <a:solidFill>
                <a:srgbClr val="080808"/>
              </a:solidFill>
              <a:effectLst/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		Как никогда остро встали вопросы об определении и вычислении скорости движения и его ускорения. Решение этих вопросов привело к установлению связи между задачей о вычислении скорости движения тела и задачей проведения касательной к кривой, описывающей зависимость пройденного расстояния от времени.</a:t>
            </a:r>
          </a:p>
          <a:p>
            <a:pPr algn="ctr" eaLnBrk="1" hangingPunct="1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      </a:t>
            </a:r>
          </a:p>
          <a:p>
            <a:pPr algn="ctr" eaLnBrk="1" hangingPunct="1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Общее понятие производной было сделано независимо друг от друга почти одновременно</a:t>
            </a:r>
          </a:p>
        </p:txBody>
      </p:sp>
      <p:sp>
        <p:nvSpPr>
          <p:cNvPr id="39951" name="Rectangle 15"/>
          <p:cNvSpPr>
            <a:spLocks noRot="1" noChangeArrowheads="1"/>
          </p:cNvSpPr>
          <p:nvPr/>
        </p:nvSpPr>
        <p:spPr bwMode="auto">
          <a:xfrm>
            <a:off x="1619250" y="4941888"/>
            <a:ext cx="2159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ru-RU" altLang="ru-RU">
                <a:solidFill>
                  <a:srgbClr val="080808"/>
                </a:solidFill>
              </a:rPr>
              <a:t>      </a:t>
            </a:r>
            <a:r>
              <a:rPr lang="ru-RU" altLang="ru-RU" sz="2000" b="1">
                <a:solidFill>
                  <a:srgbClr val="080808"/>
                </a:solidFill>
                <a:latin typeface="Times New Roman" pitchFamily="18" charset="0"/>
              </a:rPr>
              <a:t>английским физиком и математиком И.Ньютоном</a:t>
            </a:r>
          </a:p>
        </p:txBody>
      </p:sp>
      <p:sp>
        <p:nvSpPr>
          <p:cNvPr id="39952" name="Rectangle 16"/>
          <p:cNvSpPr>
            <a:spLocks noRot="1" noChangeArrowheads="1"/>
          </p:cNvSpPr>
          <p:nvPr/>
        </p:nvSpPr>
        <p:spPr bwMode="auto">
          <a:xfrm>
            <a:off x="4716463" y="4941888"/>
            <a:ext cx="23034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ru-RU" altLang="ru-RU" sz="2000">
                <a:solidFill>
                  <a:srgbClr val="080808"/>
                </a:solidFill>
                <a:latin typeface="Times New Roman" pitchFamily="18" charset="0"/>
              </a:rPr>
              <a:t>     </a:t>
            </a:r>
            <a:r>
              <a:rPr lang="ru-RU" altLang="ru-RU" sz="2000" b="1">
                <a:solidFill>
                  <a:srgbClr val="080808"/>
                </a:solidFill>
                <a:latin typeface="Times New Roman" pitchFamily="18" charset="0"/>
              </a:rPr>
              <a:t>немецким философом и математиком Г.Лейбницем.</a:t>
            </a:r>
            <a:r>
              <a:rPr lang="ru-RU" altLang="ru-RU" sz="2000">
                <a:solidFill>
                  <a:srgbClr val="080808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9949" name="Picture 13" descr="newt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868863"/>
            <a:ext cx="123825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Picture 14" descr="год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4724400"/>
            <a:ext cx="12239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51" grpId="0"/>
      <p:bldP spid="399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49" name="Group 93"/>
          <p:cNvGraphicFramePr>
            <a:graphicFrameLocks noGrp="1"/>
          </p:cNvGraphicFramePr>
          <p:nvPr/>
        </p:nvGraphicFramePr>
        <p:xfrm>
          <a:off x="1042988" y="692150"/>
          <a:ext cx="7632700" cy="5686425"/>
        </p:xfrm>
        <a:graphic>
          <a:graphicData uri="http://schemas.openxmlformats.org/drawingml/2006/table">
            <a:tbl>
              <a:tblPr/>
              <a:tblGrid>
                <a:gridCol w="1908175"/>
                <a:gridCol w="1908175"/>
                <a:gridCol w="1908175"/>
                <a:gridCol w="1908175"/>
              </a:tblGrid>
              <a:tr h="1895475">
                <a:tc>
                  <a:txBody>
                    <a:bodyPr/>
                    <a:lstStyle/>
                    <a:p>
                      <a:pPr marL="476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95475">
                <a:tc>
                  <a:txBody>
                    <a:bodyPr/>
                    <a:lstStyle/>
                    <a:p>
                      <a:pPr marL="476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6925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6925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95475">
                <a:tc>
                  <a:txBody>
                    <a:bodyPr/>
                    <a:lstStyle/>
                    <a:p>
                      <a:pPr marL="476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8" marR="694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Object 24"/>
          <p:cNvGraphicFramePr>
            <a:graphicFrameLocks noChangeAspect="1"/>
          </p:cNvGraphicFramePr>
          <p:nvPr/>
        </p:nvGraphicFramePr>
        <p:xfrm>
          <a:off x="1258888" y="909638"/>
          <a:ext cx="1512887" cy="1250950"/>
        </p:xfrm>
        <a:graphic>
          <a:graphicData uri="http://schemas.openxmlformats.org/presentationml/2006/ole">
            <p:oleObj spid="_x0000_s19480" name="Формула" r:id="rId3" imgW="317160" imgH="266400" progId="Equation.3">
              <p:embed/>
            </p:oleObj>
          </a:graphicData>
        </a:graphic>
      </p:graphicFrame>
      <p:graphicFrame>
        <p:nvGraphicFramePr>
          <p:cNvPr id="16" name="Object 25"/>
          <p:cNvGraphicFramePr>
            <a:graphicFrameLocks noChangeAspect="1"/>
          </p:cNvGraphicFramePr>
          <p:nvPr/>
        </p:nvGraphicFramePr>
        <p:xfrm>
          <a:off x="3132138" y="981075"/>
          <a:ext cx="1439862" cy="1162050"/>
        </p:xfrm>
        <a:graphic>
          <a:graphicData uri="http://schemas.openxmlformats.org/presentationml/2006/ole">
            <p:oleObj spid="_x0000_s19481" name="Формула" r:id="rId4" imgW="291973" imgH="241195" progId="Equation.3">
              <p:embed/>
            </p:oleObj>
          </a:graphicData>
        </a:graphic>
      </p:graphicFrame>
      <p:graphicFrame>
        <p:nvGraphicFramePr>
          <p:cNvPr id="17" name="Object 26"/>
          <p:cNvGraphicFramePr>
            <a:graphicFrameLocks noChangeAspect="1"/>
          </p:cNvGraphicFramePr>
          <p:nvPr/>
        </p:nvGraphicFramePr>
        <p:xfrm>
          <a:off x="5219700" y="1125538"/>
          <a:ext cx="1285875" cy="1008062"/>
        </p:xfrm>
        <a:graphic>
          <a:graphicData uri="http://schemas.openxmlformats.org/presentationml/2006/ole">
            <p:oleObj spid="_x0000_s19482" name="Формула" r:id="rId5" imgW="355446" imgH="279279" progId="Equation.3">
              <p:embed/>
            </p:oleObj>
          </a:graphicData>
        </a:graphic>
      </p:graphicFrame>
      <p:graphicFrame>
        <p:nvGraphicFramePr>
          <p:cNvPr id="18" name="Object 27"/>
          <p:cNvGraphicFramePr>
            <a:graphicFrameLocks noChangeAspect="1"/>
          </p:cNvGraphicFramePr>
          <p:nvPr/>
        </p:nvGraphicFramePr>
        <p:xfrm>
          <a:off x="6875463" y="1125538"/>
          <a:ext cx="1809750" cy="936625"/>
        </p:xfrm>
        <a:graphic>
          <a:graphicData uri="http://schemas.openxmlformats.org/presentationml/2006/ole">
            <p:oleObj spid="_x0000_s19483" name="Формула" r:id="rId6" imgW="457200" imgH="241200" progId="Equation.3">
              <p:embed/>
            </p:oleObj>
          </a:graphicData>
        </a:graphic>
      </p:graphicFrame>
      <p:graphicFrame>
        <p:nvGraphicFramePr>
          <p:cNvPr id="19" name="Object 28"/>
          <p:cNvGraphicFramePr>
            <a:graphicFrameLocks noChangeAspect="1"/>
          </p:cNvGraphicFramePr>
          <p:nvPr/>
        </p:nvGraphicFramePr>
        <p:xfrm>
          <a:off x="1042988" y="2925763"/>
          <a:ext cx="1917700" cy="936625"/>
        </p:xfrm>
        <a:graphic>
          <a:graphicData uri="http://schemas.openxmlformats.org/presentationml/2006/ole">
            <p:oleObj spid="_x0000_s19484" name="Формула" r:id="rId7" imgW="482391" imgH="241195" progId="Equation.3">
              <p:embed/>
            </p:oleObj>
          </a:graphicData>
        </a:graphic>
      </p:graphicFrame>
      <p:graphicFrame>
        <p:nvGraphicFramePr>
          <p:cNvPr id="20" name="Object 29"/>
          <p:cNvGraphicFramePr>
            <a:graphicFrameLocks noChangeAspect="1"/>
          </p:cNvGraphicFramePr>
          <p:nvPr/>
        </p:nvGraphicFramePr>
        <p:xfrm>
          <a:off x="3132138" y="2852738"/>
          <a:ext cx="1727200" cy="1103312"/>
        </p:xfrm>
        <a:graphic>
          <a:graphicData uri="http://schemas.openxmlformats.org/presentationml/2006/ole">
            <p:oleObj spid="_x0000_s19485" name="Формула" r:id="rId8" imgW="368300" imgH="241300" progId="Equation.3">
              <p:embed/>
            </p:oleObj>
          </a:graphicData>
        </a:graphic>
      </p:graphicFrame>
      <p:graphicFrame>
        <p:nvGraphicFramePr>
          <p:cNvPr id="22" name="Object 30"/>
          <p:cNvGraphicFramePr>
            <a:graphicFrameLocks noChangeAspect="1"/>
          </p:cNvGraphicFramePr>
          <p:nvPr/>
        </p:nvGraphicFramePr>
        <p:xfrm>
          <a:off x="4932363" y="2925763"/>
          <a:ext cx="1871662" cy="1016000"/>
        </p:xfrm>
        <a:graphic>
          <a:graphicData uri="http://schemas.openxmlformats.org/presentationml/2006/ole">
            <p:oleObj spid="_x0000_s19486" name="Формула" r:id="rId9" imgW="431613" imgH="241195" progId="Equation.3">
              <p:embed/>
            </p:oleObj>
          </a:graphicData>
        </a:graphic>
      </p:graphicFrame>
      <p:graphicFrame>
        <p:nvGraphicFramePr>
          <p:cNvPr id="48" name="Object 31"/>
          <p:cNvGraphicFramePr>
            <a:graphicFrameLocks noChangeAspect="1"/>
          </p:cNvGraphicFramePr>
          <p:nvPr/>
        </p:nvGraphicFramePr>
        <p:xfrm>
          <a:off x="7092950" y="2565400"/>
          <a:ext cx="1366838" cy="1887538"/>
        </p:xfrm>
        <a:graphic>
          <a:graphicData uri="http://schemas.openxmlformats.org/presentationml/2006/ole">
            <p:oleObj spid="_x0000_s19487" name="Формула" r:id="rId10" imgW="342751" imgH="469696" progId="Equation.3">
              <p:embed/>
            </p:oleObj>
          </a:graphicData>
        </a:graphic>
      </p:graphicFrame>
      <p:graphicFrame>
        <p:nvGraphicFramePr>
          <p:cNvPr id="49" name="Object 32"/>
          <p:cNvGraphicFramePr>
            <a:graphicFrameLocks noChangeAspect="1"/>
          </p:cNvGraphicFramePr>
          <p:nvPr/>
        </p:nvGraphicFramePr>
        <p:xfrm>
          <a:off x="1042988" y="4725988"/>
          <a:ext cx="1873250" cy="954087"/>
        </p:xfrm>
        <a:graphic>
          <a:graphicData uri="http://schemas.openxmlformats.org/presentationml/2006/ole">
            <p:oleObj spid="_x0000_s19488" name="Формула" r:id="rId11" imgW="469696" imgH="241195" progId="Equation.3">
              <p:embed/>
            </p:oleObj>
          </a:graphicData>
        </a:graphic>
      </p:graphicFrame>
      <p:graphicFrame>
        <p:nvGraphicFramePr>
          <p:cNvPr id="50" name="Object 33"/>
          <p:cNvGraphicFramePr>
            <a:graphicFrameLocks noChangeAspect="1"/>
          </p:cNvGraphicFramePr>
          <p:nvPr/>
        </p:nvGraphicFramePr>
        <p:xfrm>
          <a:off x="3238500" y="4510088"/>
          <a:ext cx="1368425" cy="1865312"/>
        </p:xfrm>
        <a:graphic>
          <a:graphicData uri="http://schemas.openxmlformats.org/presentationml/2006/ole">
            <p:oleObj spid="_x0000_s19489" name="Формула" r:id="rId12" imgW="342751" imgH="469696" progId="Equation.3">
              <p:embed/>
            </p:oleObj>
          </a:graphicData>
        </a:graphic>
      </p:graphicFrame>
      <p:graphicFrame>
        <p:nvGraphicFramePr>
          <p:cNvPr id="51" name="Object 34"/>
          <p:cNvGraphicFramePr>
            <a:graphicFrameLocks noChangeAspect="1"/>
          </p:cNvGraphicFramePr>
          <p:nvPr/>
        </p:nvGraphicFramePr>
        <p:xfrm>
          <a:off x="5076825" y="4725988"/>
          <a:ext cx="1655763" cy="1273175"/>
        </p:xfrm>
        <a:graphic>
          <a:graphicData uri="http://schemas.openxmlformats.org/presentationml/2006/ole">
            <p:oleObj spid="_x0000_s19490" name="Формула" r:id="rId13" imgW="317225" imgH="241091" progId="Equation.3">
              <p:embed/>
            </p:oleObj>
          </a:graphicData>
        </a:graphic>
      </p:graphicFrame>
      <p:graphicFrame>
        <p:nvGraphicFramePr>
          <p:cNvPr id="52" name="Object 35"/>
          <p:cNvGraphicFramePr>
            <a:graphicFrameLocks noChangeAspect="1"/>
          </p:cNvGraphicFramePr>
          <p:nvPr/>
        </p:nvGraphicFramePr>
        <p:xfrm>
          <a:off x="7092950" y="4797425"/>
          <a:ext cx="1582738" cy="1082675"/>
        </p:xfrm>
        <a:graphic>
          <a:graphicData uri="http://schemas.openxmlformats.org/presentationml/2006/ole">
            <p:oleObj spid="_x0000_s19491" name="Формула" r:id="rId14" imgW="355446" imgH="241195" progId="Equation.3">
              <p:embed/>
            </p:oleObj>
          </a:graphicData>
        </a:graphic>
      </p:graphicFrame>
      <p:graphicFrame>
        <p:nvGraphicFramePr>
          <p:cNvPr id="53" name="Object 36"/>
          <p:cNvGraphicFramePr>
            <a:graphicFrameLocks noChangeAspect="1"/>
          </p:cNvGraphicFramePr>
          <p:nvPr/>
        </p:nvGraphicFramePr>
        <p:xfrm>
          <a:off x="1042988" y="981075"/>
          <a:ext cx="1873250" cy="1136650"/>
        </p:xfrm>
        <a:graphic>
          <a:graphicData uri="http://schemas.openxmlformats.org/presentationml/2006/ole">
            <p:oleObj spid="_x0000_s19492" name="Формула" r:id="rId15" imgW="330120" imgH="203040" progId="Equation.3">
              <p:embed/>
            </p:oleObj>
          </a:graphicData>
        </a:graphic>
      </p:graphicFrame>
      <p:graphicFrame>
        <p:nvGraphicFramePr>
          <p:cNvPr id="54" name="Object 37"/>
          <p:cNvGraphicFramePr>
            <a:graphicFrameLocks noChangeAspect="1"/>
          </p:cNvGraphicFramePr>
          <p:nvPr/>
        </p:nvGraphicFramePr>
        <p:xfrm>
          <a:off x="3576638" y="1052513"/>
          <a:ext cx="790575" cy="1081087"/>
        </p:xfrm>
        <a:graphic>
          <a:graphicData uri="http://schemas.openxmlformats.org/presentationml/2006/ole">
            <p:oleObj spid="_x0000_s19493" name="Формула" r:id="rId16" imgW="126720" imgH="177480" progId="Equation.3">
              <p:embed/>
            </p:oleObj>
          </a:graphicData>
        </a:graphic>
      </p:graphicFrame>
      <p:graphicFrame>
        <p:nvGraphicFramePr>
          <p:cNvPr id="55" name="Object 38"/>
          <p:cNvGraphicFramePr>
            <a:graphicFrameLocks noChangeAspect="1"/>
          </p:cNvGraphicFramePr>
          <p:nvPr/>
        </p:nvGraphicFramePr>
        <p:xfrm>
          <a:off x="5292725" y="981075"/>
          <a:ext cx="1079500" cy="1320800"/>
        </p:xfrm>
        <a:graphic>
          <a:graphicData uri="http://schemas.openxmlformats.org/presentationml/2006/ole">
            <p:oleObj spid="_x0000_s19494" name="Формула" r:id="rId17" imgW="342720" imgH="419040" progId="Equation.3">
              <p:embed/>
            </p:oleObj>
          </a:graphicData>
        </a:graphic>
      </p:graphicFrame>
      <p:graphicFrame>
        <p:nvGraphicFramePr>
          <p:cNvPr id="56" name="Object 39"/>
          <p:cNvGraphicFramePr>
            <a:graphicFrameLocks noChangeAspect="1"/>
          </p:cNvGraphicFramePr>
          <p:nvPr/>
        </p:nvGraphicFramePr>
        <p:xfrm>
          <a:off x="6732588" y="1196975"/>
          <a:ext cx="1922462" cy="792163"/>
        </p:xfrm>
        <a:graphic>
          <a:graphicData uri="http://schemas.openxmlformats.org/presentationml/2006/ole">
            <p:oleObj spid="_x0000_s19495" name="Формула" r:id="rId18" imgW="342720" imgH="139680" progId="Equation.3">
              <p:embed/>
            </p:oleObj>
          </a:graphicData>
        </a:graphic>
      </p:graphicFrame>
      <p:graphicFrame>
        <p:nvGraphicFramePr>
          <p:cNvPr id="57" name="Object 40"/>
          <p:cNvGraphicFramePr>
            <a:graphicFrameLocks noChangeAspect="1"/>
          </p:cNvGraphicFramePr>
          <p:nvPr/>
        </p:nvGraphicFramePr>
        <p:xfrm>
          <a:off x="6875463" y="2493963"/>
          <a:ext cx="1584325" cy="1895475"/>
        </p:xfrm>
        <a:graphic>
          <a:graphicData uri="http://schemas.openxmlformats.org/presentationml/2006/ole">
            <p:oleObj spid="_x0000_s19496" name="Формула" r:id="rId19" imgW="330057" imgH="393529" progId="Equation.3">
              <p:embed/>
            </p:oleObj>
          </a:graphicData>
        </a:graphic>
      </p:graphicFrame>
      <p:graphicFrame>
        <p:nvGraphicFramePr>
          <p:cNvPr id="58" name="Object 41"/>
          <p:cNvGraphicFramePr>
            <a:graphicFrameLocks noChangeAspect="1"/>
          </p:cNvGraphicFramePr>
          <p:nvPr/>
        </p:nvGraphicFramePr>
        <p:xfrm>
          <a:off x="4859338" y="2781300"/>
          <a:ext cx="1893887" cy="1368425"/>
        </p:xfrm>
        <a:graphic>
          <a:graphicData uri="http://schemas.openxmlformats.org/presentationml/2006/ole">
            <p:oleObj spid="_x0000_s19497" name="Формула" r:id="rId20" imgW="533169" imgH="393529" progId="Equation.3">
              <p:embed/>
            </p:oleObj>
          </a:graphicData>
        </a:graphic>
      </p:graphicFrame>
      <p:graphicFrame>
        <p:nvGraphicFramePr>
          <p:cNvPr id="59" name="Object 42"/>
          <p:cNvGraphicFramePr>
            <a:graphicFrameLocks noChangeAspect="1"/>
          </p:cNvGraphicFramePr>
          <p:nvPr/>
        </p:nvGraphicFramePr>
        <p:xfrm>
          <a:off x="2987675" y="2636838"/>
          <a:ext cx="1871663" cy="1638300"/>
        </p:xfrm>
        <a:graphic>
          <a:graphicData uri="http://schemas.openxmlformats.org/presentationml/2006/ole">
            <p:oleObj spid="_x0000_s19498" name="Формула" r:id="rId21" imgW="444307" imgH="393529" progId="Equation.3">
              <p:embed/>
            </p:oleObj>
          </a:graphicData>
        </a:graphic>
      </p:graphicFrame>
      <p:graphicFrame>
        <p:nvGraphicFramePr>
          <p:cNvPr id="60" name="Object 43"/>
          <p:cNvGraphicFramePr>
            <a:graphicFrameLocks noChangeAspect="1"/>
          </p:cNvGraphicFramePr>
          <p:nvPr/>
        </p:nvGraphicFramePr>
        <p:xfrm>
          <a:off x="1042988" y="3070225"/>
          <a:ext cx="1873250" cy="719138"/>
        </p:xfrm>
        <a:graphic>
          <a:graphicData uri="http://schemas.openxmlformats.org/presentationml/2006/ole">
            <p:oleObj spid="_x0000_s19499" name="Формула" r:id="rId22" imgW="444114" imgH="177646" progId="Equation.3">
              <p:embed/>
            </p:oleObj>
          </a:graphicData>
        </a:graphic>
      </p:graphicFrame>
      <p:graphicFrame>
        <p:nvGraphicFramePr>
          <p:cNvPr id="61" name="Object 44"/>
          <p:cNvGraphicFramePr>
            <a:graphicFrameLocks noChangeAspect="1"/>
          </p:cNvGraphicFramePr>
          <p:nvPr/>
        </p:nvGraphicFramePr>
        <p:xfrm>
          <a:off x="1042988" y="4870450"/>
          <a:ext cx="1873250" cy="904875"/>
        </p:xfrm>
        <a:graphic>
          <a:graphicData uri="http://schemas.openxmlformats.org/presentationml/2006/ole">
            <p:oleObj spid="_x0000_s19500" name="Формула" r:id="rId23" imgW="418918" imgH="203112" progId="Equation.3">
              <p:embed/>
            </p:oleObj>
          </a:graphicData>
        </a:graphic>
      </p:graphicFrame>
      <p:graphicFrame>
        <p:nvGraphicFramePr>
          <p:cNvPr id="62" name="Object 45"/>
          <p:cNvGraphicFramePr>
            <a:graphicFrameLocks noChangeAspect="1"/>
          </p:cNvGraphicFramePr>
          <p:nvPr/>
        </p:nvGraphicFramePr>
        <p:xfrm>
          <a:off x="2987675" y="4725988"/>
          <a:ext cx="1871663" cy="1311275"/>
        </p:xfrm>
        <a:graphic>
          <a:graphicData uri="http://schemas.openxmlformats.org/presentationml/2006/ole">
            <p:oleObj spid="_x0000_s19501" name="Формула" r:id="rId24" imgW="596900" imgH="419100" progId="Equation.3">
              <p:embed/>
            </p:oleObj>
          </a:graphicData>
        </a:graphic>
      </p:graphicFrame>
      <p:graphicFrame>
        <p:nvGraphicFramePr>
          <p:cNvPr id="63" name="Object 46"/>
          <p:cNvGraphicFramePr>
            <a:graphicFrameLocks noChangeAspect="1"/>
          </p:cNvGraphicFramePr>
          <p:nvPr/>
        </p:nvGraphicFramePr>
        <p:xfrm>
          <a:off x="4932363" y="4941888"/>
          <a:ext cx="1800225" cy="657225"/>
        </p:xfrm>
        <a:graphic>
          <a:graphicData uri="http://schemas.openxmlformats.org/presentationml/2006/ole">
            <p:oleObj spid="_x0000_s19502" name="Формула" r:id="rId25" imgW="558558" imgH="203112" progId="Equation.3">
              <p:embed/>
            </p:oleObj>
          </a:graphicData>
        </a:graphic>
      </p:graphicFrame>
      <p:graphicFrame>
        <p:nvGraphicFramePr>
          <p:cNvPr id="64" name="Object 47"/>
          <p:cNvGraphicFramePr>
            <a:graphicFrameLocks noChangeAspect="1"/>
          </p:cNvGraphicFramePr>
          <p:nvPr/>
        </p:nvGraphicFramePr>
        <p:xfrm>
          <a:off x="7164388" y="4725988"/>
          <a:ext cx="1295400" cy="992187"/>
        </p:xfrm>
        <a:graphic>
          <a:graphicData uri="http://schemas.openxmlformats.org/presentationml/2006/ole">
            <p:oleObj spid="_x0000_s19503" name="Формула" r:id="rId26" imgW="266469" imgH="20302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i="1" smtClean="0">
                <a:solidFill>
                  <a:srgbClr val="080808"/>
                </a:solidFill>
                <a:effectLst/>
                <a:latin typeface="Times New Roman" pitchFamily="18" charset="0"/>
              </a:rPr>
              <a:t/>
            </a:r>
            <a:br>
              <a:rPr lang="ru-RU" i="1" smtClean="0">
                <a:solidFill>
                  <a:srgbClr val="080808"/>
                </a:solidFill>
                <a:effectLst/>
                <a:latin typeface="Times New Roman" pitchFamily="18" charset="0"/>
              </a:rPr>
            </a:br>
            <a:r>
              <a:rPr lang="ru-RU" i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Скажи мне — и я забуду, покажи мне — и я запомню, дай мне сделать — и я пойму.</a:t>
            </a:r>
            <a:r>
              <a:rPr lang="ru-RU" sz="4000" smtClean="0">
                <a:effectLst/>
              </a:rPr>
              <a:t> </a:t>
            </a:r>
            <a:br>
              <a:rPr lang="ru-RU" sz="4000" smtClean="0">
                <a:effectLst/>
              </a:rPr>
            </a:br>
            <a:r>
              <a:rPr lang="ru-RU" sz="4000" smtClean="0">
                <a:effectLst/>
              </a:rPr>
              <a:t>                              </a:t>
            </a:r>
            <a:r>
              <a:rPr lang="ru-RU" i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Конфуций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effectLst/>
              </a:rPr>
              <a:t> </a:t>
            </a:r>
          </a:p>
        </p:txBody>
      </p:sp>
      <p:sp>
        <p:nvSpPr>
          <p:cNvPr id="28678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211638" y="1989138"/>
            <a:ext cx="4143375" cy="4117975"/>
          </a:xfrm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ru-RU" sz="2400" smtClean="0">
                <a:solidFill>
                  <a:srgbClr val="080808"/>
                </a:solidFill>
                <a:effectLst/>
              </a:rPr>
              <a:t>                              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endParaRPr lang="ru-RU" sz="2400" smtClean="0">
              <a:solidFill>
                <a:srgbClr val="080808"/>
              </a:solidFill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ru-RU" sz="2400" smtClean="0">
                <a:solidFill>
                  <a:srgbClr val="080808"/>
                </a:solidFill>
                <a:effectLst/>
              </a:rPr>
              <a:t> (</a:t>
            </a:r>
            <a:r>
              <a:rPr lang="ru-RU" sz="24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551 до н. э. —  479 до н. э.)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ru-RU" sz="2400" b="1" smtClean="0">
                <a:solidFill>
                  <a:srgbClr val="080808"/>
                </a:solidFill>
                <a:effectLst/>
                <a:latin typeface="Times New Roman" pitchFamily="18" charset="0"/>
              </a:rPr>
              <a:t>    Конфуций - древний мыслитель и философ Китая. Его учение оказало глубокое влияние на жизнь Китая и Восточной Азии, став основой философской системы, известной как конфуцианство. </a:t>
            </a:r>
          </a:p>
          <a:p>
            <a:pPr>
              <a:lnSpc>
                <a:spcPct val="80000"/>
              </a:lnSpc>
            </a:pPr>
            <a:endParaRPr lang="ru-RU" sz="2400" b="1" smtClean="0">
              <a:effectLst/>
              <a:latin typeface="Times New Roman" pitchFamily="18" charset="0"/>
            </a:endParaRPr>
          </a:p>
        </p:txBody>
      </p:sp>
      <p:pic>
        <p:nvPicPr>
          <p:cNvPr id="9219" name="Picture 3" descr="C:\Users\Andrei\Desktop\qqq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420938"/>
            <a:ext cx="338137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effectLst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effectLst/>
            </a:endParaRPr>
          </a:p>
        </p:txBody>
      </p:sp>
      <p:pic>
        <p:nvPicPr>
          <p:cNvPr id="27652" name="Picture 2" descr="C:\Users\лицей 145\Desktop\ошибка 11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501188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5604" name="Picture 4" descr="граф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3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DDFFB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220</TotalTime>
  <Words>132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Arial Black</vt:lpstr>
      <vt:lpstr>Wingdings</vt:lpstr>
      <vt:lpstr>Calibri</vt:lpstr>
      <vt:lpstr>Times New Roman</vt:lpstr>
      <vt:lpstr>Трава</vt:lpstr>
      <vt:lpstr>Трава</vt:lpstr>
      <vt:lpstr>Формула</vt:lpstr>
      <vt:lpstr>  14.03.2017    Классная работа                 Производная</vt:lpstr>
      <vt:lpstr>Слайд 2</vt:lpstr>
      <vt:lpstr> Скажи мне — и я забуду, покажи мне — и я запомню, дай мне сделать — и я пойму.                                Конфуций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Andrei</dc:creator>
  <cp:lastModifiedBy>user</cp:lastModifiedBy>
  <cp:revision>49</cp:revision>
  <dcterms:created xsi:type="dcterms:W3CDTF">2017-03-09T17:36:14Z</dcterms:created>
  <dcterms:modified xsi:type="dcterms:W3CDTF">2017-03-10T11:43:26Z</dcterms:modified>
</cp:coreProperties>
</file>