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6"/>
  </p:notesMasterIdLst>
  <p:sldIdLst>
    <p:sldId id="256" r:id="rId2"/>
    <p:sldId id="263" r:id="rId3"/>
    <p:sldId id="259" r:id="rId4"/>
    <p:sldId id="260" r:id="rId5"/>
    <p:sldId id="266" r:id="rId6"/>
    <p:sldId id="268" r:id="rId7"/>
    <p:sldId id="269" r:id="rId8"/>
    <p:sldId id="270" r:id="rId9"/>
    <p:sldId id="271" r:id="rId10"/>
    <p:sldId id="265" r:id="rId11"/>
    <p:sldId id="272" r:id="rId12"/>
    <p:sldId id="267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66"/>
    <a:srgbClr val="A50021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660" autoAdjust="0"/>
    <p:restoredTop sz="98156" autoAdjust="0"/>
  </p:normalViewPr>
  <p:slideViewPr>
    <p:cSldViewPr>
      <p:cViewPr varScale="1">
        <p:scale>
          <a:sx n="70" d="100"/>
          <a:sy n="70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pPr>
              <a:defRPr/>
            </a:pPr>
            <a:fld id="{67442942-70AC-4DEA-828B-B615DAC2E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1AE0EC-6DD2-4791-B790-FAC99DD94D10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kumimoji="0"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kumimoji="0"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B0331DF-E8FD-4C78-90E7-BA7478356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BAC9D-1BE7-43FC-863A-891B21D2B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D3E73-814F-4DE3-9CF5-6A1939313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295400" y="1219200"/>
            <a:ext cx="70866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1440C-EB78-4A18-8766-CC977AF57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295400" y="12192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95400" y="2819400"/>
            <a:ext cx="3467100" cy="160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2819400"/>
            <a:ext cx="3467100" cy="160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295400" y="4572000"/>
            <a:ext cx="3467100" cy="160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4900" y="4572000"/>
            <a:ext cx="3467100" cy="160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69D7E-8189-4E0A-ABF8-525791575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2819400"/>
            <a:ext cx="3467100" cy="335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2819400"/>
            <a:ext cx="3467100" cy="160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572000"/>
            <a:ext cx="3467100" cy="160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EECAA-9814-42F8-959C-FBF167A4E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2819400"/>
            <a:ext cx="3467100" cy="335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2819400"/>
            <a:ext cx="3467100" cy="335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22967-B46D-45ED-8E2A-B0D6EC993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5400" y="2819400"/>
            <a:ext cx="3467100" cy="335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2819400"/>
            <a:ext cx="3467100" cy="160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572000"/>
            <a:ext cx="3467100" cy="160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417CF-07B4-4253-9C0D-5EBCEAA81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67EA4-95A8-44BC-8D87-2C2479C45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FE4DDA-1BC4-4A55-B6E7-57FBBF5C1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A42B23-F7CE-4135-A09F-28307F0B7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A0BB02-5A87-42DE-A717-C0EB9E598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11F2DF-C1EA-4927-BDA1-4768CF72C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C3C69-5A82-47A0-8B8A-9FAE11C7A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A799D6-3C48-402A-BAD4-55C17F824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B7109F2-F41E-46AE-BDCC-A1F19CE12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8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19E8F62-F925-4368-8749-E746F636C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0" r:id="rId2"/>
    <p:sldLayoutId id="2147483815" r:id="rId3"/>
    <p:sldLayoutId id="2147483816" r:id="rId4"/>
    <p:sldLayoutId id="2147483817" r:id="rId5"/>
    <p:sldLayoutId id="2147483818" r:id="rId6"/>
    <p:sldLayoutId id="2147483811" r:id="rId7"/>
    <p:sldLayoutId id="2147483819" r:id="rId8"/>
    <p:sldLayoutId id="2147483820" r:id="rId9"/>
    <p:sldLayoutId id="2147483812" r:id="rId10"/>
    <p:sldLayoutId id="2147483813" r:id="rId11"/>
    <p:sldLayoutId id="2147483821" r:id="rId12"/>
    <p:sldLayoutId id="2147483822" r:id="rId13"/>
    <p:sldLayoutId id="2147483823" r:id="rId14"/>
    <p:sldLayoutId id="2147483824" r:id="rId15"/>
    <p:sldLayoutId id="2147483825" r:id="rId16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57166"/>
            <a:ext cx="8278812" cy="371477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7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t Orange" pitchFamily="2" charset="0"/>
              </a:rPr>
              <a:t>How to be healthy</a:t>
            </a:r>
            <a:br>
              <a:rPr lang="en-US" sz="7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t Orange" pitchFamily="2" charset="0"/>
              </a:rPr>
            </a:br>
            <a:r>
              <a:rPr lang="en-US" sz="7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t Orange" pitchFamily="2" charset="0"/>
              </a:rPr>
              <a:t>and</a:t>
            </a:r>
            <a:br>
              <a:rPr lang="en-US" sz="7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t Orange" pitchFamily="2" charset="0"/>
              </a:rPr>
            </a:br>
            <a:r>
              <a:rPr lang="en-US" sz="7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t Orange" pitchFamily="2" charset="0"/>
              </a:rPr>
              <a:t>live long</a:t>
            </a:r>
            <a:endParaRPr lang="ru-RU" sz="7200" dirty="0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gent Orange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2" name="Rectangle 10"/>
          <p:cNvSpPr>
            <a:spLocks noGrp="1" noChangeArrowheads="1"/>
          </p:cNvSpPr>
          <p:nvPr>
            <p:ph type="title"/>
          </p:nvPr>
        </p:nvSpPr>
        <p:spPr>
          <a:xfrm>
            <a:off x="1331913" y="1125538"/>
            <a:ext cx="3132137" cy="8223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Bad habits:</a:t>
            </a:r>
            <a:endParaRPr lang="ru-RU" i="1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16113"/>
            <a:ext cx="5400675" cy="4464050"/>
          </a:xfrm>
        </p:spPr>
        <p:txBody>
          <a:bodyPr>
            <a:normAutofit fontScale="925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Unhealthy nutrition             obesity, diseases.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Physical inactivity		   some diseases.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Smoking            cancer, cough, yellow teeth, unhealthy skin.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Drinking alcohol             unclear speech, heart disease, slow reactions, destruction of organism.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Taking drugs            dependence, degradation and </a:t>
            </a:r>
            <a:r>
              <a:rPr lang="en-US" sz="240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DEATH!!!</a:t>
            </a:r>
            <a:endParaRPr lang="ru-RU" sz="2400" smtClean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4766" name="Picture 14" descr="Рисунок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259607" y="3000372"/>
            <a:ext cx="1884393" cy="1600200"/>
          </a:xfrm>
          <a:noFill/>
        </p:spPr>
      </p:pic>
      <p:pic>
        <p:nvPicPr>
          <p:cNvPr id="74768" name="Picture 16" descr="курение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 r="6879" b="3430"/>
          <a:stretch>
            <a:fillRect/>
          </a:stretch>
        </p:blipFill>
        <p:spPr>
          <a:xfrm>
            <a:off x="5429256" y="2428868"/>
            <a:ext cx="1943100" cy="1731963"/>
          </a:xfrm>
          <a:noFill/>
        </p:spPr>
      </p:pic>
      <p:sp>
        <p:nvSpPr>
          <p:cNvPr id="74756" name="AutoShape 4"/>
          <p:cNvSpPr>
            <a:spLocks noChangeArrowheads="1"/>
          </p:cNvSpPr>
          <p:nvPr/>
        </p:nvSpPr>
        <p:spPr bwMode="auto">
          <a:xfrm>
            <a:off x="3786182" y="1857364"/>
            <a:ext cx="976312" cy="485775"/>
          </a:xfrm>
          <a:custGeom>
            <a:avLst/>
            <a:gdLst>
              <a:gd name="T0" fmla="*/ 1495958583 w 21600"/>
              <a:gd name="T1" fmla="*/ 0 h 21600"/>
              <a:gd name="T2" fmla="*/ 0 w 21600"/>
              <a:gd name="T3" fmla="*/ 122848180 h 21600"/>
              <a:gd name="T4" fmla="*/ 1495958583 w 21600"/>
              <a:gd name="T5" fmla="*/ 245695820 h 21600"/>
              <a:gd name="T6" fmla="*/ 1994611203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/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auto">
          <a:xfrm>
            <a:off x="3571868" y="2643182"/>
            <a:ext cx="1008063" cy="433388"/>
          </a:xfrm>
          <a:custGeom>
            <a:avLst/>
            <a:gdLst>
              <a:gd name="T0" fmla="*/ 1646707651 w 21600"/>
              <a:gd name="T1" fmla="*/ 0 h 21600"/>
              <a:gd name="T2" fmla="*/ 0 w 21600"/>
              <a:gd name="T3" fmla="*/ 87235475 h 21600"/>
              <a:gd name="T4" fmla="*/ 1646707651 w 21600"/>
              <a:gd name="T5" fmla="*/ 174470950 h 21600"/>
              <a:gd name="T6" fmla="*/ 2147483647 w 21600"/>
              <a:gd name="T7" fmla="*/ 872354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4758" name="AutoShape 6"/>
          <p:cNvSpPr>
            <a:spLocks noChangeArrowheads="1"/>
          </p:cNvSpPr>
          <p:nvPr/>
        </p:nvSpPr>
        <p:spPr bwMode="auto">
          <a:xfrm>
            <a:off x="2285984" y="3357562"/>
            <a:ext cx="936625" cy="433387"/>
          </a:xfrm>
          <a:custGeom>
            <a:avLst/>
            <a:gdLst>
              <a:gd name="T0" fmla="*/ 1320842320 w 21600"/>
              <a:gd name="T1" fmla="*/ 0 h 21600"/>
              <a:gd name="T2" fmla="*/ 0 w 21600"/>
              <a:gd name="T3" fmla="*/ 87234632 h 21600"/>
              <a:gd name="T4" fmla="*/ 1320842320 w 21600"/>
              <a:gd name="T5" fmla="*/ 174469745 h 21600"/>
              <a:gd name="T6" fmla="*/ 1761122862 w 21600"/>
              <a:gd name="T7" fmla="*/ 8723463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4759" name="AutoShape 7"/>
          <p:cNvSpPr>
            <a:spLocks noChangeArrowheads="1"/>
          </p:cNvSpPr>
          <p:nvPr/>
        </p:nvSpPr>
        <p:spPr bwMode="auto">
          <a:xfrm>
            <a:off x="3357554" y="4071942"/>
            <a:ext cx="1079500" cy="433388"/>
          </a:xfrm>
          <a:custGeom>
            <a:avLst/>
            <a:gdLst>
              <a:gd name="T0" fmla="*/ 2022188236 w 21600"/>
              <a:gd name="T1" fmla="*/ 0 h 21600"/>
              <a:gd name="T2" fmla="*/ 0 w 21600"/>
              <a:gd name="T3" fmla="*/ 87235475 h 21600"/>
              <a:gd name="T4" fmla="*/ 2022188236 w 21600"/>
              <a:gd name="T5" fmla="*/ 174470950 h 21600"/>
              <a:gd name="T6" fmla="*/ 2147483647 w 21600"/>
              <a:gd name="T7" fmla="*/ 872354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4763" name="AutoShape 11"/>
          <p:cNvSpPr>
            <a:spLocks noChangeArrowheads="1"/>
          </p:cNvSpPr>
          <p:nvPr/>
        </p:nvSpPr>
        <p:spPr bwMode="auto">
          <a:xfrm>
            <a:off x="2857488" y="5072074"/>
            <a:ext cx="976312" cy="485775"/>
          </a:xfrm>
          <a:custGeom>
            <a:avLst/>
            <a:gdLst>
              <a:gd name="T0" fmla="*/ 1495958583 w 21600"/>
              <a:gd name="T1" fmla="*/ 0 h 21600"/>
              <a:gd name="T2" fmla="*/ 0 w 21600"/>
              <a:gd name="T3" fmla="*/ 122848180 h 21600"/>
              <a:gd name="T4" fmla="*/ 1495958583 w 21600"/>
              <a:gd name="T5" fmla="*/ 245695820 h 21600"/>
              <a:gd name="T6" fmla="*/ 1994611203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/>
          </a:p>
        </p:txBody>
      </p:sp>
      <p:pic>
        <p:nvPicPr>
          <p:cNvPr id="74771" name="Picture 19" descr="656385_20040526141017"/>
          <p:cNvPicPr>
            <a:picLocks noChangeAspect="1" noChangeArrowheads="1"/>
          </p:cNvPicPr>
          <p:nvPr/>
        </p:nvPicPr>
        <p:blipFill>
          <a:blip r:embed="rId4"/>
          <a:srcRect l="2562" r="17343"/>
          <a:stretch>
            <a:fillRect/>
          </a:stretch>
        </p:blipFill>
        <p:spPr bwMode="auto">
          <a:xfrm>
            <a:off x="5929322" y="4500570"/>
            <a:ext cx="1728788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70" name="Picture 18" descr="ufzv2ce6no0ux4v4xhe5d1ar5_fatkod"/>
          <p:cNvPicPr>
            <a:picLocks noChangeAspect="1" noChangeArrowheads="1"/>
          </p:cNvPicPr>
          <p:nvPr/>
        </p:nvPicPr>
        <p:blipFill>
          <a:blip r:embed="rId5"/>
          <a:srcRect l="5573" t="2780" r="2756"/>
          <a:stretch>
            <a:fillRect/>
          </a:stretch>
        </p:blipFill>
        <p:spPr bwMode="auto">
          <a:xfrm>
            <a:off x="7215206" y="571480"/>
            <a:ext cx="1690688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4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  <p:bldP spid="74756" grpId="0" animBg="1"/>
      <p:bldP spid="74757" grpId="0" animBg="1"/>
      <p:bldP spid="74758" grpId="0" animBg="1"/>
      <p:bldP spid="747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5500695" y="0"/>
            <a:ext cx="3643306" cy="1447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Interviewing </a:t>
            </a:r>
            <a:endParaRPr lang="ru-RU" i="1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95241" name="Object 9"/>
          <p:cNvGraphicFramePr>
            <a:graphicFrameLocks noChangeAspect="1"/>
          </p:cNvGraphicFramePr>
          <p:nvPr>
            <p:ph sz="quarter" idx="1"/>
          </p:nvPr>
        </p:nvGraphicFramePr>
        <p:xfrm>
          <a:off x="3563938" y="836613"/>
          <a:ext cx="2303462" cy="1090612"/>
        </p:xfrm>
        <a:graphic>
          <a:graphicData uri="http://schemas.openxmlformats.org/presentationml/2006/ole">
            <p:oleObj spid="_x0000_s1026" name="Диаграмма" r:id="rId3" imgW="7077024" imgH="3352699" progId="MSGraph.Chart.8">
              <p:embed followColorScheme="full"/>
            </p:oleObj>
          </a:graphicData>
        </a:graphic>
      </p:graphicFrame>
      <p:graphicFrame>
        <p:nvGraphicFramePr>
          <p:cNvPr id="95250" name="Object 18"/>
          <p:cNvGraphicFramePr>
            <a:graphicFrameLocks noChangeAspect="1"/>
          </p:cNvGraphicFramePr>
          <p:nvPr>
            <p:ph sz="quarter" idx="2"/>
          </p:nvPr>
        </p:nvGraphicFramePr>
        <p:xfrm>
          <a:off x="4716463" y="1700213"/>
          <a:ext cx="2305050" cy="1092200"/>
        </p:xfrm>
        <a:graphic>
          <a:graphicData uri="http://schemas.openxmlformats.org/presentationml/2006/ole">
            <p:oleObj spid="_x0000_s1027" name="Диаграмма" r:id="rId4" imgW="7077024" imgH="3352699" progId="MSGraph.Chart.8">
              <p:embed followColorScheme="full"/>
            </p:oleObj>
          </a:graphicData>
        </a:graphic>
      </p:graphicFrame>
      <p:graphicFrame>
        <p:nvGraphicFramePr>
          <p:cNvPr id="95255" name="Object 23"/>
          <p:cNvGraphicFramePr>
            <a:graphicFrameLocks noChangeAspect="1"/>
          </p:cNvGraphicFramePr>
          <p:nvPr>
            <p:ph sz="quarter" idx="3"/>
          </p:nvPr>
        </p:nvGraphicFramePr>
        <p:xfrm>
          <a:off x="5867400" y="2565400"/>
          <a:ext cx="2365375" cy="1122363"/>
        </p:xfrm>
        <a:graphic>
          <a:graphicData uri="http://schemas.openxmlformats.org/presentationml/2006/ole">
            <p:oleObj spid="_x0000_s1028" name="Диаграмма" r:id="rId5" imgW="7067584" imgH="3352699" progId="MSGraph.Chart.8">
              <p:embed followColorScheme="full"/>
            </p:oleObj>
          </a:graphicData>
        </a:graphic>
      </p:graphicFrame>
      <p:graphicFrame>
        <p:nvGraphicFramePr>
          <p:cNvPr id="95258" name="Object 26"/>
          <p:cNvGraphicFramePr>
            <a:graphicFrameLocks noChangeAspect="1"/>
          </p:cNvGraphicFramePr>
          <p:nvPr>
            <p:ph sz="quarter" idx="4"/>
          </p:nvPr>
        </p:nvGraphicFramePr>
        <p:xfrm>
          <a:off x="4500563" y="3573463"/>
          <a:ext cx="2439987" cy="1155700"/>
        </p:xfrm>
        <a:graphic>
          <a:graphicData uri="http://schemas.openxmlformats.org/presentationml/2006/ole">
            <p:oleObj spid="_x0000_s1029" name="Диаграмма" r:id="rId6" imgW="7038992" imgH="3333786" progId="MSGraph.Chart.8">
              <p:embed followColorScheme="full"/>
            </p:oleObj>
          </a:graphicData>
        </a:graphic>
      </p:graphicFrame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1258888" y="1125538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1. Do you smoke?</a:t>
            </a:r>
            <a:endParaRPr lang="ru-RU" sz="2000"/>
          </a:p>
        </p:txBody>
      </p:sp>
      <p:sp>
        <p:nvSpPr>
          <p:cNvPr id="95249" name="Text Box 17"/>
          <p:cNvSpPr txBox="1">
            <a:spLocks noChangeArrowheads="1"/>
          </p:cNvSpPr>
          <p:nvPr/>
        </p:nvSpPr>
        <p:spPr bwMode="auto">
          <a:xfrm>
            <a:off x="1547813" y="1989138"/>
            <a:ext cx="3384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2. Do you often drink beer?</a:t>
            </a: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5254" name="Text Box 22"/>
          <p:cNvSpPr txBox="1">
            <a:spLocks noChangeArrowheads="1"/>
          </p:cNvSpPr>
          <p:nvPr/>
        </p:nvSpPr>
        <p:spPr bwMode="auto">
          <a:xfrm>
            <a:off x="2268538" y="2997200"/>
            <a:ext cx="3240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3. Do you skip breakfast?</a:t>
            </a: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5257" name="Text Box 25"/>
          <p:cNvSpPr txBox="1">
            <a:spLocks noChangeArrowheads="1"/>
          </p:cNvSpPr>
          <p:nvPr/>
        </p:nvSpPr>
        <p:spPr bwMode="auto">
          <a:xfrm>
            <a:off x="971550" y="3860800"/>
            <a:ext cx="3816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4. Do you regularly exercise?</a:t>
            </a: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5260" name="Text Box 28"/>
          <p:cNvSpPr txBox="1">
            <a:spLocks noChangeArrowheads="1"/>
          </p:cNvSpPr>
          <p:nvPr/>
        </p:nvSpPr>
        <p:spPr bwMode="auto">
          <a:xfrm>
            <a:off x="1116013" y="5876925"/>
            <a:ext cx="432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6. Do you sleep 8-9 hours?</a:t>
            </a: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95261" name="Object 29"/>
          <p:cNvGraphicFramePr>
            <a:graphicFrameLocks noChangeAspect="1"/>
          </p:cNvGraphicFramePr>
          <p:nvPr/>
        </p:nvGraphicFramePr>
        <p:xfrm>
          <a:off x="4572000" y="5445125"/>
          <a:ext cx="2520950" cy="1165225"/>
        </p:xfrm>
        <a:graphic>
          <a:graphicData uri="http://schemas.openxmlformats.org/presentationml/2006/ole">
            <p:oleObj spid="_x0000_s1030" name="Диаграмма" r:id="rId7" imgW="7077024" imgH="3352699" progId="MSGraph.Chart.8">
              <p:embed followColorScheme="full"/>
            </p:oleObj>
          </a:graphicData>
        </a:graphic>
      </p:graphicFrame>
      <p:graphicFrame>
        <p:nvGraphicFramePr>
          <p:cNvPr id="95263" name="Object 31"/>
          <p:cNvGraphicFramePr>
            <a:graphicFrameLocks noChangeAspect="1"/>
          </p:cNvGraphicFramePr>
          <p:nvPr/>
        </p:nvGraphicFramePr>
        <p:xfrm>
          <a:off x="2484438" y="4149725"/>
          <a:ext cx="2808287" cy="2060575"/>
        </p:xfrm>
        <a:graphic>
          <a:graphicData uri="http://schemas.openxmlformats.org/presentationml/2006/ole">
            <p:oleObj spid="_x0000_s1031" name="Диаграмма" r:id="rId8" imgW="6115151" imgH="4067062" progId="MSGraph.Chart.8">
              <p:embed followColorScheme="full"/>
            </p:oleObj>
          </a:graphicData>
        </a:graphic>
      </p:graphicFrame>
      <p:sp>
        <p:nvSpPr>
          <p:cNvPr id="95264" name="Text Box 32"/>
          <p:cNvSpPr txBox="1">
            <a:spLocks noChangeArrowheads="1"/>
          </p:cNvSpPr>
          <p:nvPr/>
        </p:nvSpPr>
        <p:spPr bwMode="auto">
          <a:xfrm>
            <a:off x="539750" y="4868863"/>
            <a:ext cx="3024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5. Do you snack?</a:t>
            </a: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6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5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5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6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952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952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48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5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5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98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860"/>
                            </p:stCondLst>
                            <p:childTnLst>
                              <p:par>
                                <p:cTn id="3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5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6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952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95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95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400"/>
                            </p:stCondLst>
                            <p:childTnLst>
                              <p:par>
                                <p:cTn id="4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90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952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952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952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460"/>
                            </p:stCondLst>
                            <p:childTnLst>
                              <p:par>
                                <p:cTn id="59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5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5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960"/>
                            </p:stCondLst>
                            <p:childTnLst>
                              <p:par>
                                <p:cTn id="64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840"/>
                            </p:stCondLst>
                            <p:childTnLst>
                              <p:par>
                                <p:cTn id="7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95241" grpId="0"/>
      <p:bldOleChart spid="95250" grpId="0"/>
      <p:bldOleChart spid="95255" grpId="0"/>
      <p:bldOleChart spid="95258" grpId="0"/>
      <p:bldP spid="95236" grpId="0"/>
      <p:bldP spid="95249" grpId="0"/>
      <p:bldP spid="95254" grpId="0"/>
      <p:bldP spid="95257" grpId="0"/>
      <p:bldP spid="95260" grpId="0"/>
      <p:bldOleChart spid="95261" grpId="0"/>
      <p:bldOleChart spid="95263" grpId="0"/>
      <p:bldP spid="952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1125538"/>
            <a:ext cx="6445250" cy="9858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English and Russian proverbs</a:t>
            </a:r>
            <a:r>
              <a:rPr lang="en-US" sz="3600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endParaRPr lang="ru-RU" sz="3600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619250" y="2276475"/>
            <a:ext cx="287972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None/>
              <a:defRPr/>
            </a:pPr>
            <a:r>
              <a:rPr kumimoji="0"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Prevention is better then cure.</a:t>
            </a:r>
            <a:endParaRPr kumimoji="0"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The first health is wealth.</a:t>
            </a: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An apple a day keeps the doctor away.  </a:t>
            </a: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4716463" y="2276475"/>
            <a:ext cx="3095625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Болен – лечись, а здоров – берегись.</a:t>
            </a: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Здоровье – главное богатство.</a:t>
            </a:r>
          </a:p>
          <a:p>
            <a:pPr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По яблоку в день – и обойдешься без врача.</a:t>
            </a:r>
          </a:p>
          <a:p>
            <a:pPr>
              <a:spcBef>
                <a:spcPct val="50000"/>
              </a:spcBef>
              <a:defRPr/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09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09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9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0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0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620713"/>
            <a:ext cx="7086600" cy="1447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My useful advice:</a:t>
            </a:r>
            <a:endParaRPr lang="ru-RU" i="1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187450" y="2349500"/>
            <a:ext cx="7200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1258888" y="1700213"/>
            <a:ext cx="73437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AutoNum type="arabicPeriod"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Get up early</a:t>
            </a:r>
          </a:p>
          <a:p>
            <a:pPr marL="342900" indent="-342900" algn="ctr">
              <a:spcBef>
                <a:spcPct val="50000"/>
              </a:spcBef>
              <a:buFontTx/>
              <a:buAutoNum type="arabicPeriod"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Go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for sports </a:t>
            </a:r>
          </a:p>
          <a:p>
            <a:pPr marL="342900" indent="-342900" algn="ctr">
              <a:spcBef>
                <a:spcPct val="50000"/>
              </a:spcBef>
              <a:buFontTx/>
              <a:buAutoNum type="arabicPeriod"/>
              <a:defRPr/>
            </a:pPr>
            <a:r>
              <a:rPr kumimoji="0"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Eat breakfast regularly</a:t>
            </a:r>
          </a:p>
          <a:p>
            <a:pPr marL="342900" indent="-342900" algn="ctr">
              <a:spcBef>
                <a:spcPct val="50000"/>
              </a:spcBef>
              <a:buFontTx/>
              <a:buAutoNum type="arabicPeriod"/>
              <a:defRPr/>
            </a:pPr>
            <a:r>
              <a:rPr kumimoji="0"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Eat healthy food</a:t>
            </a:r>
          </a:p>
          <a:p>
            <a:pPr marL="342900" indent="-342900" algn="ctr">
              <a:spcBef>
                <a:spcPct val="50000"/>
              </a:spcBef>
              <a:buFontTx/>
              <a:buAutoNum type="arabicPeriod"/>
              <a:defRPr/>
            </a:pPr>
            <a:r>
              <a:rPr kumimoji="0"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Don’t eat at night</a:t>
            </a:r>
          </a:p>
          <a:p>
            <a:pPr marL="342900" indent="-342900" algn="ctr">
              <a:spcBef>
                <a:spcPct val="50000"/>
              </a:spcBef>
              <a:buFontTx/>
              <a:buAutoNum type="arabicPeriod"/>
              <a:defRPr/>
            </a:pPr>
            <a:r>
              <a:rPr kumimoji="0" lang="en-US" sz="4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Give up bad habits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  <a:defRPr/>
            </a:pPr>
            <a:endParaRPr kumimoji="0"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357167"/>
            <a:ext cx="7086600" cy="142876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Healthy people!</a:t>
            </a:r>
            <a:endParaRPr lang="ru-RU" i="1" u="sng" dirty="0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9331" name="Picture 3" descr="dyhanie1i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66" y="1428736"/>
            <a:ext cx="2038350" cy="2268538"/>
          </a:xfrm>
          <a:noFill/>
        </p:spPr>
      </p:pic>
      <p:pic>
        <p:nvPicPr>
          <p:cNvPr id="99344" name="Picture 16" descr="001336_579388_6"/>
          <p:cNvPicPr>
            <a:picLocks noChangeAspect="1" noChangeArrowheads="1"/>
          </p:cNvPicPr>
          <p:nvPr/>
        </p:nvPicPr>
        <p:blipFill>
          <a:blip r:embed="rId3"/>
          <a:srcRect l="21892" r="17337" b="31114"/>
          <a:stretch>
            <a:fillRect/>
          </a:stretch>
        </p:blipFill>
        <p:spPr bwMode="auto">
          <a:xfrm>
            <a:off x="5429256" y="1428736"/>
            <a:ext cx="29527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5" name="Picture 7" descr="Dinamo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643446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6" name="Picture 8" descr="5de0065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4714884"/>
            <a:ext cx="23050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3563938" y="285728"/>
            <a:ext cx="2232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At last…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1258888" y="4071942"/>
            <a:ext cx="6697662" cy="461665"/>
          </a:xfrm>
          <a:prstGeom prst="rect">
            <a:avLst/>
          </a:prstGeom>
          <a:solidFill>
            <a:schemeClr val="accent2">
              <a:alpha val="5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 wish you to be healthy and live long!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93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93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9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9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7" grpId="0"/>
      <p:bldP spid="993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Oval 2"/>
          <p:cNvSpPr>
            <a:spLocks noChangeArrowheads="1"/>
          </p:cNvSpPr>
          <p:nvPr/>
        </p:nvSpPr>
        <p:spPr bwMode="auto">
          <a:xfrm>
            <a:off x="2339975" y="3213100"/>
            <a:ext cx="4176713" cy="10795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HEALTH</a:t>
            </a:r>
            <a:endParaRPr kumimoji="0" lang="ru-RU" sz="4000" b="1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0659" name="AutoShape 3"/>
          <p:cNvSpPr>
            <a:spLocks noChangeArrowheads="1"/>
          </p:cNvSpPr>
          <p:nvPr/>
        </p:nvSpPr>
        <p:spPr bwMode="auto">
          <a:xfrm>
            <a:off x="3635375" y="1557338"/>
            <a:ext cx="1584325" cy="1439862"/>
          </a:xfrm>
          <a:prstGeom prst="downArrowCallout">
            <a:avLst>
              <a:gd name="adj1" fmla="val 27508"/>
              <a:gd name="adj2" fmla="val 27508"/>
              <a:gd name="adj3" fmla="val 1666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Medical </a:t>
            </a:r>
          </a:p>
          <a:p>
            <a:pPr algn="ctr">
              <a:defRPr/>
            </a:pP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Service</a:t>
            </a:r>
          </a:p>
          <a:p>
            <a:pPr algn="ctr">
              <a:defRPr/>
            </a:pP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10%</a:t>
            </a:r>
            <a:endParaRPr kumimoji="0" lang="ru-RU" sz="2000" b="1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6588125" y="3141663"/>
            <a:ext cx="2339975" cy="1152525"/>
          </a:xfrm>
          <a:prstGeom prst="leftArrowCallout">
            <a:avLst>
              <a:gd name="adj1" fmla="val 25065"/>
              <a:gd name="adj2" fmla="val 25000"/>
              <a:gd name="adj3" fmla="val 33885"/>
              <a:gd name="adj4" fmla="val 71981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sz="2000" b="1">
                <a:solidFill>
                  <a:srgbClr val="FF33CC"/>
                </a:solidFill>
              </a:rPr>
              <a:t> </a:t>
            </a: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Environment </a:t>
            </a:r>
          </a:p>
          <a:p>
            <a:pPr algn="ctr">
              <a:defRPr/>
            </a:pP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20%</a:t>
            </a:r>
            <a:endParaRPr kumimoji="0" lang="ru-RU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250825" y="3213100"/>
            <a:ext cx="2017713" cy="1008063"/>
          </a:xfrm>
          <a:prstGeom prst="rightArrowCallout">
            <a:avLst>
              <a:gd name="adj1" fmla="val 25000"/>
              <a:gd name="adj2" fmla="val 25000"/>
              <a:gd name="adj3" fmla="val 33360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Heredity</a:t>
            </a:r>
          </a:p>
          <a:p>
            <a:pPr algn="ctr">
              <a:defRPr/>
            </a:pP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20%</a:t>
            </a:r>
            <a:endParaRPr kumimoji="0" lang="ru-RU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0662" name="AutoShape 6"/>
          <p:cNvSpPr>
            <a:spLocks noChangeArrowheads="1"/>
          </p:cNvSpPr>
          <p:nvPr/>
        </p:nvSpPr>
        <p:spPr bwMode="auto">
          <a:xfrm>
            <a:off x="3635375" y="4437063"/>
            <a:ext cx="1655763" cy="1439862"/>
          </a:xfrm>
          <a:prstGeom prst="upArrowCallout">
            <a:avLst>
              <a:gd name="adj1" fmla="val 28749"/>
              <a:gd name="adj2" fmla="val 28749"/>
              <a:gd name="adj3" fmla="val 1666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sldjump"/>
              </a:rPr>
              <a:t>Individual</a:t>
            </a:r>
          </a:p>
          <a:p>
            <a:pPr algn="ctr">
              <a:defRPr/>
            </a:pP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sldjump"/>
              </a:rPr>
              <a:t>Lifestyle</a:t>
            </a:r>
            <a:endParaRPr kumimoji="0" 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kumimoji="0"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50%</a:t>
            </a:r>
            <a:endParaRPr kumimoji="0" lang="ru-RU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nimBg="1"/>
      <p:bldP spid="70659" grpId="0" animBg="1"/>
      <p:bldP spid="70660" grpId="0" animBg="1"/>
      <p:bldP spid="70661" grpId="0" animBg="1"/>
      <p:bldP spid="706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765175"/>
            <a:ext cx="2519363" cy="1346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Habits</a:t>
            </a:r>
            <a:endParaRPr lang="ru-RU" sz="5400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 flipH="1">
            <a:off x="2916238" y="1916113"/>
            <a:ext cx="792162" cy="1008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5364163" y="1916113"/>
            <a:ext cx="647700" cy="1008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692275" y="2924175"/>
            <a:ext cx="2087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sldjump"/>
              </a:rPr>
              <a:t>good</a:t>
            </a:r>
            <a:endParaRPr lang="ru-RU" sz="400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5148263" y="2924175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 action="ppaction://hlinksldjump"/>
              </a:rPr>
              <a:t>bad</a:t>
            </a:r>
            <a:endParaRPr lang="ru-RU" sz="400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1680" name="Picture 0" descr="пр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3789363"/>
            <a:ext cx="198913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1" name="Picture 1" descr="пр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6013" y="3789363"/>
            <a:ext cx="2303462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1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nimBg="1"/>
      <p:bldP spid="41990" grpId="0" animBg="1"/>
      <p:bldP spid="41991" grpId="0"/>
      <p:bldP spid="419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900113" y="1268413"/>
            <a:ext cx="7086600" cy="1447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Good habits</a:t>
            </a:r>
            <a:endParaRPr lang="ru-RU" i="1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07" name="Line 3"/>
          <p:cNvSpPr>
            <a:spLocks noChangeShapeType="1"/>
          </p:cNvSpPr>
          <p:nvPr/>
        </p:nvSpPr>
        <p:spPr bwMode="auto">
          <a:xfrm flipH="1">
            <a:off x="2195513" y="2349500"/>
            <a:ext cx="792162" cy="57626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 flipH="1">
            <a:off x="3132138" y="2420938"/>
            <a:ext cx="431800" cy="79216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611188" y="25654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1042988" y="29972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0" lang="en-US"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sldjump"/>
              </a:rPr>
              <a:t>Nutrition</a:t>
            </a:r>
            <a:endParaRPr kumimoji="0"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2339975" y="3357563"/>
            <a:ext cx="1582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0" lang="en-US"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sldjump"/>
              </a:rPr>
              <a:t>Physical activity</a:t>
            </a:r>
            <a:endParaRPr kumimoji="0"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3635375" y="3500438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hlinkClick r:id="rId4" action="ppaction://hlinksldjump"/>
              </a:rPr>
              <a:t>Day order</a:t>
            </a: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5219700" y="3357563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hlinkClick r:id="rId5" action="ppaction://hlinksldjump"/>
              </a:rPr>
              <a:t>Care</a:t>
            </a: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6011863" y="2997200"/>
            <a:ext cx="19446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hlinkClick r:id="rId6" action="ppaction://hlinksldjump"/>
              </a:rPr>
              <a:t>Brain training</a:t>
            </a: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 flipH="1">
            <a:off x="4356100" y="2420938"/>
            <a:ext cx="0" cy="8636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>
            <a:off x="5795963" y="2349500"/>
            <a:ext cx="793750" cy="57626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>
            <a:off x="5148263" y="2420938"/>
            <a:ext cx="431800" cy="79216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animBg="1"/>
      <p:bldP spid="72708" grpId="0" animBg="1"/>
      <p:bldP spid="72711" grpId="0"/>
      <p:bldP spid="72717" grpId="0" animBg="1"/>
      <p:bldP spid="72718" grpId="0" animBg="1"/>
      <p:bldP spid="727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84" name="Picture 12" descr="пр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57554" y="4500570"/>
            <a:ext cx="1939925" cy="2046288"/>
          </a:xfrm>
          <a:noFill/>
        </p:spPr>
      </p:pic>
      <p:pic>
        <p:nvPicPr>
          <p:cNvPr id="79886" name="Picture 14" descr="sweets2i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68" y="4500570"/>
            <a:ext cx="1835150" cy="2043113"/>
          </a:xfrm>
          <a:noFill/>
        </p:spPr>
      </p:pic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908050"/>
            <a:ext cx="3887787" cy="11112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Food</a:t>
            </a:r>
            <a:endParaRPr lang="ru-RU" i="1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5867400" y="2060575"/>
            <a:ext cx="1439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0" lang="en-US" sz="20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unhealthy</a:t>
            </a:r>
            <a:endParaRPr kumimoji="0" lang="ru-RU" sz="200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1547813" y="2060575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kumimoji="0" lang="en-US" sz="20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healthy</a:t>
            </a:r>
            <a:endParaRPr kumimoji="0" lang="ru-RU" sz="200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1331913" y="2565400"/>
            <a:ext cx="216851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en-US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-FRIUT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-FISH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-WHOLEMEAL BREAD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-FIBRE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-VEGETABLES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-LOW-FAT-FOOD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-JUICE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-HONEY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-NUTS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5580063" y="2565400"/>
            <a:ext cx="2665412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en-U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-HIGH FAT-FOOD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-MEAT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-FRESH BREAD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-SWEETS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-SNACKS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-CAKES</a:t>
            </a:r>
          </a:p>
          <a:p>
            <a:pPr>
              <a:spcBef>
                <a:spcPct val="50000"/>
              </a:spcBef>
              <a:defRPr/>
            </a:pPr>
            <a:r>
              <a:rPr kumimoji="0" lang="en-U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-COCA-COLA</a:t>
            </a:r>
          </a:p>
          <a:p>
            <a:pPr>
              <a:spcBef>
                <a:spcPct val="50000"/>
              </a:spcBef>
              <a:defRPr/>
            </a:pPr>
            <a:endParaRPr kumimoji="0" lang="ru-RU" sz="1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81" name="Line 9"/>
          <p:cNvSpPr>
            <a:spLocks noChangeShapeType="1"/>
          </p:cNvSpPr>
          <p:nvPr/>
        </p:nvSpPr>
        <p:spPr bwMode="auto">
          <a:xfrm flipH="1">
            <a:off x="2843213" y="1844675"/>
            <a:ext cx="865187" cy="2889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79882" name="Line 10"/>
          <p:cNvSpPr>
            <a:spLocks noChangeShapeType="1"/>
          </p:cNvSpPr>
          <p:nvPr/>
        </p:nvSpPr>
        <p:spPr bwMode="auto">
          <a:xfrm>
            <a:off x="5148263" y="1844675"/>
            <a:ext cx="865187" cy="2889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/>
      <p:bldP spid="79877" grpId="0"/>
      <p:bldP spid="79879" grpId="0"/>
      <p:bldP spid="79880" grpId="0"/>
      <p:bldP spid="79881" grpId="0" animBg="1"/>
      <p:bldP spid="7988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052513"/>
            <a:ext cx="7086600" cy="1447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Physical activity</a:t>
            </a:r>
            <a:endParaRPr lang="ru-RU" i="1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2420938"/>
            <a:ext cx="7021513" cy="3751262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aerobic               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	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swimming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yoga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				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hiking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cycling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		    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volleyball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basketball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			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tennis </a:t>
            </a:r>
          </a:p>
          <a:p>
            <a:pPr marL="0" indent="0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1926" name="Picture 6" descr="volley1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43636" y="2500306"/>
            <a:ext cx="2066925" cy="1543050"/>
          </a:xfrm>
          <a:noFill/>
          <a:ln>
            <a:solidFill>
              <a:srgbClr val="000000"/>
            </a:solidFill>
          </a:ln>
        </p:spPr>
      </p:pic>
      <p:pic>
        <p:nvPicPr>
          <p:cNvPr id="81928" name="Picture 8" descr="jumpi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4149725"/>
            <a:ext cx="1698625" cy="1889125"/>
          </a:xfrm>
          <a:noFill/>
          <a:ln>
            <a:solidFill>
              <a:srgbClr val="000000"/>
            </a:solidFill>
          </a:ln>
        </p:spPr>
      </p:pic>
      <p:pic>
        <p:nvPicPr>
          <p:cNvPr id="81930" name="Picture 10" descr="пр 1"/>
          <p:cNvPicPr>
            <a:picLocks noChangeAspect="1" noChangeArrowheads="1"/>
          </p:cNvPicPr>
          <p:nvPr/>
        </p:nvPicPr>
        <p:blipFill>
          <a:blip r:embed="rId4"/>
          <a:srcRect r="3816"/>
          <a:stretch>
            <a:fillRect/>
          </a:stretch>
        </p:blipFill>
        <p:spPr bwMode="auto">
          <a:xfrm>
            <a:off x="3000364" y="2500306"/>
            <a:ext cx="1262063" cy="2362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1196975"/>
            <a:ext cx="4716462" cy="12017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order</a:t>
            </a:r>
            <a:endParaRPr lang="ru-RU" i="1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59112" y="2565400"/>
            <a:ext cx="4441845" cy="3352800"/>
          </a:xfrm>
        </p:spPr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Getting up early</a:t>
            </a: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Eating breakfast</a:t>
            </a: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Regular meals</a:t>
            </a: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Sleeping 8-9 hours</a:t>
            </a: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6020" name="Picture 4" descr="son2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429000"/>
            <a:ext cx="3529012" cy="2635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2484438" y="2349500"/>
            <a:ext cx="3743325" cy="3311525"/>
          </a:xfrm>
        </p:spPr>
        <p:txBody>
          <a:bodyPr>
            <a:normAutofit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Teeth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Skin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Hair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00" y="1125538"/>
            <a:ext cx="2663825" cy="9350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kumimoji="1" lang="en-US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Care</a:t>
            </a:r>
            <a:endParaRPr kumimoji="1" lang="ru-RU" i="1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7045" name="Picture 5" descr="zub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714488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4" name="Picture 4" descr="06det022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786190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0" descr="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714884"/>
            <a:ext cx="1535112" cy="174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2565400"/>
            <a:ext cx="4068762" cy="33528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Tx/>
              <a:buNone/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By heart </a:t>
            </a:r>
          </a:p>
          <a:p>
            <a:pPr marL="365760" indent="-256032" fontAlgn="auto">
              <a:spcAft>
                <a:spcPts val="0"/>
              </a:spcAft>
              <a:buFontTx/>
              <a:buNone/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Foreign languages</a:t>
            </a:r>
            <a:endParaRPr lang="ru-RU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Tx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Crosswords</a:t>
            </a:r>
          </a:p>
          <a:p>
            <a:pPr marL="365760" indent="-256032" fontAlgn="auto">
              <a:spcAft>
                <a:spcPts val="0"/>
              </a:spcAft>
              <a:buFontTx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Sums</a:t>
            </a:r>
            <a:endParaRPr lang="ru-RU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1052513"/>
            <a:ext cx="5292725" cy="10572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kumimoji="1" lang="en-US" i="1" u="sng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Brain training</a:t>
            </a:r>
            <a:endParaRPr kumimoji="1" lang="ru-RU" i="1" u="sng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1140" name="Picture 4" descr="5de0038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357694"/>
            <a:ext cx="20669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5" descr="chess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000240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600</TotalTime>
  <Words>257</Words>
  <Application>Microsoft PowerPoint</Application>
  <PresentationFormat>Экран (4:3)</PresentationFormat>
  <Paragraphs>97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Открытая</vt:lpstr>
      <vt:lpstr>Диаграмма</vt:lpstr>
      <vt:lpstr>How to be healthy and live long</vt:lpstr>
      <vt:lpstr>Слайд 2</vt:lpstr>
      <vt:lpstr>Habits</vt:lpstr>
      <vt:lpstr>Good habits</vt:lpstr>
      <vt:lpstr>Food</vt:lpstr>
      <vt:lpstr>Physical activity</vt:lpstr>
      <vt:lpstr>Day order</vt:lpstr>
      <vt:lpstr>Care</vt:lpstr>
      <vt:lpstr>Brain training</vt:lpstr>
      <vt:lpstr>Bad habits:</vt:lpstr>
      <vt:lpstr>Interviewing </vt:lpstr>
      <vt:lpstr>English and Russian proverbs:</vt:lpstr>
      <vt:lpstr>My useful advice:</vt:lpstr>
      <vt:lpstr>Healthy people!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want  to be healthy?</dc:title>
  <dc:creator>ирина</dc:creator>
  <cp:lastModifiedBy>Виктор</cp:lastModifiedBy>
  <cp:revision>50</cp:revision>
  <dcterms:created xsi:type="dcterms:W3CDTF">2009-02-06T11:10:16Z</dcterms:created>
  <dcterms:modified xsi:type="dcterms:W3CDTF">2017-05-26T12:07:55Z</dcterms:modified>
</cp:coreProperties>
</file>