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7" r:id="rId6"/>
    <p:sldId id="275" r:id="rId7"/>
    <p:sldId id="276" r:id="rId8"/>
    <p:sldId id="265" r:id="rId9"/>
    <p:sldId id="259" r:id="rId10"/>
    <p:sldId id="261" r:id="rId11"/>
    <p:sldId id="28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ster дима" initials="mд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7"/>
    <p:penClr>
      <a:srgbClr val="003366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10"/>
    <a:srgbClr val="000000"/>
    <a:srgbClr val="000510"/>
    <a:srgbClr val="010C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A81684-B44D-45EA-A5B9-21CBCDED7ABD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9CD88D-78CF-4570-9360-3F14D69A9E16}" type="pres">
      <dgm:prSet presAssocID="{9CA81684-B44D-45EA-A5B9-21CBCDED7AB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7C8DED25-2879-4A39-A95C-3B7E13AF0BFA}" type="presOf" srcId="{9CA81684-B44D-45EA-A5B9-21CBCDED7ABD}" destId="{1A9CD88D-78CF-4570-9360-3F14D69A9E16}" srcOrd="0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5A5273-7805-49C6-8433-06C884A4482B}" type="doc">
      <dgm:prSet loTypeId="urn:microsoft.com/office/officeart/2005/8/layout/process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D0295A-9EA3-4D58-9A29-BB58FEE8E44B}" type="pres">
      <dgm:prSet presAssocID="{CF5A5273-7805-49C6-8433-06C884A4482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AF5CFEE-9265-4925-9FC5-608D7596056E}" type="presOf" srcId="{CF5A5273-7805-49C6-8433-06C884A4482B}" destId="{BAD0295A-9EA3-4D58-9A29-BB58FEE8E44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38F2D5-CB22-4622-96A9-AC370E08A396}" type="doc">
      <dgm:prSet loTypeId="urn:microsoft.com/office/officeart/2005/8/layout/hierarchy1" loCatId="hierarchy" qsTypeId="urn:microsoft.com/office/officeart/2005/8/quickstyle/3d3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9121AC1F-D0E2-46F2-B892-54F31F89A7A3}" type="pres">
      <dgm:prSet presAssocID="{0138F2D5-CB22-4622-96A9-AC370E08A39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3A17004B-3202-470E-A3C4-392FC932B4DC}" type="presOf" srcId="{0138F2D5-CB22-4622-96A9-AC370E08A396}" destId="{9121AC1F-D0E2-46F2-B892-54F31F89A7A3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0CF83-F64D-4A8F-B46E-E9F8B5E947BA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608EB-D971-479F-AFD0-1E19E6FF9D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741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319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3149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349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602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413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478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977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7831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314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9638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608EB-D971-479F-AFD0-1E19E6FF9DA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901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39333A46-C912-4642-875E-26A63F2F1AE8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3A46-C912-4642-875E-26A63F2F1AE8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3A46-C912-4642-875E-26A63F2F1AE8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3A46-C912-4642-875E-26A63F2F1AE8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3A46-C912-4642-875E-26A63F2F1AE8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3A46-C912-4642-875E-26A63F2F1AE8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3A46-C912-4642-875E-26A63F2F1AE8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3A46-C912-4642-875E-26A63F2F1AE8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3A46-C912-4642-875E-26A63F2F1AE8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3A46-C912-4642-875E-26A63F2F1AE8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3A46-C912-4642-875E-26A63F2F1AE8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521-F89E-46D7-9F21-EF7FC404E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9333A46-C912-4642-875E-26A63F2F1AE8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B755521-F89E-46D7-9F21-EF7FC404E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34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www.ljplus.ru/img/kavery/17_clavichord1894.jpg" TargetMode="External"/><Relationship Id="rId7" Type="http://schemas.openxmlformats.org/officeDocument/2006/relationships/hyperlink" Target="http://www.ljplus.ru/img/kavery/5bentsidespinette.jpg" TargetMode="External"/><Relationship Id="rId12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hyperlink" Target="http://www.ljplus.ru/img/kavery/Clavicytherium1.jpg" TargetMode="External"/><Relationship Id="rId5" Type="http://schemas.openxmlformats.org/officeDocument/2006/relationships/hyperlink" Target="http://www.ljplus.ru/img/kavery/10_harpsichord.jpg" TargetMode="External"/><Relationship Id="rId10" Type="http://schemas.openxmlformats.org/officeDocument/2006/relationships/image" Target="../media/image7.gif"/><Relationship Id="rId4" Type="http://schemas.openxmlformats.org/officeDocument/2006/relationships/image" Target="../media/image4.jpeg"/><Relationship Id="rId9" Type="http://schemas.openxmlformats.org/officeDocument/2006/relationships/hyperlink" Target="http://www.ljplus.ru/img/kavery/eng_virg.g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6.xml"/><Relationship Id="rId7" Type="http://schemas.openxmlformats.org/officeDocument/2006/relationships/diagramColors" Target="../diagrams/colors1.xml"/><Relationship Id="rId12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1.xml"/><Relationship Id="rId11" Type="http://schemas.openxmlformats.org/officeDocument/2006/relationships/hyperlink" Target="http://www.ljplus.ru/img/kavery/19doublevirginalsmall.jpg" TargetMode="External"/><Relationship Id="rId5" Type="http://schemas.openxmlformats.org/officeDocument/2006/relationships/diagramLayout" Target="../diagrams/layout1.xml"/><Relationship Id="rId10" Type="http://schemas.openxmlformats.org/officeDocument/2006/relationships/image" Target="../media/image20.jpeg"/><Relationship Id="rId4" Type="http://schemas.openxmlformats.org/officeDocument/2006/relationships/diagramData" Target="../diagrams/data1.xml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hyperlink" Target="http://www.ljplus.ru/img/kavery/vermeer-virginal.jpg" TargetMode="External"/><Relationship Id="rId7" Type="http://schemas.openxmlformats.org/officeDocument/2006/relationships/hyperlink" Target="http://www.ljplus.ru/img/kavery/vermeer92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hyperlink" Target="http://www.ljplus.ru/img/kavery/Gabriel-Metsu.jpg" TargetMode="External"/><Relationship Id="rId10" Type="http://schemas.openxmlformats.org/officeDocument/2006/relationships/image" Target="../media/image27.jpeg"/><Relationship Id="rId4" Type="http://schemas.openxmlformats.org/officeDocument/2006/relationships/image" Target="../media/image24.jpeg"/><Relationship Id="rId9" Type="http://schemas.openxmlformats.org/officeDocument/2006/relationships/hyperlink" Target="http://www.ljplus.ru/img/kavery/Young-Woman-Seated-at-a-Virginal-by-Jan-Vermeer.jpg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31.jpe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30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92088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/>
              <a:t>КЛАВИР</a:t>
            </a:r>
            <a:br>
              <a:rPr lang="ru-RU" sz="7200" dirty="0" smtClean="0"/>
            </a:br>
            <a:r>
              <a:rPr lang="ru-RU" sz="4000" dirty="0" smtClean="0"/>
              <a:t>из истории </a:t>
            </a:r>
            <a:r>
              <a:rPr lang="ru-RU" dirty="0" smtClean="0"/>
              <a:t>музыкальных инструментов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5400" dirty="0" smtClean="0"/>
              <a:t>Клавишно-струнные щипковые инструменты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53670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837093"/>
              </p:ext>
            </p:extLst>
          </p:nvPr>
        </p:nvGraphicFramePr>
        <p:xfrm>
          <a:off x="611560" y="234888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71600" y="1340768"/>
            <a:ext cx="6400800" cy="685800"/>
          </a:xfrm>
        </p:spPr>
        <p:txBody>
          <a:bodyPr>
            <a:noAutofit/>
          </a:bodyPr>
          <a:lstStyle/>
          <a:p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ПОТОМки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КЛАВИРов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146" name="Picture 2" descr="http://muzpuls.ru/uploads/images/5/6/9/9/1317/eb26da38e3.gif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156782"/>
            <a:ext cx="1704975" cy="1733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04567" y="2274838"/>
            <a:ext cx="4572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На рубеже XVIII века композиторы и музыканты стали остро ощущать потребность в новом клавишном инструменте, который не уступал бы по выразительности скрипке. Эти мечты стали реальностью, когда в </a:t>
            </a:r>
            <a:r>
              <a:rPr lang="ru-RU" sz="1400" dirty="0" smtClean="0"/>
              <a:t>1709 году</a:t>
            </a:r>
            <a:r>
              <a:rPr lang="ru-RU" sz="1400" dirty="0"/>
              <a:t> итальянец </a:t>
            </a:r>
            <a:r>
              <a:rPr lang="ru-RU" sz="1400" dirty="0" err="1"/>
              <a:t>Бартоломео</a:t>
            </a:r>
            <a:r>
              <a:rPr lang="ru-RU" sz="1400" dirty="0"/>
              <a:t> </a:t>
            </a:r>
            <a:r>
              <a:rPr lang="ru-RU" sz="1400" dirty="0" err="1"/>
              <a:t>Кристофори</a:t>
            </a:r>
            <a:r>
              <a:rPr lang="ru-RU" sz="1400" dirty="0"/>
              <a:t>, занимавшийся конструированием музыкальных инструментов для семейства Медичи, изобрел первое </a:t>
            </a:r>
            <a:r>
              <a:rPr lang="ru-RU" sz="1400" dirty="0" smtClean="0"/>
              <a:t>фортепиано. </a:t>
            </a:r>
            <a:r>
              <a:rPr lang="ru-RU" sz="1400" dirty="0"/>
              <a:t>Он назвал свое изобретение «</a:t>
            </a:r>
            <a:r>
              <a:rPr lang="ru-RU" sz="1400" dirty="0" err="1"/>
              <a:t>gravicembalo</a:t>
            </a:r>
            <a:r>
              <a:rPr lang="ru-RU" sz="1400" dirty="0"/>
              <a:t> </a:t>
            </a:r>
            <a:r>
              <a:rPr lang="ru-RU" sz="1400" dirty="0" err="1"/>
              <a:t>col</a:t>
            </a:r>
            <a:r>
              <a:rPr lang="ru-RU" sz="1400" dirty="0"/>
              <a:t> </a:t>
            </a:r>
            <a:r>
              <a:rPr lang="ru-RU" sz="1400" dirty="0" err="1"/>
              <a:t>piano</a:t>
            </a:r>
            <a:r>
              <a:rPr lang="ru-RU" sz="1400" dirty="0"/>
              <a:t> e </a:t>
            </a:r>
            <a:r>
              <a:rPr lang="ru-RU" sz="1400" dirty="0" err="1"/>
              <a:t>forte</a:t>
            </a:r>
            <a:r>
              <a:rPr lang="ru-RU" sz="1400" dirty="0"/>
              <a:t>», что означает «клавишный инструмент, играющий тихо и громко». Это название затем было сокращено, и появилось слово </a:t>
            </a:r>
            <a:r>
              <a:rPr lang="ru-RU" sz="1400" dirty="0" smtClean="0"/>
              <a:t>«фортепиано». </a:t>
            </a:r>
            <a:r>
              <a:rPr lang="ru-RU" sz="1400" dirty="0"/>
              <a:t>Несколько позже подобные инструменты были созданы учителем музыки из Германии </a:t>
            </a:r>
            <a:r>
              <a:rPr lang="ru-RU" sz="1400" dirty="0" err="1"/>
              <a:t>Кристофором</a:t>
            </a:r>
            <a:r>
              <a:rPr lang="ru-RU" sz="1400" dirty="0"/>
              <a:t> </a:t>
            </a:r>
            <a:r>
              <a:rPr lang="ru-RU" sz="1400" dirty="0" err="1"/>
              <a:t>Готлибом</a:t>
            </a:r>
            <a:r>
              <a:rPr lang="ru-RU" sz="1400" dirty="0"/>
              <a:t> </a:t>
            </a:r>
            <a:r>
              <a:rPr lang="ru-RU" sz="1400" dirty="0" err="1"/>
              <a:t>Шретером</a:t>
            </a:r>
            <a:r>
              <a:rPr lang="ru-RU" sz="1400" dirty="0"/>
              <a:t>  и французом Жаном </a:t>
            </a:r>
            <a:r>
              <a:rPr lang="ru-RU" sz="1400" dirty="0" err="1"/>
              <a:t>Мариусом</a:t>
            </a:r>
            <a:r>
              <a:rPr lang="ru-RU" sz="1400" dirty="0"/>
              <a:t> 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6148" name="Picture 4" descr="https://encrypted-tbn2.gstatic.com/images?q=tbn:ANd9GcRen7AEmAQ9348CzHi5K3WbK7kOAEdVAC3AtoR3W9_g3UL2PvjY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437112"/>
            <a:ext cx="1458154" cy="1394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50" name="Picture 6" descr="http://www.muztorg.ru/news/img4/img_1361796531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444" y="3936831"/>
            <a:ext cx="1812601" cy="1656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2346719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836712"/>
            <a:ext cx="6768752" cy="208823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1340768"/>
            <a:ext cx="64807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Презентацию подготовила </a:t>
            </a:r>
          </a:p>
          <a:p>
            <a:pPr algn="ctr"/>
            <a:r>
              <a:rPr lang="ru-RU" sz="2800" dirty="0" smtClean="0"/>
              <a:t>ученица 4 класса</a:t>
            </a:r>
          </a:p>
          <a:p>
            <a:pPr algn="ctr"/>
            <a:r>
              <a:rPr lang="ru-RU" sz="2800" dirty="0" smtClean="0"/>
              <a:t>АМОУДОД «</a:t>
            </a:r>
            <a:r>
              <a:rPr lang="ru-RU" sz="2800" dirty="0" err="1" smtClean="0"/>
              <a:t>Агалатовская</a:t>
            </a:r>
            <a:r>
              <a:rPr lang="ru-RU" sz="2800" dirty="0" smtClean="0"/>
              <a:t> ДШИ»</a:t>
            </a:r>
          </a:p>
          <a:p>
            <a:pPr algn="ctr"/>
            <a:r>
              <a:rPr lang="ru-RU" sz="2800" dirty="0" smtClean="0"/>
              <a:t>Кудашева </a:t>
            </a:r>
            <a:r>
              <a:rPr lang="ru-RU" sz="2800" dirty="0" smtClean="0"/>
              <a:t>Алёна</a:t>
            </a:r>
          </a:p>
          <a:p>
            <a:pPr algn="ctr"/>
            <a:endParaRPr lang="ru-RU" sz="2800" dirty="0"/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Преподаватель Н.Е. Бородкина</a:t>
            </a:r>
          </a:p>
          <a:p>
            <a:pPr algn="ctr"/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303855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КЛАВИРы</a:t>
            </a:r>
            <a:endParaRPr lang="ru-RU" sz="6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7" name="Рисунок 16" descr="http://www.ljplus.ru/img/kavery/th_17_clavichord1894.jpg">
            <a:hlinkClick r:id="rId3" tgtFrame="&quot;_blank&quot;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060" y="2285359"/>
            <a:ext cx="2520000" cy="167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Прямоугольник 21"/>
          <p:cNvSpPr/>
          <p:nvPr/>
        </p:nvSpPr>
        <p:spPr>
          <a:xfrm>
            <a:off x="882096" y="3471391"/>
            <a:ext cx="17620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КЛАВИКОРД</a:t>
            </a:r>
            <a:endParaRPr lang="ru-RU" sz="2400" b="1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23" name="Рисунок 22" descr="http://www.ljplus.ru/img/kavery/th_10_harpsichord.jpg">
            <a:hlinkClick r:id="rId5" tgtFrame="&quot;_blank&quot;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060848"/>
            <a:ext cx="2520000" cy="167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Прямоугольник 23"/>
          <p:cNvSpPr/>
          <p:nvPr/>
        </p:nvSpPr>
        <p:spPr>
          <a:xfrm>
            <a:off x="5796137" y="3356992"/>
            <a:ext cx="18002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КЛАВЕСИН</a:t>
            </a:r>
            <a:endParaRPr lang="ru-RU" sz="2400" b="1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25" name="Рисунок 24" descr="http://www.ljplus.ru/img/kavery/th_5bentsidespinette.jpg">
            <a:hlinkClick r:id="rId7" tgtFrame="&quot;_blank&quot;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4737" y="4162256"/>
            <a:ext cx="2520000" cy="167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Прямоугольник 25"/>
          <p:cNvSpPr/>
          <p:nvPr/>
        </p:nvSpPr>
        <p:spPr>
          <a:xfrm>
            <a:off x="6636618" y="5206789"/>
            <a:ext cx="123623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СПИНЕТ</a:t>
            </a:r>
            <a:endParaRPr lang="ru-RU" sz="2400" b="1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27" name="Рисунок 26" descr="http://www.ljplus.ru/img/kavery/th_eng_virg.gif">
            <a:hlinkClick r:id="rId9" tgtFrame="&quot;_blank&quot;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108" y="4195809"/>
            <a:ext cx="2520000" cy="16884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Прямоугольник 27"/>
          <p:cNvSpPr/>
          <p:nvPr/>
        </p:nvSpPr>
        <p:spPr>
          <a:xfrm>
            <a:off x="845228" y="5376391"/>
            <a:ext cx="183575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ВЕРДЖИНАЛ</a:t>
            </a:r>
            <a:endParaRPr lang="ru-RU" sz="2400" b="1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29" name="Рисунок 28" descr="http://www.ljplus.ru/img/kavery/th_Clavicytherium1.jpg">
            <a:hlinkClick r:id="rId11" tgtFrame="&quot;_blank&quot;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6575" y="2545071"/>
            <a:ext cx="1872208" cy="2895167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Прямоугольник 29"/>
          <p:cNvSpPr/>
          <p:nvPr/>
        </p:nvSpPr>
        <p:spPr>
          <a:xfrm>
            <a:off x="3289007" y="4961287"/>
            <a:ext cx="246734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КЛАВИЦИТЕРИУМ</a:t>
            </a:r>
            <a:endParaRPr lang="ru-RU" sz="2400" b="1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77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75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25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500"/>
                            </p:stCondLst>
                            <p:childTnLst>
                              <p:par>
                                <p:cTn id="6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4" grpId="0"/>
      <p:bldP spid="26" grpId="0"/>
      <p:bldP spid="28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КЛАВИКОРД</a:t>
            </a:r>
          </a:p>
        </p:txBody>
      </p:sp>
      <p:pic>
        <p:nvPicPr>
          <p:cNvPr id="1026" name="Picture 2" descr="http://www.sozdayint.ru/images/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8258" y="2276872"/>
            <a:ext cx="2387748" cy="19420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30" name="Picture 6" descr="http://phenomenonsofhistory.com/site/wp-content/uploads/2010/07/klavikord_enlarge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8246" y="4365104"/>
            <a:ext cx="2377760" cy="14905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32" name="Picture 8" descr="http://upload.wikimedia.org/wikipedia/commons/thumb/d/d5/Clavichord-JA_Haas_007.jpg/1280px-Clavichord-JA_Haas_00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745277"/>
            <a:ext cx="1763841" cy="19420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3595493" y="2220930"/>
            <a:ext cx="454054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/>
              <a:t>Клавикорд</a:t>
            </a:r>
            <a:r>
              <a:rPr lang="ru-RU" sz="1400" dirty="0" smtClean="0"/>
              <a:t> - первый </a:t>
            </a:r>
            <a:r>
              <a:rPr lang="ru-RU" sz="1400" dirty="0"/>
              <a:t>струнный клавишный инструмент </a:t>
            </a:r>
            <a:r>
              <a:rPr lang="ru-RU" sz="1400" dirty="0" smtClean="0"/>
              <a:t>. </a:t>
            </a:r>
            <a:r>
              <a:rPr lang="ru-RU" sz="1400" dirty="0"/>
              <a:t>Он появился в позднее </a:t>
            </a:r>
            <a:r>
              <a:rPr lang="ru-RU" sz="1400" dirty="0" smtClean="0"/>
              <a:t>Средневековье. </a:t>
            </a:r>
            <a:r>
              <a:rPr lang="ru-RU" sz="1400" dirty="0" err="1" smtClean="0"/>
              <a:t>Клавикорд</a:t>
            </a:r>
            <a:r>
              <a:rPr lang="ru-RU" sz="1400" dirty="0" smtClean="0"/>
              <a:t> </a:t>
            </a:r>
            <a:r>
              <a:rPr lang="ru-RU" sz="1400" dirty="0"/>
              <a:t>имел устройство, похожее на устройство современного фортепиано. Однако его звук был слишком мягким и тихим для того, чтобы на нем можно было играть   перед большим количеством слушателей.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95493" y="3745277"/>
            <a:ext cx="275246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/>
              <a:t>Клавикорд</a:t>
            </a:r>
            <a:r>
              <a:rPr lang="ru-RU" sz="1400" dirty="0"/>
              <a:t>, будучи намного меньше по размеру и проще, чем его </a:t>
            </a:r>
            <a:r>
              <a:rPr lang="ru-RU" sz="1400" dirty="0" smtClean="0"/>
              <a:t>родственник</a:t>
            </a:r>
            <a:r>
              <a:rPr lang="ru-RU" sz="1400" dirty="0"/>
              <a:t> клавесин, был достаточно популярным инструментом домашнего </a:t>
            </a:r>
            <a:r>
              <a:rPr lang="ru-RU" sz="1400" dirty="0" err="1"/>
              <a:t>музицирования</a:t>
            </a:r>
            <a:r>
              <a:rPr lang="ru-RU" sz="1400" dirty="0"/>
              <a:t>, и его </a:t>
            </a:r>
            <a:r>
              <a:rPr lang="ru-RU" sz="1400" dirty="0" smtClean="0"/>
              <a:t>можно </a:t>
            </a:r>
            <a:r>
              <a:rPr lang="ru-RU" sz="1400" dirty="0"/>
              <a:t>было найти в домах композиторов эпохи барокко, включая Баха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7053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52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102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852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602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102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331640" y="1484784"/>
            <a:ext cx="6400800" cy="685800"/>
          </a:xfrm>
        </p:spPr>
        <p:txBody>
          <a:bodyPr>
            <a:noAutofit/>
          </a:bodyPr>
          <a:lstStyle/>
          <a:p>
            <a:r>
              <a:rPr lang="ru-RU" sz="59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КЛАВЕСИН</a:t>
            </a:r>
            <a:endParaRPr lang="ru-RU" sz="59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100" name="Picture 4" descr="http://upload.wikimedia.org/wikipedia/commons/f/f3/Clavecin_fran%C3%A7ai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402" y="4233829"/>
            <a:ext cx="1864819" cy="13986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2" name="Picture 6" descr="http://intoclassics.net/_nw/228/8445064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1257" y="4030893"/>
            <a:ext cx="1369704" cy="1712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4" name="Picture 8" descr="http://pics.livejournal.com/kberelet/pic/0001ak2r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5471" y="2228659"/>
            <a:ext cx="1348904" cy="17098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8" name="Picture 12" descr="http://www.clavecins.ru/img/clavecin-fl-2m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776" y="2299359"/>
            <a:ext cx="1604069" cy="18022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2286000" y="22748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37520" y="2299359"/>
            <a:ext cx="43204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Клавесин - наиболее известный старинный клавишный инструмент. Этот </a:t>
            </a:r>
            <a:r>
              <a:rPr lang="ru-RU" sz="1400" dirty="0"/>
              <a:t>инструмент возник примерно в 16 веке. Внешне клавесин схож с современным роялем, только размером меньше. Струны у него разной длинны и настройки, что и придает ему соответствующую крыловидную </a:t>
            </a:r>
            <a:r>
              <a:rPr lang="ru-RU" sz="1400" dirty="0" smtClean="0"/>
              <a:t>форму. Звук </a:t>
            </a:r>
            <a:r>
              <a:rPr lang="ru-RU" sz="1400" dirty="0"/>
              <a:t>возникает в результате щипка, который производится стержнем из вороньего крыла, цепляющим струну </a:t>
            </a:r>
            <a:r>
              <a:rPr lang="ru-RU" sz="1400" dirty="0" smtClean="0"/>
              <a:t>при </a:t>
            </a:r>
            <a:r>
              <a:rPr lang="ru-RU" sz="1400" dirty="0"/>
              <a:t>нажатии клавиши. Звук клавесина сильнее чему </a:t>
            </a:r>
            <a:r>
              <a:rPr lang="ru-RU" sz="1400" dirty="0" err="1"/>
              <a:t>клавикорда</a:t>
            </a:r>
            <a:r>
              <a:rPr lang="ru-RU" sz="1400" dirty="0"/>
              <a:t>, но динамически более однообразный. Диапазон инструмента 4-5 октав. </a:t>
            </a:r>
            <a:endParaRPr lang="ru-RU" sz="1400" dirty="0" smtClean="0"/>
          </a:p>
          <a:p>
            <a:r>
              <a:rPr lang="ru-RU" sz="1400" dirty="0" smtClean="0"/>
              <a:t>Клавесины </a:t>
            </a:r>
            <a:r>
              <a:rPr lang="ru-RU" sz="1400" dirty="0"/>
              <a:t>бывают с одним или двумя (реже с тремя) </a:t>
            </a:r>
            <a:r>
              <a:rPr lang="ru-RU" sz="1400" dirty="0" smtClean="0"/>
              <a:t>мануалами.</a:t>
            </a:r>
          </a:p>
        </p:txBody>
      </p:sp>
    </p:spTree>
    <p:extLst>
      <p:ext uri="{BB962C8B-B14F-4D97-AF65-F5344CB8AC3E}">
        <p14:creationId xmlns:p14="http://schemas.microsoft.com/office/powerpoint/2010/main" val="166121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71600" y="1519064"/>
            <a:ext cx="6400800" cy="685800"/>
          </a:xfrm>
        </p:spPr>
        <p:txBody>
          <a:bodyPr>
            <a:noAutofit/>
          </a:bodyPr>
          <a:lstStyle/>
          <a:p>
            <a:r>
              <a:rPr lang="ru-RU" sz="59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спинет</a:t>
            </a:r>
            <a:endParaRPr lang="ru-RU" sz="59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9220" name="Picture 4" descr="http://www.clavecins.ru/img/clavecin-bendsid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080008"/>
            <a:ext cx="1819308" cy="1701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pianinotrade.ru/eminst/15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964" y="2295855"/>
            <a:ext cx="2166859" cy="15651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funkyimg.com/u2/950/995/154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5" y="3908416"/>
            <a:ext cx="2232248" cy="1728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87822" y="2279243"/>
            <a:ext cx="515316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/>
              <a:t>Спине́т</a:t>
            </a:r>
            <a:r>
              <a:rPr lang="ru-RU" sz="1400" dirty="0"/>
              <a:t> — небольшой домашний </a:t>
            </a:r>
            <a:r>
              <a:rPr lang="ru-RU" sz="1400" dirty="0" err="1" smtClean="0"/>
              <a:t>клавшнострунный</a:t>
            </a:r>
            <a:r>
              <a:rPr lang="ru-RU" sz="1400" dirty="0" smtClean="0"/>
              <a:t> музыкальный </a:t>
            </a:r>
            <a:r>
              <a:rPr lang="ru-RU" sz="1400" dirty="0" err="1" smtClean="0"/>
              <a:t>нструмент</a:t>
            </a:r>
            <a:r>
              <a:rPr lang="ru-RU" sz="1400" dirty="0" smtClean="0"/>
              <a:t>, </a:t>
            </a:r>
            <a:r>
              <a:rPr lang="ru-RU" sz="1400" dirty="0"/>
              <a:t>разновидность </a:t>
            </a:r>
            <a:r>
              <a:rPr lang="ru-RU" sz="1400" dirty="0" smtClean="0"/>
              <a:t>клавесина. </a:t>
            </a:r>
            <a:r>
              <a:rPr lang="ru-RU" sz="1400" dirty="0"/>
              <a:t>Имеет один мануал и один ряд струн. В отличие от других разновидностей клавесина струны спинета натянуты по диагонали слева </a:t>
            </a:r>
            <a:r>
              <a:rPr lang="ru-RU" sz="1400" dirty="0" smtClean="0"/>
              <a:t>направо. Самые </a:t>
            </a:r>
            <a:r>
              <a:rPr lang="ru-RU" sz="1400" dirty="0"/>
              <a:t>ранние сохранившиеся спинеты происходят из </a:t>
            </a:r>
            <a:r>
              <a:rPr lang="ru-RU" sz="1400" dirty="0" smtClean="0"/>
              <a:t>Италии</a:t>
            </a:r>
            <a:r>
              <a:rPr lang="ru-RU" sz="1400" dirty="0"/>
              <a:t> и относятся к началу </a:t>
            </a:r>
            <a:r>
              <a:rPr lang="ru-RU" sz="1400" dirty="0" smtClean="0"/>
              <a:t>17</a:t>
            </a:r>
            <a:r>
              <a:rPr lang="ru-RU" sz="1400" dirty="0"/>
              <a:t> века. Среди них немало инструментов пяти или шести угольной формы (с клавиатурой на самой длинной стороне).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01992" y="3965425"/>
            <a:ext cx="365824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В Италии были изобретены и крыловидные спинеты того типа, который пользовался особой популярностью в Англии, вытеснив к концу XVII </a:t>
            </a:r>
            <a:r>
              <a:rPr lang="ru-RU" sz="1400" dirty="0" smtClean="0"/>
              <a:t>века прямоугольный</a:t>
            </a:r>
            <a:r>
              <a:rPr lang="ru-RU" sz="1400" dirty="0"/>
              <a:t> </a:t>
            </a:r>
            <a:r>
              <a:rPr lang="ru-RU" sz="1400" dirty="0" err="1"/>
              <a:t>вёрджинал</a:t>
            </a:r>
            <a:r>
              <a:rPr lang="ru-RU" sz="1400" dirty="0"/>
              <a:t> в качестве самого распространенного инструмента для домашнего </a:t>
            </a:r>
            <a:r>
              <a:rPr lang="ru-RU" sz="1400" dirty="0" err="1"/>
              <a:t>музицирования</a:t>
            </a:r>
            <a:r>
              <a:rPr lang="ru-RU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7479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59062039"/>
              </p:ext>
            </p:extLst>
          </p:nvPr>
        </p:nvGraphicFramePr>
        <p:xfrm>
          <a:off x="1619672" y="263691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371600" y="1484784"/>
            <a:ext cx="6400800" cy="685800"/>
          </a:xfrm>
        </p:spPr>
        <p:txBody>
          <a:bodyPr>
            <a:noAutofit/>
          </a:bodyPr>
          <a:lstStyle/>
          <a:p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/>
              <a:t/>
            </a:r>
            <a:br>
              <a:rPr lang="ru-RU" sz="6000" dirty="0"/>
            </a:br>
            <a:r>
              <a:rPr lang="ru-RU" sz="6000" b="1" dirty="0" err="1" smtClean="0"/>
              <a:t>вер</a:t>
            </a:r>
            <a:r>
              <a:rPr lang="ru-RU" sz="59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жинал</a:t>
            </a:r>
            <a:endParaRPr lang="ru-RU" sz="59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122" name="Picture 2" descr="http://www.theparisworkshop.com/im/inst/virginal.jpe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904" y="2208202"/>
            <a:ext cx="1872208" cy="22716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barbaracadranel.com/wp-content/uploads/2010/07/Clavichord87.jpe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602" y="4301521"/>
            <a:ext cx="1868630" cy="14517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800" y="2174379"/>
            <a:ext cx="547260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/>
              <a:t>Верджинал</a:t>
            </a:r>
            <a:r>
              <a:rPr lang="ru-RU" sz="1400" dirty="0"/>
              <a:t>- это английский вариант клавесина. </a:t>
            </a:r>
            <a:r>
              <a:rPr lang="ru-RU" sz="1400" dirty="0" smtClean="0"/>
              <a:t>Популярен </a:t>
            </a:r>
            <a:r>
              <a:rPr lang="ru-RU" sz="1400" dirty="0"/>
              <a:t>он был не только в Англии, но и Голландии, где изготовляли одни из самых известных </a:t>
            </a:r>
            <a:r>
              <a:rPr lang="ru-RU" sz="1400" dirty="0" smtClean="0"/>
              <a:t>инструментов. Струны </a:t>
            </a:r>
            <a:r>
              <a:rPr lang="ru-RU" sz="1400" dirty="0" err="1"/>
              <a:t>верджинал</a:t>
            </a:r>
            <a:r>
              <a:rPr lang="ru-RU" sz="1400" dirty="0"/>
              <a:t> натянуты насколько это возможно </a:t>
            </a:r>
            <a:r>
              <a:rPr lang="ru-RU" sz="1400" dirty="0" err="1" smtClean="0"/>
              <a:t>паралельно</a:t>
            </a:r>
            <a:r>
              <a:rPr lang="ru-RU" sz="1400" dirty="0" smtClean="0"/>
              <a:t> </a:t>
            </a:r>
            <a:r>
              <a:rPr lang="ru-RU" sz="1400" dirty="0"/>
              <a:t>клавиатуре, это позволяло делать корпус инструмента прямоугольным. </a:t>
            </a:r>
            <a:r>
              <a:rPr lang="ru-RU" sz="1400" dirty="0" smtClean="0"/>
              <a:t>Но </a:t>
            </a:r>
            <a:r>
              <a:rPr lang="ru-RU" sz="1400" dirty="0"/>
              <a:t>встречались и другие </a:t>
            </a:r>
            <a:r>
              <a:rPr lang="ru-RU" sz="1400" dirty="0" smtClean="0"/>
              <a:t>формы. Клавиатура </a:t>
            </a:r>
            <a:r>
              <a:rPr lang="ru-RU" sz="1400" dirty="0"/>
              <a:t>всегда располагалась на длинной стороне </a:t>
            </a:r>
            <a:r>
              <a:rPr lang="ru-RU" sz="1400" dirty="0" smtClean="0"/>
              <a:t>корпуса (в </a:t>
            </a:r>
            <a:r>
              <a:rPr lang="ru-RU" sz="1400" dirty="0"/>
              <a:t>отличии от спинета и клавесина</a:t>
            </a:r>
            <a:r>
              <a:rPr lang="ru-RU" sz="1400" dirty="0" smtClean="0"/>
              <a:t>).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77157" y="3664285"/>
            <a:ext cx="352839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Обычно </a:t>
            </a:r>
            <a:r>
              <a:rPr lang="ru-RU" sz="1400" dirty="0"/>
              <a:t>она располагалась с левой стороны или в центре. Инструменты с клавиатурой, находящейся справа назывались </a:t>
            </a:r>
            <a:r>
              <a:rPr lang="ru-RU" sz="1400" b="1" dirty="0" err="1"/>
              <a:t>muselar</a:t>
            </a:r>
            <a:r>
              <a:rPr lang="ru-RU" sz="1400" dirty="0"/>
              <a:t>. Он имел несколько отличный от обычного </a:t>
            </a:r>
            <a:r>
              <a:rPr lang="ru-RU" sz="1400" dirty="0" err="1"/>
              <a:t>верджинала</a:t>
            </a:r>
            <a:r>
              <a:rPr lang="ru-RU" sz="1400" dirty="0"/>
              <a:t> тон</a:t>
            </a:r>
            <a:r>
              <a:rPr lang="ru-RU" dirty="0"/>
              <a:t>.</a:t>
            </a:r>
            <a:br>
              <a:rPr lang="ru-RU" dirty="0"/>
            </a:br>
            <a:r>
              <a:rPr lang="ru-RU" sz="1400" dirty="0"/>
              <a:t>Традиционно у </a:t>
            </a:r>
            <a:r>
              <a:rPr lang="ru-RU" sz="1400" dirty="0" err="1"/>
              <a:t>верджиналов</a:t>
            </a:r>
            <a:r>
              <a:rPr lang="ru-RU" sz="1400" dirty="0"/>
              <a:t> была одна клавиатура, но иногда встречались инструменты с двумя клавиатурами. Их называли «мать и дитя</a:t>
            </a:r>
            <a:r>
              <a:rPr lang="ru-RU" sz="1400" dirty="0" smtClean="0"/>
              <a:t>».</a:t>
            </a:r>
            <a:endParaRPr lang="ru-RU" sz="1400" dirty="0"/>
          </a:p>
        </p:txBody>
      </p:sp>
      <p:pic>
        <p:nvPicPr>
          <p:cNvPr id="11" name="Рисунок 10" descr="http://www.ljplus.ru/img/kavery/th_19doublevirginalsmall.jpg">
            <a:hlinkClick r:id="rId11" tgtFrame="&quot;_blank&quot;"/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6672" y="3875707"/>
            <a:ext cx="1967735" cy="15695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6565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27584" y="1412776"/>
            <a:ext cx="7376864" cy="6858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клавицитериум</a:t>
            </a:r>
            <a:endParaRPr lang="ru-RU" sz="5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026" name="Picture 2" descr="http://propianino.ru/wp-content/uploads/2012/05/clavicytherium2-166x30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158971"/>
            <a:ext cx="1368153" cy="24725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ropianino.ru/wp-content/uploads/2012/05/41_a-200x3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2348880"/>
            <a:ext cx="1639179" cy="24587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2204864"/>
            <a:ext cx="53285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Клавицитериум </a:t>
            </a:r>
            <a:r>
              <a:rPr lang="ru-RU" sz="1400" dirty="0"/>
              <a:t>–  разновидность клавесина с вертикальным расположением корпуса и </a:t>
            </a:r>
            <a:r>
              <a:rPr lang="ru-RU" sz="1400" dirty="0" smtClean="0"/>
              <a:t>струн. </a:t>
            </a:r>
            <a:r>
              <a:rPr lang="ru-RU" sz="1400" dirty="0"/>
              <a:t>Он представлял собой аккуратный компактный инструмент, нечто вроде арфы, снабженной клавиатурой.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67745" y="300847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Передняя крышка </a:t>
            </a:r>
            <a:r>
              <a:rPr lang="ru-RU" sz="1400" dirty="0" err="1"/>
              <a:t>клавицитериума</a:t>
            </a:r>
            <a:r>
              <a:rPr lang="ru-RU" sz="1400" dirty="0"/>
              <a:t> при игре обыкновенно открывалась, звук лился свободно и стал сильнее, чем у других форм щипковых клавишных инструментов подобных размеров</a:t>
            </a:r>
            <a:r>
              <a:rPr lang="ru-RU" sz="1400" dirty="0" smtClean="0"/>
              <a:t>. </a:t>
            </a:r>
            <a:r>
              <a:rPr lang="ru-RU" sz="1400" dirty="0"/>
              <a:t>Клавицитериум применялся как сольный, камерно-ансамблевый и оркестровый инструмент</a:t>
            </a:r>
            <a:r>
              <a:rPr lang="ru-RU" sz="1400" dirty="0" smtClean="0"/>
              <a:t>. </a:t>
            </a:r>
          </a:p>
          <a:p>
            <a:r>
              <a:rPr lang="ru-RU" sz="1400" dirty="0"/>
              <a:t>Традиционно инструменты 17-18 веков богато украшались росписью, резьбой и инкрустацией</a:t>
            </a:r>
            <a:r>
              <a:rPr lang="ru-RU" sz="1400" dirty="0" smtClean="0"/>
              <a:t>. </a:t>
            </a:r>
          </a:p>
          <a:p>
            <a:r>
              <a:rPr lang="ru-RU" sz="1400" dirty="0"/>
              <a:t>Старейший из сохранившийся </a:t>
            </a:r>
            <a:r>
              <a:rPr lang="ru-RU" sz="1400" dirty="0" err="1"/>
              <a:t>клавицитериумов</a:t>
            </a:r>
            <a:r>
              <a:rPr lang="ru-RU" sz="1400" dirty="0"/>
              <a:t> хранится в Королевском колледже музыки в </a:t>
            </a:r>
            <a:endParaRPr lang="ru-RU" sz="1400" dirty="0" smtClean="0"/>
          </a:p>
          <a:p>
            <a:r>
              <a:rPr lang="ru-RU" sz="1400" dirty="0" smtClean="0"/>
              <a:t>Лондоне</a:t>
            </a:r>
            <a:r>
              <a:rPr lang="ru-RU" sz="1400" dirty="0"/>
              <a:t>. По оценкам около 1480 года производства. Сделан был предположительно в Южной Германии</a:t>
            </a:r>
          </a:p>
        </p:txBody>
      </p:sp>
    </p:spTree>
    <p:extLst>
      <p:ext uri="{BB962C8B-B14F-4D97-AF65-F5344CB8AC3E}">
        <p14:creationId xmlns:p14="http://schemas.microsoft.com/office/powerpoint/2010/main" val="7812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371600" y="1375048"/>
            <a:ext cx="6400800" cy="6858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КЛАВИРЫ НА КАРТИНАХ ХУДОЖНИКОВ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Рисунок 5" descr="http://www.ljplus.ru/img/kavery/th_vermeer-virginal.jpg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503" y="3240722"/>
            <a:ext cx="1674309" cy="2002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http://www.ljplus.ru/img/kavery/th_Gabriel-Metsu.jpg">
            <a:hlinkClick r:id="rId5" tgtFrame="&quot;_blank&quot;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7112" y="3198659"/>
            <a:ext cx="1513122" cy="23451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 descr="http://www.ljplus.ru/img/kavery/th_vermeer92.jpg">
            <a:hlinkClick r:id="rId7" tgtFrame="&quot;_blank&quot;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8267" y="2383764"/>
            <a:ext cx="1978150" cy="21267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http://www.ljplus.ru/img/kavery/th_Young-Woman-Seated-at-a-Virginal-by-Jan-Vermeer.jpg">
            <a:hlinkClick r:id="rId9" tgtFrame="&quot;_blank&quot;"/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471172"/>
            <a:ext cx="1440160" cy="17706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906902" y="2564904"/>
            <a:ext cx="1489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 smtClean="0">
                <a:latin typeface="Arial Narrow" pitchFamily="34" charset="0"/>
              </a:rPr>
              <a:t>И. Вермеер</a:t>
            </a:r>
          </a:p>
          <a:p>
            <a:pPr algn="ctr"/>
            <a:r>
              <a:rPr lang="ru-RU" sz="1200" b="1" dirty="0" smtClean="0">
                <a:latin typeface="Arial Narrow" pitchFamily="34" charset="0"/>
              </a:rPr>
              <a:t>«Дама у </a:t>
            </a:r>
            <a:r>
              <a:rPr lang="ru-RU" sz="1200" b="1" dirty="0" err="1" smtClean="0">
                <a:latin typeface="Arial Narrow" pitchFamily="34" charset="0"/>
              </a:rPr>
              <a:t>верджинала</a:t>
            </a:r>
            <a:endParaRPr lang="ru-RU" sz="1200" b="1" dirty="0" smtClean="0">
              <a:latin typeface="Arial Narrow" pitchFamily="34" charset="0"/>
            </a:endParaRPr>
          </a:p>
          <a:p>
            <a:pPr algn="ctr"/>
            <a:r>
              <a:rPr lang="ru-RU" sz="1200" b="1" dirty="0" smtClean="0">
                <a:latin typeface="Arial Narrow" pitchFamily="34" charset="0"/>
              </a:rPr>
              <a:t>и кавалер»</a:t>
            </a:r>
            <a:endParaRPr lang="ru-RU" sz="1200" b="1" dirty="0">
              <a:latin typeface="Arial Narrow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44108" y="4313869"/>
            <a:ext cx="1295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 smtClean="0">
                <a:latin typeface="Arial Narrow" pitchFamily="34" charset="0"/>
              </a:rPr>
              <a:t>И. Вермеер</a:t>
            </a:r>
          </a:p>
          <a:p>
            <a:pPr algn="ctr"/>
            <a:r>
              <a:rPr lang="ru-RU" sz="1200" b="1" dirty="0" smtClean="0">
                <a:latin typeface="Arial Narrow" pitchFamily="34" charset="0"/>
              </a:rPr>
              <a:t>«Дама у спинета»</a:t>
            </a:r>
            <a:endParaRPr lang="ru-RU" sz="1200" b="1" dirty="0">
              <a:latin typeface="Arial Narrow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59142" y="4581128"/>
            <a:ext cx="8963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 smtClean="0">
                <a:latin typeface="Arial Narrow" pitchFamily="34" charset="0"/>
              </a:rPr>
              <a:t>И. Вермеер</a:t>
            </a:r>
          </a:p>
          <a:p>
            <a:pPr algn="ctr"/>
            <a:r>
              <a:rPr lang="ru-RU" sz="1200" b="1" dirty="0" smtClean="0">
                <a:latin typeface="Arial Narrow" pitchFamily="34" charset="0"/>
              </a:rPr>
              <a:t>«Концерт»</a:t>
            </a:r>
            <a:endParaRPr lang="ru-RU" sz="1200" b="1" dirty="0">
              <a:latin typeface="Arial Narrow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326905" y="2564904"/>
            <a:ext cx="19335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 smtClean="0">
                <a:latin typeface="Arial Narrow" pitchFamily="34" charset="0"/>
              </a:rPr>
              <a:t>М. Габриель</a:t>
            </a:r>
          </a:p>
          <a:p>
            <a:pPr algn="ctr"/>
            <a:r>
              <a:rPr lang="ru-RU" sz="1200" b="1" dirty="0" smtClean="0">
                <a:latin typeface="Arial Narrow" pitchFamily="34" charset="0"/>
              </a:rPr>
              <a:t>«Мужчина и женщина сидят</a:t>
            </a:r>
          </a:p>
          <a:p>
            <a:pPr algn="ctr"/>
            <a:r>
              <a:rPr lang="ru-RU" sz="1200" b="1" dirty="0" smtClean="0">
                <a:latin typeface="Arial Narrow" pitchFamily="34" charset="0"/>
              </a:rPr>
              <a:t>у </a:t>
            </a:r>
            <a:r>
              <a:rPr lang="ru-RU" sz="1200" b="1" dirty="0" err="1" smtClean="0">
                <a:latin typeface="Arial Narrow" pitchFamily="34" charset="0"/>
              </a:rPr>
              <a:t>верджинала</a:t>
            </a:r>
            <a:r>
              <a:rPr lang="ru-RU" sz="1200" b="1" dirty="0" smtClean="0">
                <a:latin typeface="Arial Narrow" pitchFamily="34" charset="0"/>
              </a:rPr>
              <a:t>»</a:t>
            </a:r>
            <a:endParaRPr lang="ru-RU" sz="12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16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8.48947E-7 L 0 -0.05482 " pathEditMode="relative" rAng="0" ptsTypes="AA">
                                      <p:cBhvr>
                                        <p:cTn id="6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53"/>
                                    </p:animMotion>
                                    <p:animRot by="1500000">
                                      <p:cBhvr>
                                        <p:cTn id="7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04"/>
                            </p:stCondLst>
                            <p:childTnLst>
                              <p:par>
                                <p:cTn id="12" presetID="45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454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454"/>
                            </p:stCondLst>
                            <p:childTnLst>
                              <p:par>
                                <p:cTn id="22" presetID="45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204"/>
                            </p:stCondLst>
                            <p:childTnLst>
                              <p:par>
                                <p:cTn id="2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204"/>
                            </p:stCondLst>
                            <p:childTnLst>
                              <p:par>
                                <p:cTn id="32" presetID="45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954"/>
                            </p:stCondLst>
                            <p:childTnLst>
                              <p:par>
                                <p:cTn id="3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954"/>
                            </p:stCondLst>
                            <p:childTnLst>
                              <p:par>
                                <p:cTn id="42" presetID="45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9704"/>
                            </p:stCondLst>
                            <p:childTnLst>
                              <p:par>
                                <p:cTn id="48" presetID="6" presetClass="entr" presetSubtype="1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4056234"/>
              </p:ext>
            </p:extLst>
          </p:nvPr>
        </p:nvGraphicFramePr>
        <p:xfrm>
          <a:off x="1691680" y="4005064"/>
          <a:ext cx="5328592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6400800" cy="6858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146" name="Picture 2" descr="http://img0.liveinternet.ru/images/attach/c/0/47/178/47178453_89a07738fc9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526" y="2595193"/>
            <a:ext cx="2632546" cy="2221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g1.liveinternet.ru/images/attach/c/1/54/569/54569226_1264959828_2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196752"/>
            <a:ext cx="2110225" cy="14995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клавикорд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9405" y="2915897"/>
            <a:ext cx="1835875" cy="2493076"/>
          </a:xfrm>
          <a:prstGeom prst="roundRect">
            <a:avLst>
              <a:gd name="adj" fmla="val 20449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39326" y="5365732"/>
            <a:ext cx="16754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>
                <a:latin typeface="Arial Narrow" pitchFamily="34" charset="0"/>
              </a:rPr>
              <a:t>Д. </a:t>
            </a:r>
            <a:r>
              <a:rPr lang="ru-RU" sz="1200" b="1" dirty="0" err="1" smtClean="0">
                <a:latin typeface="Arial Narrow" pitchFamily="34" charset="0"/>
              </a:rPr>
              <a:t>Герард</a:t>
            </a:r>
            <a:endParaRPr lang="ru-RU" sz="1200" b="1" dirty="0" smtClean="0">
              <a:latin typeface="Arial Narrow" pitchFamily="34" charset="0"/>
            </a:endParaRPr>
          </a:p>
          <a:p>
            <a:pPr algn="ctr"/>
            <a:r>
              <a:rPr lang="ru-RU" sz="1200" b="1" dirty="0" smtClean="0">
                <a:latin typeface="Arial Narrow" pitchFamily="34" charset="0"/>
              </a:rPr>
              <a:t>«Дама </a:t>
            </a:r>
            <a:r>
              <a:rPr lang="ru-RU" sz="1200" b="1" dirty="0">
                <a:latin typeface="Arial Narrow" pitchFamily="34" charset="0"/>
              </a:rPr>
              <a:t>за </a:t>
            </a:r>
            <a:r>
              <a:rPr lang="ru-RU" sz="1200" b="1" dirty="0" err="1" smtClean="0">
                <a:latin typeface="Arial Narrow" pitchFamily="34" charset="0"/>
              </a:rPr>
              <a:t>клавикордом</a:t>
            </a:r>
            <a:r>
              <a:rPr lang="ru-RU" sz="1200" b="1" dirty="0" smtClean="0">
                <a:latin typeface="Arial Narrow" pitchFamily="34" charset="0"/>
              </a:rPr>
              <a:t>»</a:t>
            </a:r>
            <a:endParaRPr lang="ru-RU" sz="1200" b="1" dirty="0"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27306" y="5013176"/>
            <a:ext cx="16690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>
                <a:latin typeface="Arial Narrow" pitchFamily="34" charset="0"/>
              </a:rPr>
              <a:t>Г. К. фон </a:t>
            </a:r>
            <a:r>
              <a:rPr lang="ru-RU" sz="1200" b="1" dirty="0" smtClean="0">
                <a:latin typeface="Arial Narrow" pitchFamily="34" charset="0"/>
              </a:rPr>
              <a:t>Макс</a:t>
            </a:r>
          </a:p>
          <a:p>
            <a:pPr algn="ctr"/>
            <a:r>
              <a:rPr lang="ru-RU" sz="1200" b="1" dirty="0" smtClean="0">
                <a:latin typeface="Arial Narrow" pitchFamily="34" charset="0"/>
              </a:rPr>
              <a:t>«Девушка </a:t>
            </a:r>
            <a:r>
              <a:rPr lang="ru-RU" sz="1200" b="1" dirty="0">
                <a:latin typeface="Arial Narrow" pitchFamily="34" charset="0"/>
              </a:rPr>
              <a:t>за </a:t>
            </a:r>
            <a:r>
              <a:rPr lang="ru-RU" sz="1200" b="1" dirty="0" smtClean="0">
                <a:latin typeface="Arial Narrow" pitchFamily="34" charset="0"/>
              </a:rPr>
              <a:t>спинетом»</a:t>
            </a:r>
            <a:endParaRPr lang="ru-RU" sz="1200" b="1" dirty="0">
              <a:latin typeface="Arial Narrow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09193" y="2304803"/>
            <a:ext cx="1218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 smtClean="0">
                <a:latin typeface="Arial Narrow" pitchFamily="34" charset="0"/>
              </a:rPr>
              <a:t>Д. Г. </a:t>
            </a:r>
            <a:r>
              <a:rPr lang="ru-RU" sz="1200" b="1" dirty="0" err="1" smtClean="0">
                <a:latin typeface="Arial Narrow" pitchFamily="34" charset="0"/>
              </a:rPr>
              <a:t>Килберн</a:t>
            </a:r>
            <a:endParaRPr lang="ru-RU" sz="1200" b="1" dirty="0" smtClean="0">
              <a:latin typeface="Arial Narrow" pitchFamily="34" charset="0"/>
            </a:endParaRPr>
          </a:p>
          <a:p>
            <a:pPr algn="ctr"/>
            <a:r>
              <a:rPr lang="ru-RU" sz="1200" b="1" dirty="0" smtClean="0">
                <a:latin typeface="Arial Narrow" pitchFamily="34" charset="0"/>
              </a:rPr>
              <a:t>«Новый спинет»</a:t>
            </a:r>
            <a:endParaRPr lang="ru-RU" sz="1200" b="1" dirty="0">
              <a:latin typeface="Arial Narrow" pitchFamily="34" charset="0"/>
            </a:endParaRPr>
          </a:p>
        </p:txBody>
      </p:sp>
      <p:pic>
        <p:nvPicPr>
          <p:cNvPr id="7172" name="Picture 4" descr="http://img0.liveinternet.ru/images/attach/c/5/87/121/87121932_4000491_bah_klavir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356992"/>
            <a:ext cx="1440160" cy="1833537"/>
          </a:xfrm>
          <a:prstGeom prst="roundRect">
            <a:avLst>
              <a:gd name="adj" fmla="val 20449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3223266" y="5105598"/>
            <a:ext cx="15728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 smtClean="0">
                <a:latin typeface="Arial Narrow" pitchFamily="34" charset="0"/>
              </a:rPr>
              <a:t>О. Ренуар</a:t>
            </a:r>
          </a:p>
          <a:p>
            <a:pPr algn="ctr"/>
            <a:r>
              <a:rPr lang="ru-RU" sz="1200" b="1" dirty="0" smtClean="0">
                <a:latin typeface="Arial Narrow" pitchFamily="34" charset="0"/>
              </a:rPr>
              <a:t>«Женщина у клавира»</a:t>
            </a:r>
            <a:endParaRPr lang="ru-RU" sz="12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33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76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426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426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176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176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926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926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676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/>
      <p:bldP spid="12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Кутюр">
    <a:dk1>
      <a:sysClr val="windowText" lastClr="000000"/>
    </a:dk1>
    <a:lt1>
      <a:sysClr val="window" lastClr="FFFFFF"/>
    </a:lt1>
    <a:dk2>
      <a:srgbClr val="37302A"/>
    </a:dk2>
    <a:lt2>
      <a:srgbClr val="D0CCB9"/>
    </a:lt2>
    <a:accent1>
      <a:srgbClr val="9E8E5C"/>
    </a:accent1>
    <a:accent2>
      <a:srgbClr val="A09781"/>
    </a:accent2>
    <a:accent3>
      <a:srgbClr val="85776D"/>
    </a:accent3>
    <a:accent4>
      <a:srgbClr val="AEAFA9"/>
    </a:accent4>
    <a:accent5>
      <a:srgbClr val="8D878B"/>
    </a:accent5>
    <a:accent6>
      <a:srgbClr val="6B6149"/>
    </a:accent6>
    <a:hlink>
      <a:srgbClr val="B6A272"/>
    </a:hlink>
    <a:folHlink>
      <a:srgbClr val="8A784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1551</TotalTime>
  <Words>433</Words>
  <Application>Microsoft Office PowerPoint</Application>
  <PresentationFormat>Экран (4:3)</PresentationFormat>
  <Paragraphs>67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Narrow</vt:lpstr>
      <vt:lpstr>Calibri</vt:lpstr>
      <vt:lpstr>Constantia</vt:lpstr>
      <vt:lpstr>Garamond</vt:lpstr>
      <vt:lpstr>Wingdings</vt:lpstr>
      <vt:lpstr>Кутюр</vt:lpstr>
      <vt:lpstr>КЛАВИР из истории музыкальных инструментов</vt:lpstr>
      <vt:lpstr>КЛАВИРы</vt:lpstr>
      <vt:lpstr>КЛАВИКОРД</vt:lpstr>
      <vt:lpstr>КЛАВЕСИН</vt:lpstr>
      <vt:lpstr>спинет</vt:lpstr>
      <vt:lpstr>  вержинал</vt:lpstr>
      <vt:lpstr>клавицитериум</vt:lpstr>
      <vt:lpstr>КЛАВИРЫ НА КАРТИНАХ ХУДОЖНИКОВ</vt:lpstr>
      <vt:lpstr> </vt:lpstr>
      <vt:lpstr>ПОТОМки КЛАВИРов</vt:lpstr>
      <vt:lpstr> </vt:lpstr>
    </vt:vector>
  </TitlesOfParts>
  <Company>CtrlSoft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Соната</dc:title>
  <dc:creator>master дима</dc:creator>
  <cp:lastModifiedBy>Директор</cp:lastModifiedBy>
  <cp:revision>142</cp:revision>
  <dcterms:created xsi:type="dcterms:W3CDTF">2011-07-31T16:45:58Z</dcterms:created>
  <dcterms:modified xsi:type="dcterms:W3CDTF">2017-05-27T18:47:23Z</dcterms:modified>
</cp:coreProperties>
</file>