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90" r:id="rId4"/>
    <p:sldId id="291" r:id="rId5"/>
    <p:sldId id="273" r:id="rId6"/>
    <p:sldId id="275" r:id="rId7"/>
    <p:sldId id="278" r:id="rId8"/>
    <p:sldId id="293" r:id="rId9"/>
    <p:sldId id="294" r:id="rId10"/>
    <p:sldId id="295" r:id="rId11"/>
    <p:sldId id="296" r:id="rId12"/>
    <p:sldId id="297" r:id="rId13"/>
    <p:sldId id="298" r:id="rId14"/>
    <p:sldId id="292" r:id="rId15"/>
    <p:sldId id="279" r:id="rId16"/>
    <p:sldId id="280" r:id="rId17"/>
    <p:sldId id="283" r:id="rId18"/>
    <p:sldId id="281" r:id="rId19"/>
    <p:sldId id="269" r:id="rId20"/>
    <p:sldId id="257" r:id="rId21"/>
    <p:sldId id="285" r:id="rId22"/>
    <p:sldId id="287" r:id="rId23"/>
    <p:sldId id="300" r:id="rId24"/>
    <p:sldId id="301" r:id="rId25"/>
    <p:sldId id="302" r:id="rId26"/>
    <p:sldId id="288" r:id="rId27"/>
    <p:sldId id="265" r:id="rId28"/>
    <p:sldId id="266" r:id="rId29"/>
    <p:sldId id="267" r:id="rId30"/>
    <p:sldId id="268" r:id="rId31"/>
    <p:sldId id="30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101B3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6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92A77-2359-4F47-8760-D2A27C228833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8B2C9-F962-456F-BC58-FF1C32F43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gif"/><Relationship Id="rId7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gif"/><Relationship Id="rId9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s1.pic4you.ru/allimage/y2012/12-09/12216/279893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672" y="980728"/>
          <a:ext cx="5616624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62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u="none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Как пополняется словарный состав  русского языка</a:t>
                      </a:r>
                    </a:p>
                    <a:p>
                      <a:endParaRPr lang="ru-RU" sz="2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63688" y="4149080"/>
          <a:ext cx="5616624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624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МБОУ</a:t>
                      </a:r>
                      <a:r>
                        <a:rPr lang="ru-RU" sz="1800" i="1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«Школа №38» Ново-Савиновского района г. Казани.  Учитель – Григорович И.В.</a:t>
                      </a:r>
                      <a:endParaRPr lang="ru-RU" sz="18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243408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132856"/>
          <a:ext cx="7272808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нь по 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су шагает: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Будто пламень лес горит, (                     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Ясень листья осыпает;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Дуб нахмуренный ст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 берёзка м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дая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 каждым часом всё ж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лтей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Буйный ветер, нал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тая,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Расплетает косы ей.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    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195736" y="1268760"/>
          <a:ext cx="41044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Осень</a:t>
                      </a:r>
                      <a:endParaRPr lang="ru-RU" sz="4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243408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132856"/>
          <a:ext cx="7272808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нь по 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су шагает: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Будто пламень лес горит, (                     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Ясень листья осыпает;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Дуб нахмуренный ст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 берёзка м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дая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 каждым часом всё ж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лтей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Буйный ветер, нал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тая,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Расплетает косы ей.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    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195736" y="1268760"/>
          <a:ext cx="41044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Осень</a:t>
                      </a:r>
                      <a:endParaRPr lang="ru-RU" sz="4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243408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132856"/>
          <a:ext cx="7272808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нь по 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су шагает: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Будто пламень лес горит, (                     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Ясень листья осыпает;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Дуб нахмуренный ст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 берёзка м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дая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 каждым часом всё ж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лтей.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Буйный ветер, нал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тая,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Расплетает косы ей.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    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195736" y="1268760"/>
          <a:ext cx="41044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Осень</a:t>
                      </a:r>
                      <a:endParaRPr lang="ru-RU" sz="4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243408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132856"/>
          <a:ext cx="7272808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нь по 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су шагает: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Будто пламень лес горит, (                     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Ясень листья осыпает;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Дуб нахмуренный ст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 берёзка м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дая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 каждым часом всё ж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лтей.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Буйный ветер, нал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тая,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Расплетает косы ей.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    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195736" y="1268760"/>
          <a:ext cx="41044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Осень</a:t>
                      </a:r>
                      <a:endParaRPr lang="ru-RU" sz="4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243408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132856"/>
          <a:ext cx="7272808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Осень по лесу шагает: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Будто пламень лес горит, (                     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Ясень листья осыпает;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Дуб нахмуренный стоит.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 берёзка молодая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 каждым часом всё желтей.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Буйный ветер, налетая,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Расплетает косы ей.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    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16016" y="2204864"/>
          <a:ext cx="194421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21602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олицетворен</a:t>
                      </a:r>
                      <a:r>
                        <a:rPr lang="ru-RU" baseline="0" dirty="0" smtClean="0">
                          <a:latin typeface="Book Antiqua" pitchFamily="18" charset="0"/>
                        </a:rPr>
                        <a:t>ие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64088" y="2564904"/>
          <a:ext cx="136815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</a:tblGrid>
              <a:tr h="21602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метафора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76056" y="3284984"/>
          <a:ext cx="194421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21602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олицетворен</a:t>
                      </a:r>
                      <a:r>
                        <a:rPr lang="ru-RU" baseline="0" dirty="0" smtClean="0">
                          <a:latin typeface="Book Antiqua" pitchFamily="18" charset="0"/>
                        </a:rPr>
                        <a:t>ие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3968" y="3645024"/>
          <a:ext cx="100811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21602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эпитет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76056" y="4365104"/>
          <a:ext cx="316835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</a:tblGrid>
              <a:tr h="21602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 эпитет</a:t>
                      </a:r>
                      <a:r>
                        <a:rPr lang="ru-RU" baseline="0" dirty="0" smtClean="0">
                          <a:latin typeface="Book Antiqua" pitchFamily="18" charset="0"/>
                        </a:rPr>
                        <a:t>/ олицетворение         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99992" y="5085184"/>
          <a:ext cx="194421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21602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itchFamily="18" charset="0"/>
                        </a:rPr>
                        <a:t>олицетворен</a:t>
                      </a:r>
                      <a:r>
                        <a:rPr lang="ru-RU" baseline="0" dirty="0" smtClean="0">
                          <a:latin typeface="Book Antiqua" pitchFamily="18" charset="0"/>
                        </a:rPr>
                        <a:t>ие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>
            <a:off x="1331640" y="2564904"/>
            <a:ext cx="93610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347864" y="2564904"/>
            <a:ext cx="115212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491880" y="2924944"/>
            <a:ext cx="151216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331640" y="3645024"/>
            <a:ext cx="273630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547664" y="4005064"/>
            <a:ext cx="259228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259632" y="4797152"/>
            <a:ext cx="21602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555776" y="4869160"/>
            <a:ext cx="21602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259632" y="5517232"/>
            <a:ext cx="165618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195736" y="1268760"/>
          <a:ext cx="41044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Осень</a:t>
                      </a:r>
                      <a:endParaRPr lang="ru-RU" sz="4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2" name="Прямая соединительная линия 21"/>
          <p:cNvCxnSpPr/>
          <p:nvPr/>
        </p:nvCxnSpPr>
        <p:spPr>
          <a:xfrm>
            <a:off x="2555776" y="4725144"/>
            <a:ext cx="86409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-431279"/>
            <a:ext cx="9958958" cy="7289279"/>
          </a:xfrm>
          <a:prstGeom prst="rect">
            <a:avLst/>
          </a:prstGeom>
          <a:noFill/>
        </p:spPr>
      </p:pic>
      <p:pic>
        <p:nvPicPr>
          <p:cNvPr id="1026" name="Picture 2" descr="http://pandia.ru/text/78/382/images/image023_3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32656"/>
            <a:ext cx="2736304" cy="2054334"/>
          </a:xfrm>
          <a:prstGeom prst="rect">
            <a:avLst/>
          </a:prstGeom>
          <a:noFill/>
        </p:spPr>
      </p:pic>
      <p:pic>
        <p:nvPicPr>
          <p:cNvPr id="1030" name="Picture 6" descr="http://www.idioms.chat.ru/09/pix/226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332656"/>
            <a:ext cx="3024336" cy="1857198"/>
          </a:xfrm>
          <a:prstGeom prst="rect">
            <a:avLst/>
          </a:prstGeom>
          <a:noFill/>
        </p:spPr>
      </p:pic>
      <p:pic>
        <p:nvPicPr>
          <p:cNvPr id="1032" name="Picture 8" descr="https://fs00.infourok.ru/images/doc/54/67344/hello_html_46a0d105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07704" y="1556792"/>
            <a:ext cx="2983832" cy="1872208"/>
          </a:xfrm>
          <a:prstGeom prst="rect">
            <a:avLst/>
          </a:prstGeom>
          <a:noFill/>
        </p:spPr>
      </p:pic>
      <p:pic>
        <p:nvPicPr>
          <p:cNvPr id="1034" name="Picture 10" descr="http://tnu.podelise.ru/pars_docs/refs/276/275011/275011_html_3baeed8b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6056" y="1916832"/>
            <a:ext cx="2473662" cy="1934937"/>
          </a:xfrm>
          <a:prstGeom prst="rect">
            <a:avLst/>
          </a:prstGeom>
          <a:noFill/>
        </p:spPr>
      </p:pic>
      <p:pic>
        <p:nvPicPr>
          <p:cNvPr id="1036" name="Picture 12" descr="http://concurs.adm-edu.spb.ru/sites/default/files/work/lena_gorbacheva-brosat_slova_na_veter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5576" y="3140968"/>
            <a:ext cx="2736304" cy="2352124"/>
          </a:xfrm>
          <a:prstGeom prst="rect">
            <a:avLst/>
          </a:prstGeom>
          <a:noFill/>
        </p:spPr>
      </p:pic>
      <p:pic>
        <p:nvPicPr>
          <p:cNvPr id="1038" name="Picture 14" descr="http://cs23.babysfera.ru/d/e/2/f/646808.181039060.jpe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228184" y="3645024"/>
            <a:ext cx="2520280" cy="2030226"/>
          </a:xfrm>
          <a:prstGeom prst="rect">
            <a:avLst/>
          </a:prstGeom>
          <a:noFill/>
        </p:spPr>
      </p:pic>
      <p:pic>
        <p:nvPicPr>
          <p:cNvPr id="1040" name="Picture 16" descr="http://wiki.tgl.net.ru/images/1/1b/333p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491880" y="3933056"/>
            <a:ext cx="2448272" cy="2156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0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0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17140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4" y="1844824"/>
          <a:ext cx="763284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Надел боярин  доху, сел в пролетку да и был таков. А крестьянин, путаясь в зипуне и постоянно перематывая лапти, еще долго плелся по столбовой дорожке.</a:t>
                      </a:r>
                      <a:endParaRPr lang="ru-RU" sz="36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2339752" y="2420888"/>
            <a:ext cx="151216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067944" y="2420888"/>
            <a:ext cx="93610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6216" y="2420888"/>
            <a:ext cx="187220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63888" y="3501008"/>
            <a:ext cx="151216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15816" y="4581128"/>
            <a:ext cx="21602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s1.pic4you.ru/allimage/y2012/12-09/12216/279893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63688" y="2060848"/>
          <a:ext cx="5616624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62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u="none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Как пополняется словарный состав  русского языка</a:t>
                      </a:r>
                    </a:p>
                    <a:p>
                      <a:endParaRPr lang="ru-RU" sz="2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17140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75656" y="1124744"/>
          <a:ext cx="633670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67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Способы пополнения лексики русского языка</a:t>
                      </a:r>
                      <a:endParaRPr lang="ru-RU" sz="40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95736" y="2924944"/>
          <a:ext cx="4896544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65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словообразование</a:t>
                      </a:r>
                      <a:endParaRPr lang="ru-RU" sz="40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55776" y="4221088"/>
          <a:ext cx="41044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заимствование</a:t>
                      </a:r>
                      <a:endParaRPr lang="ru-RU" sz="40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eopleandcountries.com/data/attachment/portal/201503/31/1225532r19sj2144prg6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5301208"/>
            <a:ext cx="7912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 smtClean="0">
                <a:solidFill>
                  <a:srgbClr val="FFFF00"/>
                </a:solidFill>
                <a:latin typeface="Book Antiqua" pitchFamily="18" charset="0"/>
              </a:rPr>
              <a:t>С мира по слову</a:t>
            </a:r>
            <a:endParaRPr lang="ru-RU" sz="8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xn--80awb4co.xn--80aadkum9bf.xn--p1ai/wp-content/uploads/2015/08/logope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635896" y="3356992"/>
          <a:ext cx="273630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6600" i="1" dirty="0" smtClean="0">
                          <a:solidFill>
                            <a:srgbClr val="C00000"/>
                          </a:solidFill>
                          <a:latin typeface="Book Antiqua" pitchFamily="18" charset="0"/>
                        </a:rPr>
                        <a:t>Слово</a:t>
                      </a:r>
                      <a:endParaRPr lang="ru-RU" sz="6600" i="1" dirty="0">
                        <a:solidFill>
                          <a:srgbClr val="C000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то-красивые фотографии-необычные фотографии.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3600400" cy="2808312"/>
          </a:xfrm>
          <a:prstGeom prst="rect">
            <a:avLst/>
          </a:prstGeom>
          <a:noFill/>
        </p:spPr>
      </p:pic>
      <p:pic>
        <p:nvPicPr>
          <p:cNvPr id="1028" name="Picture 4" descr="сахар: Коричневый тростниковый сахар на деревянной доске. Селективный фокус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284984"/>
            <a:ext cx="3600400" cy="2808312"/>
          </a:xfrm>
          <a:prstGeom prst="rect">
            <a:avLst/>
          </a:prstGeom>
          <a:noFill/>
        </p:spPr>
      </p:pic>
      <p:pic>
        <p:nvPicPr>
          <p:cNvPr id="1030" name="Picture 6" descr="http://widefon.com/_ld/12/410735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3356992"/>
            <a:ext cx="3600400" cy="2808312"/>
          </a:xfrm>
          <a:prstGeom prst="rect">
            <a:avLst/>
          </a:prstGeom>
          <a:noFill/>
        </p:spPr>
      </p:pic>
      <p:pic>
        <p:nvPicPr>
          <p:cNvPr id="1034" name="Picture 10" descr="http://otvet.imgsmail.ru/download/u_afe4a9ae89f19741d1c09200e2d12bec_80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4008" y="260648"/>
            <a:ext cx="3600400" cy="2868935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43808" y="260648"/>
          <a:ext cx="160784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840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400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Кофе</a:t>
                      </a:r>
                      <a:endParaRPr lang="ru-RU" sz="40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444208" y="5733256"/>
          <a:ext cx="23042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40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ook Antiqua" pitchFamily="18" charset="0"/>
                        </a:rPr>
                        <a:t>Сахар</a:t>
                      </a:r>
                      <a:endParaRPr lang="ru-RU" sz="4000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5157192"/>
          <a:ext cx="1535832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8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i="1" dirty="0" smtClean="0">
                          <a:solidFill>
                            <a:srgbClr val="FF0000"/>
                          </a:solidFill>
                          <a:latin typeface="Book Antiqua" pitchFamily="18" charset="0"/>
                        </a:rPr>
                        <a:t>Чай</a:t>
                      </a:r>
                      <a:endParaRPr lang="ru-RU" sz="4000" i="1" dirty="0">
                        <a:solidFill>
                          <a:srgbClr val="FF00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716016" y="260648"/>
          <a:ext cx="2448272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i="1" dirty="0" smtClean="0">
                          <a:solidFill>
                            <a:srgbClr val="C00000"/>
                          </a:solidFill>
                          <a:latin typeface="Book Antiqua" pitchFamily="18" charset="0"/>
                        </a:rPr>
                        <a:t>Какао, шоколад</a:t>
                      </a:r>
                      <a:endParaRPr lang="ru-RU" sz="4000" i="1" dirty="0">
                        <a:solidFill>
                          <a:srgbClr val="C000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17140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692696"/>
          <a:ext cx="81369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Признаки, по которым  можно</a:t>
                      </a:r>
                      <a:r>
                        <a:rPr lang="ru-RU" sz="3200" i="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узнать заимствованные слова:</a:t>
                      </a:r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75656" y="3068960"/>
          <a:ext cx="6336704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670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40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91680" y="3356992"/>
          <a:ext cx="6336704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670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40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584" y="2132856"/>
          <a:ext cx="777686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68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слова начинаются с гласной А или Э;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91680" y="4293096"/>
          <a:ext cx="633670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670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наличие в слове буквы Ф;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2996952"/>
          <a:ext cx="8136904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сочетания в корнях КЕ, ХЕ, ГЕ, ПЮ, БЮ, ВЮ, МЮ, КЮ;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11560" y="5157192"/>
          <a:ext cx="820891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соседство двух и более гласных в корне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68560" y="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1052736"/>
          <a:ext cx="18002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КЕЛЬЯ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31640" y="476672"/>
          <a:ext cx="223224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ЛЛЕТЕНЬ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1268760"/>
          <a:ext cx="100811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3568" y="476672"/>
          <a:ext cx="36004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Б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99592" y="476672"/>
          <a:ext cx="64807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507112">
                <a:tc>
                  <a:txBody>
                    <a:bodyPr/>
                    <a:lstStyle/>
                    <a:p>
                      <a:pPr algn="ctr"/>
                      <a:r>
                        <a:rPr lang="ru-RU" sz="2800" i="0" dirty="0" err="1" smtClean="0">
                          <a:solidFill>
                            <a:srgbClr val="FFFF00"/>
                          </a:solidFill>
                          <a:latin typeface="Book Antiqua" pitchFamily="18" charset="0"/>
                        </a:rPr>
                        <a:t>Ю</a:t>
                      </a:r>
                      <a:endParaRPr lang="ru-RU" sz="2800" i="0" dirty="0">
                        <a:solidFill>
                          <a:srgbClr val="FFFF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1700808"/>
          <a:ext cx="122413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АДМ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19672" y="1700808"/>
          <a:ext cx="36004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i="0" dirty="0" smtClean="0">
                          <a:solidFill>
                            <a:srgbClr val="FFFF00"/>
                          </a:solidFill>
                          <a:latin typeface="Book Antiqua" pitchFamily="18" charset="0"/>
                        </a:rPr>
                        <a:t>И</a:t>
                      </a:r>
                      <a:endParaRPr lang="ru-RU" sz="2800" i="0" dirty="0">
                        <a:solidFill>
                          <a:srgbClr val="FFFF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835696" y="1700808"/>
          <a:ext cx="280831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НИСТРАЦИЯ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>
            <a:off x="683568" y="908720"/>
            <a:ext cx="93610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5576" y="1556792"/>
            <a:ext cx="50405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55576" y="2132856"/>
            <a:ext cx="2880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683568" y="2276872"/>
          <a:ext cx="158417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ЭТАЖ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1" name="Прямая соединительная линия 20"/>
          <p:cNvCxnSpPr/>
          <p:nvPr/>
        </p:nvCxnSpPr>
        <p:spPr>
          <a:xfrm>
            <a:off x="755576" y="2708920"/>
            <a:ext cx="2880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683568" y="2780928"/>
          <a:ext cx="72008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ГР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1115616" y="2780928"/>
          <a:ext cx="36004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i="0" dirty="0" smtClean="0">
                          <a:solidFill>
                            <a:srgbClr val="FFFF00"/>
                          </a:solidFill>
                          <a:latin typeface="Book Antiqua" pitchFamily="18" charset="0"/>
                        </a:rPr>
                        <a:t>А</a:t>
                      </a:r>
                      <a:endParaRPr lang="ru-RU" sz="2800" i="0" dirty="0">
                        <a:solidFill>
                          <a:srgbClr val="FFFF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1331640" y="2780928"/>
          <a:ext cx="115212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ФИН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6" name="Прямая соединительная линия 25"/>
          <p:cNvCxnSpPr/>
          <p:nvPr/>
        </p:nvCxnSpPr>
        <p:spPr>
          <a:xfrm>
            <a:off x="1403648" y="3284984"/>
            <a:ext cx="360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683568" y="3429000"/>
          <a:ext cx="50405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Л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971600" y="3429000"/>
          <a:ext cx="43204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rgbClr val="FFFF00"/>
                          </a:solidFill>
                          <a:latin typeface="Book Antiqua" pitchFamily="18" charset="0"/>
                        </a:rPr>
                        <a:t>Е</a:t>
                      </a:r>
                      <a:endParaRPr lang="ru-RU" sz="2800" i="0" dirty="0">
                        <a:solidFill>
                          <a:srgbClr val="FFFF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259632" y="3429000"/>
          <a:ext cx="172819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ГЕНДА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7" name="Прямая соединительная линия 36"/>
          <p:cNvCxnSpPr/>
          <p:nvPr/>
        </p:nvCxnSpPr>
        <p:spPr>
          <a:xfrm>
            <a:off x="1331640" y="3861048"/>
            <a:ext cx="43204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683568" y="4077072"/>
          <a:ext cx="86409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ДИ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2" name="Таблица 41"/>
          <p:cNvGraphicFramePr>
            <a:graphicFrameLocks noGrp="1"/>
          </p:cNvGraphicFramePr>
          <p:nvPr/>
        </p:nvGraphicFramePr>
        <p:xfrm>
          <a:off x="1259632" y="4077072"/>
          <a:ext cx="43204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rgbClr val="FFFF00"/>
                          </a:solidFill>
                          <a:latin typeface="Book Antiqua" pitchFamily="18" charset="0"/>
                        </a:rPr>
                        <a:t>Е</a:t>
                      </a:r>
                      <a:endParaRPr lang="ru-RU" sz="2800" i="0" dirty="0">
                        <a:solidFill>
                          <a:srgbClr val="FFFF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1475656" y="4077072"/>
          <a:ext cx="86409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ТА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47" name="Прямая соединительная линия 46"/>
          <p:cNvCxnSpPr/>
          <p:nvPr/>
        </p:nvCxnSpPr>
        <p:spPr>
          <a:xfrm>
            <a:off x="1115616" y="4509120"/>
            <a:ext cx="43204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755576" y="4725144"/>
          <a:ext cx="57606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К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1043608" y="4725144"/>
          <a:ext cx="57606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rgbClr val="FFFF00"/>
                          </a:solidFill>
                          <a:latin typeface="Book Antiqua" pitchFamily="18" charset="0"/>
                        </a:rPr>
                        <a:t>А</a:t>
                      </a:r>
                      <a:endParaRPr lang="ru-RU" sz="2800" i="0" dirty="0">
                        <a:solidFill>
                          <a:srgbClr val="FFFF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1331640" y="4725144"/>
          <a:ext cx="18002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РАУЛ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54" name="Прямая соединительная линия 53"/>
          <p:cNvCxnSpPr/>
          <p:nvPr/>
        </p:nvCxnSpPr>
        <p:spPr>
          <a:xfrm>
            <a:off x="1619672" y="5157192"/>
            <a:ext cx="50405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755576" y="5445224"/>
          <a:ext cx="79208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АВ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" name="Таблица 57"/>
          <p:cNvGraphicFramePr>
            <a:graphicFrameLocks noGrp="1"/>
          </p:cNvGraphicFramePr>
          <p:nvPr/>
        </p:nvGraphicFramePr>
        <p:xfrm>
          <a:off x="1259632" y="5445224"/>
          <a:ext cx="50405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rgbClr val="FFFF00"/>
                          </a:solidFill>
                          <a:latin typeface="Book Antiqua" pitchFamily="18" charset="0"/>
                        </a:rPr>
                        <a:t>И</a:t>
                      </a:r>
                      <a:endParaRPr lang="ru-RU" sz="2800" i="0" dirty="0">
                        <a:solidFill>
                          <a:srgbClr val="FFFF00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1619672" y="5445224"/>
          <a:ext cx="18002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8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АЦИЯ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61" name="Прямая соединительная линия 60"/>
          <p:cNvCxnSpPr/>
          <p:nvPr/>
        </p:nvCxnSpPr>
        <p:spPr>
          <a:xfrm>
            <a:off x="827584" y="5877272"/>
            <a:ext cx="2880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1331640" y="5877272"/>
            <a:ext cx="64807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-17140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779912" y="836712"/>
          <a:ext cx="17281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ДЕФЕКТ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779912" y="1484784"/>
          <a:ext cx="158417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</a:tblGrid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ЭТАЛОН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779912" y="2132856"/>
          <a:ext cx="17281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АРОМАТ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779912" y="2708920"/>
          <a:ext cx="187220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ЭКЗАМЕН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491880" y="3212976"/>
          <a:ext cx="259228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КАТАСТРОФА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491880" y="3717032"/>
          <a:ext cx="259228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ФОТОГРАФИЯ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779912" y="4293096"/>
          <a:ext cx="208823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ФАНТАЗЁР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411760" y="5085184"/>
          <a:ext cx="5256584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</a:tblGrid>
              <a:tr h="1080120">
                <a:tc>
                  <a:txBody>
                    <a:bodyPr/>
                    <a:lstStyle/>
                    <a:p>
                      <a:pPr algn="l"/>
                      <a:r>
                        <a:rPr lang="ru-RU" sz="2400" i="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Образец, бедствие, запах, изъян, </a:t>
                      </a:r>
                    </a:p>
                    <a:p>
                      <a:pPr algn="l"/>
                      <a:r>
                        <a:rPr lang="ru-RU" sz="2400" i="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испытание, снимок, мечтатель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17140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2564904"/>
          <a:ext cx="813690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780928"/>
          <a:ext cx="1872208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2708920"/>
          <a:ext cx="813690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1268760"/>
          <a:ext cx="208823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43608" y="1412776"/>
          <a:ext cx="7128792" cy="3925824"/>
        </p:xfrm>
        <a:graphic>
          <a:graphicData uri="http://schemas.openxmlformats.org/drawingml/2006/table">
            <a:tbl>
              <a:tblPr/>
              <a:tblGrid>
                <a:gridCol w="3564023"/>
                <a:gridCol w="3564769"/>
              </a:tblGrid>
              <a:tr h="207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ЭТАЛОН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АРОМАТ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ЭКЗАМЕН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КАТАСТРОФА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ФОТОГРАФИЯ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ФАНТАЗЁР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716016" y="1484784"/>
          <a:ext cx="17281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b="1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ИЗЪЯН</a:t>
                      </a:r>
                      <a:endParaRPr lang="ru-RU" sz="2400" b="1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716016" y="1988840"/>
          <a:ext cx="17281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ОБРАЗЕЦ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716016" y="2564904"/>
          <a:ext cx="17281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ЗАПАХ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716016" y="3140968"/>
          <a:ext cx="259228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ИСПЫТАНИЕ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716016" y="3717032"/>
          <a:ext cx="230425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БЕДСТВИЕ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716016" y="4221088"/>
          <a:ext cx="17281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СНИМОК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716016" y="4797152"/>
          <a:ext cx="273630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МЕЧТАТЕЛЬ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17140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780928"/>
          <a:ext cx="1872208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5373216"/>
          <a:ext cx="813690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1268760"/>
          <a:ext cx="208823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 descr="http://vnovgorode.ru/images/categories/2016/07/1-10/1107201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692696"/>
            <a:ext cx="4104456" cy="5537209"/>
          </a:xfrm>
          <a:prstGeom prst="rect">
            <a:avLst/>
          </a:prstGeom>
          <a:noFill/>
        </p:spPr>
      </p:pic>
      <p:pic>
        <p:nvPicPr>
          <p:cNvPr id="1028" name="Picture 4" descr="http://funbook.com.ua/pic/images_15/V_G_Belinskij_o_romane_Lermontova_quotGeroj_nashego_vremeniquo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27784" y="692696"/>
            <a:ext cx="4392488" cy="5532463"/>
          </a:xfrm>
          <a:prstGeom prst="rect">
            <a:avLst/>
          </a:prstGeom>
          <a:noFill/>
        </p:spPr>
      </p:pic>
      <p:pic>
        <p:nvPicPr>
          <p:cNvPr id="1032" name="Picture 8" descr="http://www.pravda-tv.ru/wp-content/uploads/2012/12/Mihail-Lomonoso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27784" y="692696"/>
            <a:ext cx="4392488" cy="5591945"/>
          </a:xfrm>
          <a:prstGeom prst="rect">
            <a:avLst/>
          </a:prstGeom>
          <a:noFill/>
        </p:spPr>
      </p:pic>
      <p:pic>
        <p:nvPicPr>
          <p:cNvPr id="1036" name="Picture 12" descr="http://kurskonb.ru/polka/images/pers/le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27784" y="692696"/>
            <a:ext cx="4392488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17140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780928"/>
          <a:ext cx="1872208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628800"/>
          <a:ext cx="813690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1268760"/>
          <a:ext cx="208823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860032" y="692696"/>
          <a:ext cx="396044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</a:tblGrid>
              <a:tr h="3528392">
                <a:tc>
                  <a:txBody>
                    <a:bodyPr/>
                    <a:lstStyle/>
                    <a:p>
                      <a:pPr algn="l"/>
                      <a:r>
                        <a:rPr lang="ru-RU" sz="2400" b="1" i="0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«Я не считаю хорошими и пригодными иностранные слова, если их можно заменить чисто русскими или более обруселыми. Надо беречь наш богатый и прекрасный язык от порчи».</a:t>
                      </a:r>
                    </a:p>
                    <a:p>
                      <a:pPr algn="r"/>
                      <a:r>
                        <a:rPr lang="ru-RU" sz="2400" b="1" i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Н.С. Лесков</a:t>
                      </a:r>
                    </a:p>
                    <a:p>
                      <a:pPr algn="l"/>
                      <a:r>
                        <a:rPr lang="ru-RU" sz="2400" b="1" i="0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584" y="2276872"/>
          <a:ext cx="3384376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</a:tblGrid>
              <a:tr h="3744416">
                <a:tc>
                  <a:txBody>
                    <a:bodyPr/>
                    <a:lstStyle/>
                    <a:p>
                      <a:pPr algn="l"/>
                      <a:r>
                        <a:rPr lang="ru-RU" sz="2400" b="1" i="0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«Употреблять иностранное слово, когда есть равносильное ему русское слово, - значит оскорблять и здравый смысл, и здравый вкус» </a:t>
                      </a:r>
                    </a:p>
                    <a:p>
                      <a:pPr algn="l"/>
                      <a:r>
                        <a:rPr lang="ru-RU" sz="2400" b="1" i="0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l"/>
                      <a:r>
                        <a:rPr lang="ru-RU" sz="2400" b="1" i="0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</a:t>
                      </a:r>
                      <a:r>
                        <a:rPr lang="ru-RU" sz="2400" b="1" i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В.Г. Белинский 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kramola.info/sites/default/files/styles/page-main/public/images/vesti/7fddcfa081d106b28d936307ab6e6717.jpg?itok=OL87oT8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8100392" cy="5238328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5949280"/>
          <a:ext cx="76200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Александр Семёнович Шишков</a:t>
                      </a:r>
                      <a:endParaRPr lang="ru-RU" sz="40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dmir.ru/handlers/animg.ashx?id=22458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3456384" cy="2592288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2924944"/>
          <a:ext cx="309634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Мокроступы</a:t>
                      </a:r>
                      <a:endParaRPr lang="ru-RU" sz="32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580" name="Picture 4" descr="http://www.praga-praha.ru/wp-content/uploads/2011/12/%D0%9D%D0%B0%D1%86%D0%B8%D0%BE%D0%BD%D0%B0%D0%BB%D1%8C%D0%BD%D1%8B%D0%B9-%D1%82%D0%B5%D0%B0%D1%82%D1%80-%D0%9F%D1%80%D0%B0%D0%B3%D0%B8-%D0%B2%D0%BD%D1%83%D1%82%D1%80%D0%B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476672"/>
            <a:ext cx="3312368" cy="2206089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580112" y="2780928"/>
          <a:ext cx="254394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9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Позорище</a:t>
                      </a:r>
                      <a:endParaRPr lang="ru-RU" sz="36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582" name="Picture 6" descr="http://minsk.ekomissionka.by/content/2015/20150513/u57707/images/201505/f20150513134356-fno150513-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3645024"/>
            <a:ext cx="3528392" cy="2646294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56176" y="5661248"/>
          <a:ext cx="259228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Тихогром</a:t>
                      </a:r>
                      <a:endParaRPr lang="ru-RU" sz="36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Фото Владимир Иванович  Даль 216_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920" y="260648"/>
            <a:ext cx="4921570" cy="6192688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1988840"/>
          <a:ext cx="319201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20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8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Владимир</a:t>
                      </a:r>
                    </a:p>
                    <a:p>
                      <a:pPr algn="ctr"/>
                      <a:r>
                        <a:rPr lang="ru-RU" sz="48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Иванович</a:t>
                      </a:r>
                    </a:p>
                    <a:p>
                      <a:pPr algn="ctr"/>
                      <a:r>
                        <a:rPr lang="ru-RU" sz="48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Даль</a:t>
                      </a:r>
                      <a:endParaRPr lang="ru-RU" sz="48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0"/>
            <a:ext cx="9649072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692696"/>
          <a:ext cx="35283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Для чего нужны слова?</a:t>
                      </a:r>
                      <a:endParaRPr lang="ru-RU" sz="1800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3968" y="764704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Слова нужны для 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484784"/>
          <a:ext cx="396044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обозначают слова?</a:t>
                      </a:r>
                      <a:endParaRPr lang="ru-RU" sz="1800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3968" y="1340768"/>
          <a:ext cx="43204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Слова обозначают </a:t>
                      </a:r>
                      <a:r>
                        <a:rPr lang="ru-RU" sz="1800" b="1" i="1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…</a:t>
                      </a:r>
                      <a:endParaRPr lang="ru-RU" sz="1800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5536" y="2492896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называется раздел русского 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языка, изучающий словарный 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состав? 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249289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Раздел русского языка, изучающий словарный состав называется 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645024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 такое лексическое значение слова?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355976" y="3573016"/>
          <a:ext cx="42484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Лексическое значение – это</a:t>
                      </a:r>
                      <a:r>
                        <a:rPr lang="ru-RU" sz="1800" b="1" i="1" kern="1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…</a:t>
                      </a:r>
                      <a:endParaRPr lang="ru-RU" sz="1800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95536" y="4725144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лексических значений может быть у слова? Как называются  слова в зависимости от количества лексических значений?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4653136"/>
            <a:ext cx="432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слова может быть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…  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лексическое значение. Такие слова называются  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…                       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слова может быть 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…             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лексических значений. Такие слова называются 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980728"/>
          <a:ext cx="410445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44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гимнастика</a:t>
                      </a:r>
                      <a:endParaRPr lang="ru-RU" sz="44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788024" y="1052736"/>
          <a:ext cx="410445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4400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ловкосила</a:t>
                      </a:r>
                      <a:endParaRPr lang="ru-RU" sz="44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2348880"/>
          <a:ext cx="410445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44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атмосфера</a:t>
                      </a:r>
                      <a:endParaRPr lang="ru-RU" sz="44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860032" y="2420888"/>
          <a:ext cx="410445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4400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мироколица</a:t>
                      </a:r>
                      <a:endParaRPr lang="ru-RU" sz="44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39552" y="3645024"/>
          <a:ext cx="410445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44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аптека</a:t>
                      </a:r>
                      <a:endParaRPr lang="ru-RU" sz="44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860032" y="3645024"/>
          <a:ext cx="410445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4400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снадобица</a:t>
                      </a:r>
                      <a:endParaRPr lang="ru-RU" sz="44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9552" y="4941168"/>
          <a:ext cx="410445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44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револьвер</a:t>
                      </a:r>
                      <a:endParaRPr lang="ru-RU" sz="44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860032" y="4941168"/>
          <a:ext cx="410445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4400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скоропал</a:t>
                      </a:r>
                      <a:endParaRPr lang="ru-RU" sz="44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17140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2564904"/>
          <a:ext cx="813690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780928"/>
          <a:ext cx="813690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2708920"/>
          <a:ext cx="813690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55576" y="1196752"/>
          <a:ext cx="7776864" cy="4702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1499"/>
                <a:gridCol w="1027133"/>
                <a:gridCol w="1027134"/>
                <a:gridCol w="1247233"/>
                <a:gridCol w="117386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01B3F">
                        <a:alpha val="9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Очень уверенно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101B3F">
                        <a:alpha val="9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Уверенно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101B3F">
                        <a:alpha val="9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Неуверенно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101B3F">
                        <a:alpha val="9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могу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справиться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101B3F">
                        <a:alpha val="92941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Толковать лексическое значение слова, подбирая синонимы или однокоренные слова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Находить в тексте эпитеты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Находить в тексте олицетворения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Находить в тексте метафоры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Отличать заимствованное слово от русского по признакам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Подбирать к заимствованным словам русские синонимы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03648" y="620688"/>
          <a:ext cx="676875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87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ЛИСТ</a:t>
                      </a:r>
                      <a:r>
                        <a:rPr lang="ru-RU" sz="2400" i="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  САМОДИАГНОСТИКИ</a:t>
                      </a:r>
                      <a:endParaRPr lang="ru-RU" sz="24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0"/>
            <a:ext cx="9649072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692696"/>
          <a:ext cx="35283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Для чего нужны слова?</a:t>
                      </a:r>
                      <a:endParaRPr lang="ru-RU" sz="1800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3968" y="764704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Слова нужны для 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общения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484784"/>
          <a:ext cx="396044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обозначают слова?</a:t>
                      </a:r>
                      <a:endParaRPr lang="ru-RU" sz="1800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3968" y="1340768"/>
          <a:ext cx="43204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Слова обозначают  </a:t>
                      </a:r>
                      <a:r>
                        <a:rPr lang="ru-RU" sz="1800" b="1" i="1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предметы, действия, признаки, количество</a:t>
                      </a:r>
                      <a:r>
                        <a:rPr lang="ru-RU" sz="1800" b="1" i="1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др.</a:t>
                      </a:r>
                      <a:endParaRPr lang="ru-RU" sz="1800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5536" y="2492896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называется раздел русского 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языка, изучающий словарный 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состав? 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249289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Раздел русского языка, изучающий словарный состав, называется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лексикой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645024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 такое лексическое значение слова?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355976" y="3573016"/>
          <a:ext cx="424847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Лексическое значение – это</a:t>
                      </a:r>
                      <a:r>
                        <a:rPr lang="ru-RU" sz="1800" b="1" i="1" kern="1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главный смысл, о котором мы думаем, когда слово произносим</a:t>
                      </a:r>
                      <a:endParaRPr lang="ru-RU" sz="1800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95536" y="4725144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лексических значений может быть у слова? Как называются  слова в зависимости от количества лексических значений?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4653136"/>
            <a:ext cx="432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слова может быть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одно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лексическое значение. Такие слова называются 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однозначными.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слова может быть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несколько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лексических значений. Такие слова называются 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многозначными.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96552" y="-243408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836712"/>
          <a:ext cx="432048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Где мы можем найти толкование лексического</a:t>
                      </a:r>
                      <a:r>
                        <a:rPr lang="ru-RU" sz="2400" b="1" i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i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значения слова? 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9698" name="Picture 2" descr="http://900igr.net/datai/russkij-jazyk/Vidy-slovarej/0012-023-Vidy-slovarej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3212976"/>
            <a:ext cx="2000250" cy="2590800"/>
          </a:xfrm>
          <a:prstGeom prst="rect">
            <a:avLst/>
          </a:prstGeom>
          <a:noFill/>
        </p:spPr>
      </p:pic>
      <p:pic>
        <p:nvPicPr>
          <p:cNvPr id="29700" name="Picture 4" descr="http://img2.postila.ru/storage/3424000/3407497/1bb191cb2c1328812ce8ff26a5f6528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2204864"/>
            <a:ext cx="2088232" cy="2664296"/>
          </a:xfrm>
          <a:prstGeom prst="rect">
            <a:avLst/>
          </a:prstGeom>
          <a:noFill/>
        </p:spPr>
      </p:pic>
      <p:pic>
        <p:nvPicPr>
          <p:cNvPr id="29702" name="Picture 6" descr="http://www.buklit.ru/covers/256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2276872"/>
            <a:ext cx="2016224" cy="2568353"/>
          </a:xfrm>
          <a:prstGeom prst="rect">
            <a:avLst/>
          </a:prstGeom>
          <a:noFill/>
        </p:spPr>
      </p:pic>
      <p:pic>
        <p:nvPicPr>
          <p:cNvPr id="29704" name="Picture 8" descr="http://www.mirvs.ru/31777-34079/Bolshoj-tolkovyj-slovar-sovremennogo-russkogo-jazyk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72200" y="908720"/>
            <a:ext cx="2016224" cy="2608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171400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627784" y="1196752"/>
          <a:ext cx="4104456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РГУД – ГВАР </a:t>
                      </a:r>
                      <a:endParaRPr lang="ru-RU" sz="4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99792" y="2708920"/>
          <a:ext cx="4104456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ДРУГ</a:t>
                      </a:r>
                      <a:r>
                        <a:rPr lang="ru-RU" sz="4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-ВРАГ</a:t>
                      </a:r>
                      <a:endParaRPr lang="ru-RU" sz="4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71800" y="4437112"/>
          <a:ext cx="4104456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АНТОНИМЫ</a:t>
                      </a:r>
                      <a:endParaRPr lang="ru-RU" sz="4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243408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132856"/>
          <a:ext cx="7272808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4032448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нь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по 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су шагает: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Будто пламень лес горит, (                     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Ясень листья осыпает;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Дуб нахмуренный ст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 берёзка м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дая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 каждым часом всё ж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лтей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Буйный ветер, нал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тая,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Расплетает косы ей.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    </a:t>
                      </a:r>
                    </a:p>
                    <a:p>
                      <a:endParaRPr lang="ru-RU" sz="2400" b="1" i="1" kern="1200" dirty="0" smtClean="0">
                        <a:solidFill>
                          <a:schemeClr val="lt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i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                                        Н.Найдёнова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195736" y="1268760"/>
          <a:ext cx="41044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Осень</a:t>
                      </a:r>
                      <a:endParaRPr lang="ru-RU" sz="4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243408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132856"/>
          <a:ext cx="7272808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нь по 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су шагает: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Будто пламень лес горит, (                     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Ясень листья осыпает;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Дуб нахмуренный ст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 берёзка м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дая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 каждым часом всё ж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лтей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Буйный ветер, нал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тая,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Расплетает косы ей.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    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195736" y="1268760"/>
          <a:ext cx="41044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Осень</a:t>
                      </a:r>
                      <a:endParaRPr lang="ru-RU" sz="4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kolnye-kartinki.ru/img/picture/Jul/16/feb9285df5aedf79de62eb921324101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-243408"/>
            <a:ext cx="9958958" cy="728927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132856"/>
          <a:ext cx="7272808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нь по 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е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су шагает: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Будто пламень лес горит, (                     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Ясень листья осыпает;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Дуб нахмуренный ст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ит.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 берёзка м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дая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 каждым часом всё ж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лтей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Буйный ветер, нал</a:t>
                      </a:r>
                      <a:r>
                        <a:rPr lang="ru-RU" sz="2400" b="1" kern="1200" dirty="0" smtClean="0">
                          <a:solidFill>
                            <a:srgbClr val="FFFF00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тая,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Расплетает косы ей. (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)    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195736" y="1268760"/>
          <a:ext cx="410445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Осень</a:t>
                      </a:r>
                      <a:endParaRPr lang="ru-RU" sz="4000" i="1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963</Words>
  <Application>Microsoft Office PowerPoint</Application>
  <PresentationFormat>Экран (4:3)</PresentationFormat>
  <Paragraphs>216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мира по слову</dc:title>
  <dc:creator>Ирина</dc:creator>
  <cp:lastModifiedBy>Ирина</cp:lastModifiedBy>
  <cp:revision>138</cp:revision>
  <dcterms:created xsi:type="dcterms:W3CDTF">2016-10-19T15:38:24Z</dcterms:created>
  <dcterms:modified xsi:type="dcterms:W3CDTF">2017-05-27T17:28:06Z</dcterms:modified>
</cp:coreProperties>
</file>