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1" r:id="rId4"/>
    <p:sldId id="262" r:id="rId5"/>
    <p:sldId id="268" r:id="rId6"/>
    <p:sldId id="269" r:id="rId7"/>
    <p:sldId id="270" r:id="rId8"/>
    <p:sldId id="271" r:id="rId9"/>
    <p:sldId id="272" r:id="rId10"/>
    <p:sldId id="277" r:id="rId11"/>
    <p:sldId id="274" r:id="rId12"/>
    <p:sldId id="257" r:id="rId13"/>
    <p:sldId id="259" r:id="rId14"/>
    <p:sldId id="258" r:id="rId15"/>
    <p:sldId id="260" r:id="rId16"/>
    <p:sldId id="275" r:id="rId17"/>
    <p:sldId id="273" r:id="rId18"/>
    <p:sldId id="276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AE75E-659D-4962-B230-9EFE29605E3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CB4C9-142B-44C1-9B81-C96C6A45A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571612"/>
            <a:ext cx="8229600" cy="1143000"/>
          </a:xfrm>
        </p:spPr>
        <p:txBody>
          <a:bodyPr/>
          <a:lstStyle/>
          <a:p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C:\Users\Ирина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548680"/>
          <a:ext cx="8208912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1296144"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                       </a:t>
                      </a:r>
                      <a:r>
                        <a:rPr lang="ru-RU" sz="36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Особенности              </a:t>
                      </a:r>
                      <a:r>
                        <a:rPr lang="ru-RU" sz="3600" i="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    </a:t>
                      </a:r>
                    </a:p>
                    <a:p>
                      <a:pPr algn="l"/>
                      <a:r>
                        <a:rPr lang="ru-RU" sz="3600" i="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         публицистического стиля</a:t>
                      </a:r>
                      <a:endParaRPr lang="ru-RU" sz="36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5561856"/>
          <a:ext cx="8460432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0432"/>
              </a:tblGrid>
              <a:tr h="1296144"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                       </a:t>
                      </a:r>
                      <a:r>
                        <a:rPr lang="ru-RU" sz="2000" i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МБОУ</a:t>
                      </a:r>
                      <a:r>
                        <a:rPr lang="ru-RU" sz="2000" i="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«Школа №38» Ново-Савиновского </a:t>
                      </a:r>
                    </a:p>
                    <a:p>
                      <a:pPr algn="l"/>
                      <a:r>
                        <a:rPr lang="ru-RU" sz="2000" i="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                                    района г. Казани. Учитель – Григорович И.В.</a:t>
                      </a:r>
                      <a:endParaRPr lang="ru-RU" sz="2000" i="0" dirty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714356"/>
          <a:ext cx="60960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b="1" i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Слово </a:t>
                      </a:r>
                      <a:r>
                        <a:rPr lang="ru-RU" sz="44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публицистический </a:t>
                      </a:r>
                      <a:r>
                        <a:rPr lang="ru-RU" sz="4400" b="1" i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образовано от латинского слова </a:t>
                      </a:r>
                      <a:r>
                        <a:rPr lang="ru-RU" sz="4400" b="1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publicus</a:t>
                      </a:r>
                      <a:r>
                        <a:rPr lang="ru-RU" sz="44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4400" b="1" i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что значит «общественный, государственный».</a:t>
                      </a:r>
                      <a:endParaRPr lang="ru-RU" sz="44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1000108"/>
          <a:ext cx="5143536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35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Задача:</a:t>
                      </a:r>
                      <a:endParaRPr lang="ru-RU" sz="4000" i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57290" y="2357430"/>
          <a:ext cx="7072362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236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Обобщить и углубить знания по теме «Публицистический стиль речи»</a:t>
                      </a:r>
                      <a:endParaRPr lang="ru-RU" sz="44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400052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Д...структивный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п...рламент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…плод…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сменты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ц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…в…л…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зация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к…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нсенсус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пол…м…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зировать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д…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ску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(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с,сс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)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о(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п,пп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)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онент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ратор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мирово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(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з,зз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)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рение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пр…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гре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(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с,сс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), с…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мпатия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ко(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м,мм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)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уникативный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публ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ц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…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стика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400052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д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Е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структивный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А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рламент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А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плод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сменты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ц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л</a:t>
            </a:r>
            <a:r>
              <a:rPr lang="ru-RU" b="1" dirty="0" err="1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зация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к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О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нсенсус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пол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Е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</a:t>
            </a:r>
            <a:r>
              <a:rPr lang="ru-RU" b="1" dirty="0" err="1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зировать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д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ску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СС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о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ПП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онент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О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ратор,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мирово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ЗЗ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рение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О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гре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СС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мпатия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ко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ММ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уникативный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публ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ц</a:t>
            </a:r>
            <a:r>
              <a:rPr lang="ru-RU" b="1" dirty="0" err="1">
                <a:solidFill>
                  <a:srgbClr val="C00000"/>
                </a:solidFill>
                <a:latin typeface="Book Antiqua" pitchFamily="18" charset="0"/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стика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214290"/>
          <a:ext cx="192882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консенсус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000108"/>
          <a:ext cx="314327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деструктивный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785926"/>
          <a:ext cx="364333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коммуникативный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2500306"/>
          <a:ext cx="221457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парламент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3357562"/>
          <a:ext cx="200026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оппонент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4071942"/>
          <a:ext cx="300039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мировоззрение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0" y="4929198"/>
          <a:ext cx="292895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публицистика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20" y="5715016"/>
          <a:ext cx="221457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экспрессия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00298" y="285728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принятие решения по спорным вопросам на основе общего согласия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357554" y="1071546"/>
          <a:ext cx="557216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21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разрушительный, неплодотворный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929058" y="1857364"/>
          <a:ext cx="4286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относящийся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 к коммуникации (общению) людей друг с другом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500298" y="2571744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высшее</a:t>
                      </a:r>
                      <a:r>
                        <a:rPr lang="ru-RU" dirty="0" smtClean="0"/>
                        <a:t>  </a:t>
                      </a:r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государственное законодательное представительное собрание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285984" y="3429000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лицо, выступающее с возражениями кому-нибудь в публичной беседе, диспуте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86116" y="4143380"/>
          <a:ext cx="52149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497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система взглядов на природу и общество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071802" y="5000636"/>
          <a:ext cx="588171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171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литература по  общественно-политическим вопросам современности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00298" y="585789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выражение чувств, переживаний, выразительность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714356"/>
          <a:ext cx="6096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Сфера использования</a:t>
                      </a:r>
                      <a:r>
                        <a:rPr lang="ru-RU" sz="2400" b="1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публицистического стиля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Общественно – экономические, политические, культурные отношения или средства массовой информации, публичные выступления.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357422" y="3571876"/>
          <a:ext cx="6096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Задачи публицистического</a:t>
                      </a:r>
                      <a:r>
                        <a:rPr lang="ru-RU" sz="2400" b="1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стиля.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Информировать, одновременно воздействуя на читателя, слушателя, убеждать его в чем-то, внушать ему определенные идеи, взгляды, побуждать его к определенным поступкам, действиям.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2428860" y="5072074"/>
            <a:ext cx="14287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857884" y="5072074"/>
            <a:ext cx="1285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00298" y="5786454"/>
            <a:ext cx="16430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Публицистика во всей полноте отражает текущую историю, обращена к злободневным проблемам общества: политическим, социальным, бытовым, философским т.д. 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500042"/>
          <a:ext cx="6096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Наша молодежь любит роскошь, она дурно воспитана, она насмехается над начальством и нисколько не уважает стариков. Наши нынешние дети стали тиранами, они не встают, когда в комнату входит пожилой человек, перечат своим родителям. Попросту говоря,  они очень плохие. 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643174" y="2071678"/>
          <a:ext cx="6096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Я утратил всякие надежды относительно будущего нашей страны, если сегодняшняя молодежь возьмет бразды правления, ибо эта молодежь невыносима, невыдержанна, просто ужасна.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714752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Наш мир достиг критической стадии. Дети больше не слушаются своих родителей. Видимо, конец мира уже не очень далек. 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643174" y="5072074"/>
          <a:ext cx="6096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Эта молодежь растлена до глубины души. Молодые люди злокозненны и нерадивы. Они никогда не будут походить на молодежь былых времен. Молодое поколение сегодняшнего дня не сумеет сохранить нашу культуру. 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5602" name="Picture 2" descr="http://www.gutov.ru/lifshitz/institut/axiom/Sokr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14290"/>
            <a:ext cx="1500198" cy="1785950"/>
          </a:xfrm>
          <a:prstGeom prst="rect">
            <a:avLst/>
          </a:prstGeom>
          <a:noFill/>
        </p:spPr>
      </p:pic>
      <p:pic>
        <p:nvPicPr>
          <p:cNvPr id="25604" name="Picture 4" descr="http://free-ebooks.gr/img/covers/fullsize/974_hesi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928802"/>
            <a:ext cx="1571636" cy="1785950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786578" y="1714488"/>
          <a:ext cx="2071702" cy="285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Book Antiqua" pitchFamily="18" charset="0"/>
                        </a:rPr>
                        <a:t>Сократ  (470 г. до н.э)</a:t>
                      </a:r>
                      <a:endParaRPr lang="ru-RU" sz="1200" i="1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3429000"/>
          <a:ext cx="17145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ook Antiqua" pitchFamily="18" charset="0"/>
                        </a:rPr>
                        <a:t>Гесиод</a:t>
                      </a:r>
                      <a:r>
                        <a:rPr lang="ru-RU" sz="1200" baseline="0" dirty="0" smtClean="0">
                          <a:latin typeface="Book Antiqua" pitchFamily="18" charset="0"/>
                        </a:rPr>
                        <a:t>  720 г. до н.э)</a:t>
                      </a:r>
                      <a:endParaRPr lang="ru-RU" sz="1200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428736"/>
          <a:ext cx="8786876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071702"/>
                <a:gridCol w="2161001"/>
                <a:gridCol w="21967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Черты стиля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Лексика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Выразительные средства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Синтаксические особенности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7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Экспрессивность, </a:t>
                      </a:r>
                      <a:r>
                        <a:rPr lang="ru-RU" sz="1700" b="1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оценочность</a:t>
                      </a:r>
                      <a:r>
                        <a:rPr lang="ru-RU" sz="17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, информативность, страстность, </a:t>
                      </a:r>
                      <a:r>
                        <a:rPr lang="ru-RU" sz="1700" b="1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призывность</a:t>
                      </a:r>
                      <a:r>
                        <a:rPr lang="ru-RU" sz="17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, убедительность,  эмоциональность, лаконичность при информационной насыщенности, общедоступность</a:t>
                      </a:r>
                      <a:endParaRPr lang="ru-RU" sz="17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Общественно-политическая , нейтральная, экспрессивная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лексика, разговорные и просторечные фразеологизмы и лексика и т.п.</a:t>
                      </a:r>
                      <a:endParaRPr lang="ru-RU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Стилистически окрашенные средства, метафоры с оценочным значением и т.д.</a:t>
                      </a:r>
                      <a:endParaRPr lang="ru-RU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Экспрессивный синтаксис,  простые (полные, неполные) предложения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 чередуются с тяжёлыми сложноподчинёнными, </a:t>
                      </a:r>
                      <a:r>
                        <a:rPr lang="ru-RU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короткие предложения, риторические вопросы, обращения, цитирование</a:t>
                      </a:r>
                      <a:endParaRPr lang="ru-RU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428596" y="1214422"/>
          <a:ext cx="8258204" cy="4796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  <a:gridCol w="1278733"/>
                <a:gridCol w="1278733"/>
                <a:gridCol w="1278733"/>
                <a:gridCol w="1278733"/>
              </a:tblGrid>
              <a:tr h="894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Очень уверенно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Уверенно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Неуверенно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могу справиться</a:t>
                      </a:r>
                    </a:p>
                  </a:txBody>
                  <a:tcPr marL="68580" marR="68580" marT="0" marB="0"/>
                </a:tc>
              </a:tr>
              <a:tr h="894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Отличать тексты публицистического стиля от текстов, принадлежащих другим функциональным стилям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94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Находить черты стиля и определять их функцию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94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Находить средства выразительности и определять их функцию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94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Находить синтаксические особенности и определять их функцию.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Если угодно, язык – это океан.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Можно черпать и наливать в сосуды различной формы.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Одна и та же вода принимает форму бутылки, куба,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древнегреческой амфоры, хрустального шара и грязной лужи.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                                     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В.Солоухин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7" name="Picture 3" descr="Солоухин, Владимир Алексее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571876"/>
            <a:ext cx="2895600" cy="3124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571612"/>
          <a:ext cx="4214842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Непринуждённость, простота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2428868"/>
          <a:ext cx="4857784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Официальность, точность, 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стандартность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3429000"/>
          <a:ext cx="492922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922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Отвлечённость, обобщённость, точность, логичность, доказательность 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4643446"/>
          <a:ext cx="1928826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Образность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5429264"/>
          <a:ext cx="5572164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21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Призывность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, злободневность</a:t>
                      </a:r>
                      <a:r>
                        <a:rPr lang="ru-RU" sz="20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 тематики, логичность, образность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00232" y="500042"/>
          <a:ext cx="485778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Функциональные</a:t>
                      </a:r>
                      <a:r>
                        <a:rPr lang="ru-RU" sz="3200" i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Book Antiqua" pitchFamily="18" charset="0"/>
                        </a:rPr>
                        <a:t> стили </a:t>
                      </a:r>
                      <a:endParaRPr lang="ru-RU" sz="3200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857884" y="1571612"/>
          <a:ext cx="292895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разговорный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857884" y="5429264"/>
          <a:ext cx="292895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публицистический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857884" y="3500438"/>
          <a:ext cx="221457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научный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857884" y="4643446"/>
          <a:ext cx="250033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художественный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857884" y="2500306"/>
          <a:ext cx="292895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официально-деловой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285728"/>
          <a:ext cx="6096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atin typeface="Book Antiqua" pitchFamily="18" charset="0"/>
                        </a:rPr>
                        <a:t>Разговорный</a:t>
                      </a:r>
                      <a:endParaRPr lang="ru-RU" sz="4000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397000"/>
          <a:ext cx="850112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2143140"/>
                <a:gridCol w="2476518"/>
                <a:gridCol w="2309829"/>
              </a:tblGrid>
              <a:tr h="6746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Основные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задачи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Book Antiqua" pitchFamily="18" charset="0"/>
                        </a:rPr>
                        <a:t>Сфера применения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Характерные</a:t>
                      </a:r>
                    </a:p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черты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Языковые средства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3214686"/>
          <a:ext cx="1428760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</a:tblGrid>
              <a:tr h="1357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Общение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071670" y="3214686"/>
          <a:ext cx="1857388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Беседа, дружеская переписка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071934" y="3214686"/>
          <a:ext cx="2428892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Эмоциональность, конкретность, непринуждённость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715140" y="3214686"/>
          <a:ext cx="207170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1357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Разговорная лексика, </a:t>
                      </a:r>
                      <a:r>
                        <a:rPr lang="ru-RU" sz="1800" dirty="0" err="1" smtClean="0">
                          <a:latin typeface="Book Antiqua" pitchFamily="18" charset="0"/>
                        </a:rPr>
                        <a:t>фразео-логизмы</a:t>
                      </a:r>
                      <a:r>
                        <a:rPr lang="ru-RU" sz="1800" dirty="0" smtClean="0">
                          <a:latin typeface="Book Antiqua" pitchFamily="18" charset="0"/>
                        </a:rPr>
                        <a:t>,  обращения, вводные слова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285728"/>
          <a:ext cx="6096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atin typeface="Book Antiqua" pitchFamily="18" charset="0"/>
                        </a:rPr>
                        <a:t>Научный</a:t>
                      </a:r>
                      <a:endParaRPr lang="ru-RU" sz="4000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397000"/>
          <a:ext cx="850112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2143140"/>
                <a:gridCol w="2476518"/>
                <a:gridCol w="2309829"/>
              </a:tblGrid>
              <a:tr h="6746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Основные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задачи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Book Antiqua" pitchFamily="18" charset="0"/>
                        </a:rPr>
                        <a:t>Сфера применения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Характерные</a:t>
                      </a:r>
                    </a:p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черты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Языковые средства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214686"/>
          <a:ext cx="1714512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Сообщение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, передача научной информации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071670" y="3214686"/>
          <a:ext cx="1857388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Учебные занятия, учебная, научная и научно-популярная литература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Book Antiqua" pitchFamily="18" charset="0"/>
                      </a:endParaRP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071934" y="3214686"/>
          <a:ext cx="242889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Book Antiqua" pitchFamily="18" charset="0"/>
                        </a:rPr>
                        <a:t>Точность, логичность, лаконичность, объективность, систематичность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715140" y="3214686"/>
          <a:ext cx="207170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Book Antiqua" pitchFamily="18" charset="0"/>
                        </a:rPr>
                        <a:t>Слова в прямом значении, термины, вводные слова, сложные синтаксические</a:t>
                      </a:r>
                      <a:r>
                        <a:rPr lang="ru-RU" baseline="0" dirty="0" smtClean="0">
                          <a:latin typeface="Book Antiqua" pitchFamily="18" charset="0"/>
                        </a:rPr>
                        <a:t> конструкции</a:t>
                      </a:r>
                      <a:endParaRPr lang="ru-RU" dirty="0" smtClean="0">
                        <a:latin typeface="Book Antiqua" pitchFamily="18" charset="0"/>
                      </a:endParaRP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285728"/>
          <a:ext cx="6096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atin typeface="Book Antiqua" pitchFamily="18" charset="0"/>
                        </a:rPr>
                        <a:t>Официально-деловой</a:t>
                      </a:r>
                      <a:endParaRPr lang="ru-RU" sz="4000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397000"/>
          <a:ext cx="850112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2143140"/>
                <a:gridCol w="2476518"/>
                <a:gridCol w="2309829"/>
              </a:tblGrid>
              <a:tr h="6746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Основные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задачи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Book Antiqua" pitchFamily="18" charset="0"/>
                        </a:rPr>
                        <a:t>Сфера применения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Характерные</a:t>
                      </a:r>
                    </a:p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черты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Языковые средства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2857496"/>
          <a:ext cx="178595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Сообщение, передача деловой информации, сведений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3108" y="2857496"/>
          <a:ext cx="185738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Документы, деловые бумаги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Book Antiqua" pitchFamily="18" charset="0"/>
                      </a:endParaRP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14810" y="2857496"/>
          <a:ext cx="2286016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Чёткость, </a:t>
                      </a:r>
                      <a:r>
                        <a:rPr lang="ru-RU" sz="1800" dirty="0" err="1" smtClean="0">
                          <a:latin typeface="Book Antiqua" pitchFamily="18" charset="0"/>
                        </a:rPr>
                        <a:t>заданность</a:t>
                      </a:r>
                      <a:r>
                        <a:rPr lang="ru-RU" sz="1800" dirty="0" smtClean="0">
                          <a:latin typeface="Book Antiqua" pitchFamily="18" charset="0"/>
                        </a:rPr>
                        <a:t> форм и конструкций</a:t>
                      </a:r>
                    </a:p>
                    <a:p>
                      <a:pPr algn="ctr"/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58016" y="2857496"/>
          <a:ext cx="207170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Языковые клише, штампы, глаголы в повелительном наклонении, односоставные предложения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285728"/>
          <a:ext cx="6096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atin typeface="Book Antiqua" pitchFamily="18" charset="0"/>
                        </a:rPr>
                        <a:t>Стиль художественной литературы</a:t>
                      </a:r>
                      <a:endParaRPr lang="ru-RU" sz="4000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2071678"/>
          <a:ext cx="850112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2143140"/>
                <a:gridCol w="2476518"/>
                <a:gridCol w="2309829"/>
              </a:tblGrid>
              <a:tr h="6746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Основные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задачи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Book Antiqua" pitchFamily="18" charset="0"/>
                        </a:rPr>
                        <a:t>Сфера применения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Характерные</a:t>
                      </a:r>
                    </a:p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черты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Языковые средства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500438"/>
          <a:ext cx="1785950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</a:tblGrid>
              <a:tr h="1357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Воздействие на читателей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071670" y="3500438"/>
          <a:ext cx="185738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Фольклор, </a:t>
                      </a:r>
                      <a:r>
                        <a:rPr lang="ru-RU" sz="1800" dirty="0" err="1" smtClean="0">
                          <a:latin typeface="Book Antiqua" pitchFamily="18" charset="0"/>
                        </a:rPr>
                        <a:t>художествен-ная</a:t>
                      </a:r>
                      <a:r>
                        <a:rPr lang="ru-RU" sz="1800" dirty="0" smtClean="0">
                          <a:latin typeface="Book Antiqua" pitchFamily="18" charset="0"/>
                        </a:rPr>
                        <a:t> литература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Book Antiqua" pitchFamily="18" charset="0"/>
                      </a:endParaRP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143372" y="3500438"/>
          <a:ext cx="235745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Образность, субъективность, эмоциональность, индивидуальность</a:t>
                      </a:r>
                    </a:p>
                    <a:p>
                      <a:pPr algn="ctr"/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715140" y="3500438"/>
          <a:ext cx="221457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Разнообразная лексика, средства художественной выразительности, многообразие синтаксических конструкций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285728"/>
          <a:ext cx="6096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atin typeface="Book Antiqua" pitchFamily="18" charset="0"/>
                        </a:rPr>
                        <a:t>Публицистический</a:t>
                      </a:r>
                      <a:endParaRPr lang="ru-RU" sz="4000" dirty="0">
                        <a:latin typeface="Book Antiqua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357298"/>
          <a:ext cx="850112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2143140"/>
                <a:gridCol w="2476518"/>
                <a:gridCol w="2309829"/>
              </a:tblGrid>
              <a:tr h="6746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Основные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 задачи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Book Antiqua" pitchFamily="18" charset="0"/>
                        </a:rPr>
                        <a:t>Сфера применения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Характерные</a:t>
                      </a:r>
                    </a:p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черты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Языковые средства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000372"/>
          <a:ext cx="1785950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 Antiqua" pitchFamily="18" charset="0"/>
                        </a:rPr>
                        <a:t>Воздействие на читателей, слушателей</a:t>
                      </a:r>
                    </a:p>
                    <a:p>
                      <a:endParaRPr lang="ru-RU" sz="20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bg1"/>
                        </a:solidFill>
                        <a:latin typeface="Book Antiqua" pitchFamily="18" charset="0"/>
                      </a:endParaRP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071670" y="3000372"/>
          <a:ext cx="185738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Средства массовой информации, официальные встречи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143372" y="3000372"/>
          <a:ext cx="2357454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Экспрессивность, </a:t>
                      </a:r>
                      <a:r>
                        <a:rPr lang="ru-RU" sz="1800" dirty="0" err="1" smtClean="0">
                          <a:latin typeface="Book Antiqua" pitchFamily="18" charset="0"/>
                        </a:rPr>
                        <a:t>оценочность</a:t>
                      </a:r>
                      <a:r>
                        <a:rPr lang="ru-RU" sz="1800" dirty="0" smtClean="0">
                          <a:latin typeface="Book Antiqua" pitchFamily="18" charset="0"/>
                        </a:rPr>
                        <a:t>, информативность</a:t>
                      </a:r>
                    </a:p>
                    <a:p>
                      <a:pPr algn="ctr"/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715140" y="3000372"/>
          <a:ext cx="221457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</a:tblGrid>
              <a:tr h="1357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</a:rPr>
                        <a:t>Совмещение книжной и разговорной лексики, экспрессивно-оценочные слова, выражения, </a:t>
                      </a:r>
                      <a:r>
                        <a:rPr lang="ru-RU" sz="1800" dirty="0" err="1" smtClean="0">
                          <a:latin typeface="Book Antiqua" pitchFamily="18" charset="0"/>
                        </a:rPr>
                        <a:t>неосложнённые</a:t>
                      </a:r>
                      <a:r>
                        <a:rPr lang="ru-RU" sz="1800" dirty="0" smtClean="0">
                          <a:latin typeface="Book Antiqua" pitchFamily="18" charset="0"/>
                        </a:rPr>
                        <a:t> синтаксические конструкции, элементы риторики</a:t>
                      </a:r>
                    </a:p>
                    <a:p>
                      <a:endParaRPr lang="ru-RU" dirty="0">
                        <a:ln>
                          <a:solidFill>
                            <a:schemeClr val="accent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Особенности публицистического стиля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702</Words>
  <Application>Microsoft Office PowerPoint</Application>
  <PresentationFormat>Экран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Если угодно, язык – это океан. Можно черпать и наливать в сосуды различной формы. Одна и та же вода принимает форму бутылки, куба, древнегреческой амфоры, хрустального шара и грязной лужи.                                              В.Солоухин </vt:lpstr>
      <vt:lpstr>Слайд 3</vt:lpstr>
      <vt:lpstr>Слайд 4</vt:lpstr>
      <vt:lpstr>Слайд 5</vt:lpstr>
      <vt:lpstr>Слайд 6</vt:lpstr>
      <vt:lpstr>Слайд 7</vt:lpstr>
      <vt:lpstr>Слайд 8</vt:lpstr>
      <vt:lpstr>Особенности публицистического стиля</vt:lpstr>
      <vt:lpstr>Слайд 10</vt:lpstr>
      <vt:lpstr>Слайд 11</vt:lpstr>
      <vt:lpstr>Д...структивный, п...рламент, …плод…сменты,  ц…в…л…зация, к…нсенсус, пол…м…зировать, д…ску(с,сс)ия, о(п,пп)онент, …ратор, мирово(з,зз)рение, пр…гре(с,сс), с…мпатия, ко(м,мм)уникативный, публ…ц…стика</vt:lpstr>
      <vt:lpstr>дЕструктивный, пАрламент, АплодИсменты,  цИвИлИзация, кОнсенсус, полЕмИзировать, дИскуССия, оППонент, Оратор, мировоЗЗрение, прОгреСС, сИмпатия, коММуникативный, публИцИстика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Публицистический стиль</dc:title>
  <dc:creator>Ирина</dc:creator>
  <cp:lastModifiedBy>Ирина</cp:lastModifiedBy>
  <cp:revision>91</cp:revision>
  <dcterms:created xsi:type="dcterms:W3CDTF">2016-01-28T15:50:03Z</dcterms:created>
  <dcterms:modified xsi:type="dcterms:W3CDTF">2017-05-27T16:45:58Z</dcterms:modified>
</cp:coreProperties>
</file>