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88" d="100"/>
          <a:sy n="88" d="100"/>
        </p:scale>
        <p:origin x="57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84714" y="707572"/>
            <a:ext cx="8618309" cy="3288696"/>
          </a:xfrm>
        </p:spPr>
        <p:txBody>
          <a:bodyPr>
            <a:normAutofit fontScale="90000"/>
          </a:bodyPr>
          <a:lstStyle/>
          <a:p>
            <a:r>
              <a:rPr lang="ru-RU" sz="5300" b="1" dirty="0"/>
              <a:t>Проектирование рабочих программ в </a:t>
            </a:r>
            <a:r>
              <a:rPr lang="ru-RU" sz="5300" b="1" dirty="0" smtClean="0"/>
              <a:t>ДОУ: </a:t>
            </a:r>
            <a:r>
              <a:rPr lang="ru-RU" sz="5300" b="1" dirty="0"/>
              <a:t>методические рекомендации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Старший воспитатель Дерябина Н.В.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28854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Организационный раздел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09058" y="1959429"/>
            <a:ext cx="9793966" cy="4191000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>описание материально-технического обеспечения РП, обеспеченности методическими материалами и средствами обучения и воспитания; </a:t>
            </a:r>
          </a:p>
          <a:p>
            <a:pPr lvl="0"/>
            <a:r>
              <a:rPr lang="ru-RU" dirty="0"/>
              <a:t>режимы дня группы (с включением периодов непрерывной образовательной деятельности);</a:t>
            </a:r>
          </a:p>
          <a:p>
            <a:pPr lvl="0"/>
            <a:r>
              <a:rPr lang="ru-RU" dirty="0"/>
              <a:t>специфика организации и содержание традиционных событий, праздников, мероприятий группы;</a:t>
            </a:r>
          </a:p>
          <a:p>
            <a:pPr lvl="0"/>
            <a:r>
              <a:rPr lang="ru-RU" dirty="0"/>
              <a:t>особенности организации развивающей предметно-пространственной среды группы.</a:t>
            </a:r>
          </a:p>
        </p:txBody>
      </p:sp>
    </p:spTree>
    <p:extLst>
      <p:ext uri="{BB962C8B-B14F-4D97-AF65-F5344CB8AC3E}">
        <p14:creationId xmlns:p14="http://schemas.microsoft.com/office/powerpoint/2010/main" val="11886063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Приложения к РП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С</a:t>
            </a:r>
            <a:r>
              <a:rPr lang="ru-RU" dirty="0" smtClean="0"/>
              <a:t>писочный </a:t>
            </a:r>
            <a:r>
              <a:rPr lang="ru-RU" dirty="0"/>
              <a:t>состав детей группы;</a:t>
            </a:r>
          </a:p>
          <a:p>
            <a:pPr lvl="0"/>
            <a:r>
              <a:rPr lang="ru-RU" dirty="0"/>
              <a:t>Р</a:t>
            </a:r>
            <a:r>
              <a:rPr lang="ru-RU" dirty="0" smtClean="0"/>
              <a:t>аспределение </a:t>
            </a:r>
            <a:r>
              <a:rPr lang="ru-RU" dirty="0"/>
              <a:t>детей по группам здоровья;</a:t>
            </a:r>
          </a:p>
          <a:p>
            <a:r>
              <a:rPr lang="ru-RU" dirty="0" smtClean="0"/>
              <a:t>Комплексно-тематическое планирование </a:t>
            </a:r>
            <a:endParaRPr lang="ru-RU" dirty="0" smtClean="0"/>
          </a:p>
          <a:p>
            <a:r>
              <a:rPr lang="ru-RU" dirty="0" smtClean="0"/>
              <a:t>Взаимодействие с социумом</a:t>
            </a:r>
          </a:p>
          <a:p>
            <a:r>
              <a:rPr lang="ru-RU" dirty="0" smtClean="0"/>
              <a:t>Проектная деятельность с детьми</a:t>
            </a:r>
          </a:p>
          <a:p>
            <a:r>
              <a:rPr lang="ru-RU" dirty="0" smtClean="0"/>
              <a:t>Программа кружковой работы и </a:t>
            </a:r>
            <a:r>
              <a:rPr lang="ru-RU" dirty="0" err="1" smtClean="0"/>
              <a:t>т.д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1210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8286" y="-87086"/>
            <a:ext cx="9434740" cy="859972"/>
          </a:xfrm>
        </p:spPr>
        <p:txBody>
          <a:bodyPr>
            <a:normAutofit/>
          </a:bodyPr>
          <a:lstStyle/>
          <a:p>
            <a:r>
              <a:rPr lang="ru-RU" dirty="0" smtClean="0"/>
              <a:t>Нормативные документы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89314" y="936170"/>
            <a:ext cx="9913711" cy="5355773"/>
          </a:xfrm>
        </p:spPr>
        <p:txBody>
          <a:bodyPr>
            <a:normAutofit fontScale="85000" lnSpcReduction="10000"/>
          </a:bodyPr>
          <a:lstStyle/>
          <a:p>
            <a:r>
              <a:rPr lang="ru-RU" dirty="0">
                <a:cs typeface="Aharoni" panose="02010803020104030203" pitchFamily="2" charset="-79"/>
              </a:rPr>
              <a:t>Р</a:t>
            </a:r>
            <a:r>
              <a:rPr lang="ru-RU" dirty="0" smtClean="0">
                <a:cs typeface="Aharoni" panose="02010803020104030203" pitchFamily="2" charset="-79"/>
              </a:rPr>
              <a:t>абочие </a:t>
            </a:r>
            <a:r>
              <a:rPr lang="ru-RU" dirty="0">
                <a:cs typeface="Aharoni" panose="02010803020104030203" pitchFamily="2" charset="-79"/>
              </a:rPr>
              <a:t>программы являются обязательной составной частью комплексного документа – образовательной программы дошкольного образования. </a:t>
            </a:r>
            <a:endParaRPr lang="ru-RU" dirty="0" smtClean="0">
              <a:cs typeface="Aharoni" panose="02010803020104030203" pitchFamily="2" charset="-79"/>
            </a:endParaRPr>
          </a:p>
          <a:p>
            <a:r>
              <a:rPr lang="ru-RU" b="1" dirty="0" smtClean="0">
                <a:cs typeface="Aharoni" panose="02010803020104030203" pitchFamily="2" charset="-79"/>
              </a:rPr>
              <a:t>В </a:t>
            </a:r>
            <a:r>
              <a:rPr lang="ru-RU" b="1" u="sng" dirty="0">
                <a:solidFill>
                  <a:srgbClr val="0070C0"/>
                </a:solidFill>
                <a:cs typeface="Aharoni" panose="02010803020104030203" pitchFamily="2" charset="-79"/>
              </a:rPr>
              <a:t>п. 9</a:t>
            </a:r>
            <a:r>
              <a:rPr lang="ru-RU" b="1" dirty="0">
                <a:solidFill>
                  <a:srgbClr val="0070C0"/>
                </a:solidFill>
                <a:cs typeface="Aharoni" panose="02010803020104030203" pitchFamily="2" charset="-79"/>
              </a:rPr>
              <a:t> ст. 2 Закона № 273-ФЗ </a:t>
            </a:r>
            <a:r>
              <a:rPr lang="ru-RU" dirty="0">
                <a:cs typeface="Aharoni" panose="02010803020104030203" pitchFamily="2" charset="-79"/>
              </a:rPr>
              <a:t>образовательная программа </a:t>
            </a:r>
            <a:r>
              <a:rPr lang="ru-RU" dirty="0" smtClean="0">
                <a:cs typeface="Aharoni" panose="02010803020104030203" pitchFamily="2" charset="-79"/>
              </a:rPr>
              <a:t>определяется как </a:t>
            </a:r>
            <a:r>
              <a:rPr lang="ru-RU" dirty="0">
                <a:cs typeface="Aharoni" panose="02010803020104030203" pitchFamily="2" charset="-79"/>
              </a:rPr>
              <a:t>«комплекс основных характеристик образования (объем, содержание, планируемые результаты), организационно-педагогических условий... который представлен в виде учебного плана, календарного учебного графика, рабочих программ учебных предметов, курсов, дисциплин (модулей), иных компонентов, а также оценочных и методических материалов». </a:t>
            </a:r>
            <a:endParaRPr lang="ru-RU" dirty="0" smtClean="0">
              <a:cs typeface="Aharoni" panose="02010803020104030203" pitchFamily="2" charset="-79"/>
            </a:endParaRPr>
          </a:p>
          <a:p>
            <a:r>
              <a:rPr lang="ru-RU" dirty="0">
                <a:cs typeface="Aharoni" panose="02010803020104030203" pitchFamily="2" charset="-79"/>
              </a:rPr>
              <a:t>Педагогические работники обязаны «осуществлять свою деятельность на высоком профессиональном уровне, обеспечивать в полном объеме реализацию преподаваемых учебных предметов, курсов, дисциплин (модулей) в соответствии с утвержденной рабочей программой» (</a:t>
            </a:r>
            <a:r>
              <a:rPr lang="ru-RU" b="1" u="sng" dirty="0">
                <a:solidFill>
                  <a:srgbClr val="0070C0"/>
                </a:solidFill>
                <a:cs typeface="Aharoni" panose="02010803020104030203" pitchFamily="2" charset="-79"/>
              </a:rPr>
              <a:t>п. 1 ст. 48 Закона № 273-ФЗ</a:t>
            </a:r>
            <a:r>
              <a:rPr lang="ru-RU" b="1" dirty="0">
                <a:solidFill>
                  <a:srgbClr val="0070C0"/>
                </a:solidFill>
                <a:cs typeface="Aharoni" panose="02010803020104030203" pitchFamily="2" charset="-79"/>
              </a:rPr>
              <a:t>)</a:t>
            </a:r>
            <a:r>
              <a:rPr lang="ru-RU" dirty="0">
                <a:cs typeface="Aharoni" panose="02010803020104030203" pitchFamily="2" charset="-79"/>
              </a:rPr>
              <a:t>. Следовательно, рабочая программа – есть обязательный к разработке и исполнению нормативный документ, а также основание для оценки качества образовательного процесса</a:t>
            </a:r>
            <a:r>
              <a:rPr lang="ru-RU" dirty="0" smtClean="0">
                <a:cs typeface="Aharoni" panose="02010803020104030203" pitchFamily="2" charset="-79"/>
              </a:rPr>
              <a:t>.</a:t>
            </a:r>
          </a:p>
          <a:p>
            <a:r>
              <a:rPr lang="ru-RU" dirty="0" smtClean="0">
                <a:cs typeface="Aharoni" panose="02010803020104030203" pitchFamily="2" charset="-79"/>
              </a:rPr>
              <a:t>Рабочие программы педагогов ДОУ разрабатываются на основании локального акта ДОУ- </a:t>
            </a:r>
            <a:r>
              <a:rPr lang="ru-RU" b="1" dirty="0" smtClean="0"/>
              <a:t>Положения </a:t>
            </a:r>
            <a:r>
              <a:rPr lang="ru-RU" b="1" dirty="0"/>
              <a:t>о рабочей программе образовательной деятельности в </a:t>
            </a:r>
            <a:r>
              <a:rPr lang="ru-RU" b="1" dirty="0" smtClean="0"/>
              <a:t>ДОУ</a:t>
            </a:r>
            <a:endParaRPr lang="ru-RU" b="1" dirty="0"/>
          </a:p>
          <a:p>
            <a:endParaRPr lang="ru-RU" dirty="0">
              <a:cs typeface="Aharoni" panose="02010803020104030203" pitchFamily="2" charset="-79"/>
            </a:endParaRPr>
          </a:p>
          <a:p>
            <a:endParaRPr lang="ru-RU" dirty="0"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6491757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447801" y="293913"/>
            <a:ext cx="10744200" cy="6150429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В</a:t>
            </a:r>
            <a:r>
              <a:rPr lang="ru-RU" dirty="0" smtClean="0"/>
              <a:t> ДОУ </a:t>
            </a:r>
            <a:r>
              <a:rPr lang="ru-RU" dirty="0"/>
              <a:t>должны ежегодно разрабатываться рабочие программы для всех укомплектованных дошкольных групп (для детей одного возраста или разновозрастных групп) различной направленности (общеразвивающей, комбинированной, компенсирующей или оздоровительной) с учетом режима пребывания детей в течение суток (групп сокращенного, полного или продленного дня, кратковременного или круглосуточного пребывания) и установленного времени освоения ООП ДО. </a:t>
            </a:r>
            <a:endParaRPr lang="ru-RU" dirty="0" smtClean="0"/>
          </a:p>
          <a:p>
            <a:r>
              <a:rPr lang="ru-RU" dirty="0"/>
              <a:t>Проектирование содержания рабочей программы должно осуществляться каждым педагогом в соответствии с уровнем его профессионального мастерства и авторским видением содержания образовательных областей</a:t>
            </a:r>
            <a:endParaRPr lang="ru-RU" dirty="0" smtClean="0"/>
          </a:p>
          <a:p>
            <a:r>
              <a:rPr lang="ru-RU" dirty="0"/>
              <a:t>Допускается совместное написание рабочей программы творческим коллективом педагогов детского сада. Например, если в ДОО функционирует несколько групп одного возраста и одной направленности, творческая (рабочая) группа педагогов может разработать проект рабочей программы, который затем дополняется (корректируется) конкретным педагогом (педагогами) в соответствии с особенностями каждой группы (учитываются контингент детей, профессиональные интересы педагогов группы, пожелания родителей и пр.).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89934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4294967295"/>
          </p:nvPr>
        </p:nvSpPr>
        <p:spPr>
          <a:xfrm>
            <a:off x="1262742" y="468086"/>
            <a:ext cx="10635343" cy="5627914"/>
          </a:xfrm>
        </p:spPr>
        <p:txBody>
          <a:bodyPr>
            <a:normAutofit fontScale="92500"/>
          </a:bodyPr>
          <a:lstStyle/>
          <a:p>
            <a:r>
              <a:rPr lang="ru-RU" dirty="0"/>
              <a:t>Р</a:t>
            </a:r>
            <a:r>
              <a:rPr lang="ru-RU" dirty="0" smtClean="0"/>
              <a:t>абочая </a:t>
            </a:r>
            <a:r>
              <a:rPr lang="ru-RU" dirty="0"/>
              <a:t>программа – это локальный документ внутреннего пользования, в котором моделируется образовательная деятельность по реализации ООП ДО с учетом реальных условий, образовательных потребностей и особенностей развития воспитанников ДОО. </a:t>
            </a:r>
          </a:p>
          <a:p>
            <a:r>
              <a:rPr lang="ru-RU" dirty="0"/>
              <a:t>Рабочие программы являются внутренним стандартом образования и определяют специфику организации образовательного процесса в конкретной возрастной группе. </a:t>
            </a:r>
          </a:p>
          <a:p>
            <a:r>
              <a:rPr lang="ru-RU" dirty="0"/>
              <a:t>Рабочая программа выполняет функции индивидуального инструмента педагога, с помощью которого он определяет наиболее оптимальные и эффективные для конкретной группы детей содержание, формы, методы и приемы организации образовательного процесса с целью получения результата, соответствующего требованиям </a:t>
            </a:r>
            <a:r>
              <a:rPr lang="ru-RU" u="sng" dirty="0"/>
              <a:t>ФГОС ДО</a:t>
            </a:r>
            <a:r>
              <a:rPr lang="ru-RU" dirty="0"/>
              <a:t> и ООП ДО детского сада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Рабочая программа показывает, как с учетом конкретных условий, образовательных потребностей и особенностей развития воспитанников педагоги создают индивидуальную модель образования в группе. </a:t>
            </a:r>
          </a:p>
        </p:txBody>
      </p:sp>
    </p:spTree>
    <p:extLst>
      <p:ext uri="{BB962C8B-B14F-4D97-AF65-F5344CB8AC3E}">
        <p14:creationId xmlns:p14="http://schemas.microsoft.com/office/powerpoint/2010/main" val="22443004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Структура рабочей программы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52600" y="2068287"/>
            <a:ext cx="9750423" cy="3722914"/>
          </a:xfrm>
        </p:spPr>
        <p:txBody>
          <a:bodyPr/>
          <a:lstStyle/>
          <a:p>
            <a:r>
              <a:rPr lang="ru-RU" dirty="0"/>
              <a:t>. Структура РП в соответствии с требованиями </a:t>
            </a:r>
            <a:r>
              <a:rPr lang="ru-RU" u="sng" dirty="0"/>
              <a:t>ФГОС ДО</a:t>
            </a:r>
            <a:r>
              <a:rPr lang="ru-RU" dirty="0"/>
              <a:t> включает следующие разделы: </a:t>
            </a:r>
          </a:p>
          <a:p>
            <a:pPr lvl="0"/>
            <a:r>
              <a:rPr lang="ru-RU" dirty="0"/>
              <a:t>целевой раздел;</a:t>
            </a:r>
          </a:p>
          <a:p>
            <a:pPr lvl="0"/>
            <a:r>
              <a:rPr lang="ru-RU" dirty="0"/>
              <a:t>содержательный раздел;</a:t>
            </a:r>
          </a:p>
          <a:p>
            <a:pPr lvl="0"/>
            <a:r>
              <a:rPr lang="ru-RU" dirty="0"/>
              <a:t>организационный раздел.</a:t>
            </a:r>
          </a:p>
        </p:txBody>
      </p:sp>
    </p:spTree>
    <p:extLst>
      <p:ext uri="{BB962C8B-B14F-4D97-AF65-F5344CB8AC3E}">
        <p14:creationId xmlns:p14="http://schemas.microsoft.com/office/powerpoint/2010/main" val="29881377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Титульный лист РП должен содержать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65514" y="2079171"/>
            <a:ext cx="9837509" cy="371202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ru-RU" dirty="0"/>
          </a:p>
          <a:p>
            <a:pPr lvl="0"/>
            <a:r>
              <a:rPr lang="ru-RU" dirty="0"/>
              <a:t>полное название </a:t>
            </a:r>
            <a:r>
              <a:rPr lang="ru-RU" dirty="0" smtClean="0"/>
              <a:t>ДОУ;</a:t>
            </a:r>
            <a:endParaRPr lang="ru-RU" dirty="0"/>
          </a:p>
          <a:p>
            <a:pPr lvl="0"/>
            <a:r>
              <a:rPr lang="ru-RU" dirty="0"/>
              <a:t>грифы «Утверждаю: руководитель (</a:t>
            </a:r>
            <a:r>
              <a:rPr lang="ru-RU" i="1" dirty="0" err="1"/>
              <a:t>указываютсядата</a:t>
            </a:r>
            <a:r>
              <a:rPr lang="ru-RU" i="1" dirty="0"/>
              <a:t>, подпись</a:t>
            </a:r>
            <a:r>
              <a:rPr lang="ru-RU" dirty="0"/>
              <a:t>)»</a:t>
            </a:r>
            <a:r>
              <a:rPr lang="ru-RU" i="1" dirty="0"/>
              <a:t>, </a:t>
            </a:r>
            <a:r>
              <a:rPr lang="ru-RU" dirty="0"/>
              <a:t>«Рассмотрено и принято: на заседании педагогического совета (</a:t>
            </a:r>
            <a:r>
              <a:rPr lang="ru-RU" i="1" dirty="0"/>
              <a:t>указываются </a:t>
            </a:r>
            <a:r>
              <a:rPr lang="ru-RU" i="1" dirty="0" err="1"/>
              <a:t>дата,номер</a:t>
            </a:r>
            <a:r>
              <a:rPr lang="ru-RU" i="1" dirty="0"/>
              <a:t> протокола</a:t>
            </a:r>
            <a:r>
              <a:rPr lang="ru-RU" dirty="0"/>
              <a:t>); </a:t>
            </a:r>
          </a:p>
          <a:p>
            <a:pPr lvl="0"/>
            <a:r>
              <a:rPr lang="ru-RU" dirty="0"/>
              <a:t>название РП с указанием конкретной группы, ее направленности, режима освоения и года реализации; </a:t>
            </a:r>
          </a:p>
          <a:p>
            <a:pPr lvl="0"/>
            <a:r>
              <a:rPr lang="ru-RU" dirty="0"/>
              <a:t>перечисление разработчиков РП с указанием фамилий и инициалов педагогов, их должностей;</a:t>
            </a:r>
          </a:p>
          <a:p>
            <a:pPr lvl="0"/>
            <a:r>
              <a:rPr lang="ru-RU" dirty="0"/>
              <a:t>город, год разработки.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37739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 РП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Содержание </a:t>
            </a:r>
            <a:r>
              <a:rPr lang="ru-RU" dirty="0"/>
              <a:t>РП располагается на втором листе с указанием страниц.</a:t>
            </a:r>
          </a:p>
        </p:txBody>
      </p:sp>
    </p:spTree>
    <p:extLst>
      <p:ext uri="{BB962C8B-B14F-4D97-AF65-F5344CB8AC3E}">
        <p14:creationId xmlns:p14="http://schemas.microsoft.com/office/powerpoint/2010/main" val="13232117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Целевой раздел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43743" y="2079172"/>
            <a:ext cx="10000795" cy="3407228"/>
          </a:xfrm>
        </p:spPr>
        <p:txBody>
          <a:bodyPr/>
          <a:lstStyle/>
          <a:p>
            <a:pPr lvl="0"/>
            <a:r>
              <a:rPr lang="ru-RU" dirty="0"/>
              <a:t>пояснительная записка</a:t>
            </a:r>
            <a:r>
              <a:rPr lang="ru-RU" dirty="0" smtClean="0"/>
              <a:t>; (цель программы,</a:t>
            </a:r>
            <a:r>
              <a:rPr lang="ru-RU" dirty="0"/>
              <a:t> </a:t>
            </a:r>
            <a:r>
              <a:rPr lang="ru-RU" dirty="0" smtClean="0"/>
              <a:t>приоритетные </a:t>
            </a:r>
            <a:r>
              <a:rPr lang="ru-RU" dirty="0"/>
              <a:t>задачи реализации Рабочей </a:t>
            </a:r>
            <a:r>
              <a:rPr lang="ru-RU" dirty="0" smtClean="0"/>
              <a:t>программы; программные задачи по образовательным областям; возрастные особенности детей группы)</a:t>
            </a:r>
          </a:p>
          <a:p>
            <a:r>
              <a:rPr lang="ru-RU" dirty="0" smtClean="0"/>
              <a:t> планируемые </a:t>
            </a:r>
            <a:r>
              <a:rPr lang="ru-RU" dirty="0"/>
              <a:t>результаты освоения РП</a:t>
            </a:r>
            <a:r>
              <a:rPr lang="ru-RU" dirty="0" smtClean="0"/>
              <a:t>.( возрастной портрет ребенка к концу определенного возраста, технология </a:t>
            </a:r>
            <a:r>
              <a:rPr lang="ru-RU" dirty="0"/>
              <a:t>педагогической диагностики (мониторинга) индивидуального развития детей</a:t>
            </a:r>
            <a:r>
              <a:rPr lang="ru-RU" dirty="0" smtClean="0"/>
              <a:t>.)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14675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Содержательный раздел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85257" y="2002971"/>
            <a:ext cx="9717766" cy="3788229"/>
          </a:xfrm>
        </p:spPr>
        <p:txBody>
          <a:bodyPr/>
          <a:lstStyle/>
          <a:p>
            <a:pPr lvl="0"/>
            <a:r>
              <a:rPr lang="ru-RU" dirty="0"/>
              <a:t>образовательная деятельность в соответствии с направлениями развития ребенка, представленными в пяти образовательных областях; </a:t>
            </a:r>
          </a:p>
          <a:p>
            <a:r>
              <a:rPr lang="ru-RU" dirty="0"/>
              <a:t>вариативные формы, способы, методы и средства реализации РП</a:t>
            </a:r>
            <a:r>
              <a:rPr lang="ru-RU" dirty="0" smtClean="0"/>
              <a:t>;( модель образовательного процесса в группе; формы </a:t>
            </a:r>
            <a:r>
              <a:rPr lang="ru-RU" dirty="0"/>
              <a:t>взаимодействия с </a:t>
            </a:r>
            <a:r>
              <a:rPr lang="ru-RU" dirty="0" smtClean="0"/>
              <a:t>родителями)</a:t>
            </a:r>
            <a:endParaRPr lang="ru-RU" dirty="0"/>
          </a:p>
          <a:p>
            <a:pPr lvl="0"/>
            <a:r>
              <a:rPr lang="ru-RU" dirty="0" smtClean="0"/>
              <a:t>образовательная </a:t>
            </a:r>
            <a:r>
              <a:rPr lang="ru-RU" dirty="0"/>
              <a:t>деятельность по профессиональной коррекции нарушений развития детей (если эта работа реализуется в конкретной дошкольной группе). </a:t>
            </a:r>
          </a:p>
        </p:txBody>
      </p:sp>
    </p:spTree>
    <p:extLst>
      <p:ext uri="{BB962C8B-B14F-4D97-AF65-F5344CB8AC3E}">
        <p14:creationId xmlns:p14="http://schemas.microsoft.com/office/powerpoint/2010/main" val="11579307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58</TotalTime>
  <Words>679</Words>
  <Application>Microsoft Office PowerPoint</Application>
  <PresentationFormat>Широкоэкранный</PresentationFormat>
  <Paragraphs>47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Aharoni</vt:lpstr>
      <vt:lpstr>Arial</vt:lpstr>
      <vt:lpstr>Corbel</vt:lpstr>
      <vt:lpstr>Параллакс</vt:lpstr>
      <vt:lpstr>Проектирование рабочих программ в ДОУ: методические рекомендации </vt:lpstr>
      <vt:lpstr>Нормативные документы</vt:lpstr>
      <vt:lpstr>Презентация PowerPoint</vt:lpstr>
      <vt:lpstr>Презентация PowerPoint</vt:lpstr>
      <vt:lpstr>Структура рабочей программы</vt:lpstr>
      <vt:lpstr>Титульный лист РП должен содержать</vt:lpstr>
      <vt:lpstr>Содержание РП</vt:lpstr>
      <vt:lpstr>Целевой раздел</vt:lpstr>
      <vt:lpstr>Содержательный раздел</vt:lpstr>
      <vt:lpstr>Организационный раздел</vt:lpstr>
      <vt:lpstr>Приложения к РП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Проектирование рабочих программ в ДОУ: методические рекомендации</dc:title>
  <dc:creator>Asus</dc:creator>
  <cp:lastModifiedBy>Asus</cp:lastModifiedBy>
  <cp:revision>8</cp:revision>
  <dcterms:created xsi:type="dcterms:W3CDTF">2017-05-15T14:56:12Z</dcterms:created>
  <dcterms:modified xsi:type="dcterms:W3CDTF">2017-05-27T16:46:52Z</dcterms:modified>
</cp:coreProperties>
</file>