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74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14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8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4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99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361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84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553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71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850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39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90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4029" y="478971"/>
            <a:ext cx="10703197" cy="4455885"/>
          </a:xfrm>
        </p:spPr>
        <p:txBody>
          <a:bodyPr>
            <a:noAutofit/>
          </a:bodyPr>
          <a:lstStyle/>
          <a:p>
            <a:r>
              <a:rPr lang="ru-RU" sz="4400" dirty="0"/>
              <a:t>Системно-</a:t>
            </a:r>
            <a:r>
              <a:rPr lang="ru-RU" sz="4400" dirty="0" err="1"/>
              <a:t>деятельностный</a:t>
            </a:r>
            <a:r>
              <a:rPr lang="ru-RU" sz="4400" dirty="0"/>
              <a:t> подход как основа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организации </a:t>
            </a:r>
            <a:r>
              <a:rPr lang="ru-RU" sz="4400" dirty="0" err="1" smtClean="0"/>
              <a:t>воспитательно</a:t>
            </a:r>
            <a:r>
              <a:rPr lang="ru-RU" sz="4400" dirty="0"/>
              <a:t>-</a:t>
            </a:r>
            <a:r>
              <a:rPr lang="ru-RU" sz="4400" dirty="0" smtClean="0"/>
              <a:t>образовательного </a:t>
            </a:r>
            <a:br>
              <a:rPr lang="ru-RU" sz="4400" dirty="0" smtClean="0"/>
            </a:br>
            <a:r>
              <a:rPr lang="ru-RU" sz="4400" dirty="0" smtClean="0"/>
              <a:t>процесса в  </a:t>
            </a:r>
            <a:r>
              <a:rPr lang="ru-RU" sz="4400" dirty="0" err="1" smtClean="0"/>
              <a:t>доу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4285" y="5210628"/>
            <a:ext cx="7472933" cy="1019628"/>
          </a:xfrm>
        </p:spPr>
        <p:txBody>
          <a:bodyPr/>
          <a:lstStyle/>
          <a:p>
            <a:r>
              <a:rPr lang="ru-RU" dirty="0" smtClean="0"/>
              <a:t>МБДОУ № 9 «Дружок» </a:t>
            </a:r>
            <a:r>
              <a:rPr lang="ru-RU" dirty="0" err="1" smtClean="0"/>
              <a:t>г.Улан</a:t>
            </a:r>
            <a:r>
              <a:rPr lang="ru-RU" dirty="0" smtClean="0"/>
              <a:t>-Удэ</a:t>
            </a:r>
          </a:p>
          <a:p>
            <a:r>
              <a:rPr lang="ru-RU" dirty="0" smtClean="0"/>
              <a:t>Старший воспитатель: </a:t>
            </a:r>
            <a:r>
              <a:rPr lang="ru-RU" dirty="0" smtClean="0"/>
              <a:t>Дерябина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706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057" y="580571"/>
            <a:ext cx="10947400" cy="1356360"/>
          </a:xfrm>
        </p:spPr>
        <p:txBody>
          <a:bodyPr>
            <a:noAutofit/>
          </a:bodyPr>
          <a:lstStyle/>
          <a:p>
            <a:r>
              <a:rPr lang="ru-RU" sz="3600" b="1" dirty="0"/>
              <a:t>Развивающая предметно-пространственная образовательная среда</a:t>
            </a:r>
            <a:br>
              <a:rPr lang="ru-RU" sz="3600" b="1" dirty="0"/>
            </a:br>
            <a:r>
              <a:rPr lang="ru-RU" sz="3600" b="1" dirty="0"/>
              <a:t>для реализации системно-</a:t>
            </a:r>
            <a:r>
              <a:rPr lang="ru-RU" sz="3600" b="1" dirty="0" err="1"/>
              <a:t>деятельностного</a:t>
            </a:r>
            <a:r>
              <a:rPr lang="ru-RU" sz="3600" b="1" dirty="0"/>
              <a:t> подхода </a:t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Центр экспериментирования (схемы-алгоритмы проведения опытов )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Центр художественного творчества (</a:t>
            </a:r>
            <a:r>
              <a:rPr lang="ru-RU" sz="2400" dirty="0">
                <a:solidFill>
                  <a:srgbClr val="002060"/>
                </a:solidFill>
              </a:rPr>
              <a:t>схемы для развития мышления, с помощью которых воспитанники решают разные задачи, например: «Как получить оранжевую, фиолетовую, коричневую, зеленую краски, имея краски только четырех цветов</a:t>
            </a:r>
            <a:r>
              <a:rPr lang="ru-RU" sz="2400" dirty="0" smtClean="0">
                <a:solidFill>
                  <a:srgbClr val="002060"/>
                </a:solidFill>
              </a:rPr>
              <a:t>?»,</a:t>
            </a:r>
            <a:r>
              <a:rPr lang="ru-RU" sz="2400" dirty="0">
                <a:solidFill>
                  <a:srgbClr val="002060"/>
                </a:solidFill>
              </a:rPr>
              <a:t> схематические задания: как из двух кругов получить цыпленка, страуса, фламинго, зайца и т. д.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Центр науки и познания (</a:t>
            </a:r>
            <a:r>
              <a:rPr lang="ru-RU" sz="2400" dirty="0">
                <a:solidFill>
                  <a:srgbClr val="002060"/>
                </a:solidFill>
              </a:rPr>
              <a:t>карточки с алгоритмом ухода за определенными растениями, предметные картинки для составления алгоритма: семечка - </a:t>
            </a:r>
            <a:r>
              <a:rPr lang="ru-RU" sz="2400" dirty="0" smtClean="0">
                <a:solidFill>
                  <a:srgbClr val="002060"/>
                </a:solidFill>
              </a:rPr>
              <a:t>растение и т.д.0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78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>
                <a:solidFill>
                  <a:srgbClr val="002060"/>
                </a:solidFill>
              </a:rPr>
              <a:t>Цель системно-</a:t>
            </a:r>
            <a:r>
              <a:rPr lang="ru-RU" sz="4000" dirty="0" err="1">
                <a:solidFill>
                  <a:srgbClr val="002060"/>
                </a:solidFill>
              </a:rPr>
              <a:t>деятельностного</a:t>
            </a:r>
            <a:r>
              <a:rPr lang="ru-RU" sz="4000" dirty="0">
                <a:solidFill>
                  <a:srgbClr val="002060"/>
                </a:solidFill>
              </a:rPr>
              <a:t> подхода к организации </a:t>
            </a:r>
            <a:r>
              <a:rPr lang="ru-RU" sz="4000" dirty="0" err="1">
                <a:solidFill>
                  <a:srgbClr val="002060"/>
                </a:solidFill>
              </a:rPr>
              <a:t>воспитательно</a:t>
            </a:r>
            <a:r>
              <a:rPr lang="ru-RU" sz="4000" dirty="0">
                <a:solidFill>
                  <a:srgbClr val="002060"/>
                </a:solidFill>
              </a:rPr>
              <a:t>-образовательного процесса — воспитание личности ребенка как субъекта жизнедеятельности, т. е. активно участвующего в сознательной деятельности.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217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Развитие умений у детей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5400" dirty="0">
                <a:solidFill>
                  <a:srgbClr val="002060"/>
                </a:solidFill>
              </a:rPr>
              <a:t>ставить </a:t>
            </a:r>
            <a:r>
              <a:rPr lang="ru-RU" sz="5400" dirty="0" smtClean="0">
                <a:solidFill>
                  <a:srgbClr val="002060"/>
                </a:solidFill>
              </a:rPr>
              <a:t>цель;</a:t>
            </a:r>
            <a:endParaRPr lang="ru-RU" sz="5400" dirty="0">
              <a:solidFill>
                <a:srgbClr val="002060"/>
              </a:solidFill>
            </a:endParaRPr>
          </a:p>
          <a:p>
            <a:pPr lvl="0"/>
            <a:r>
              <a:rPr lang="ru-RU" sz="5400" dirty="0">
                <a:solidFill>
                  <a:srgbClr val="002060"/>
                </a:solidFill>
              </a:rPr>
              <a:t>решать </a:t>
            </a:r>
            <a:r>
              <a:rPr lang="ru-RU" sz="5400" dirty="0" smtClean="0">
                <a:solidFill>
                  <a:srgbClr val="002060"/>
                </a:solidFill>
              </a:rPr>
              <a:t>задачи; </a:t>
            </a:r>
            <a:endParaRPr lang="ru-RU" sz="5400" dirty="0">
              <a:solidFill>
                <a:srgbClr val="002060"/>
              </a:solidFill>
            </a:endParaRPr>
          </a:p>
          <a:p>
            <a:pPr lvl="0"/>
            <a:r>
              <a:rPr lang="ru-RU" sz="5400" dirty="0">
                <a:solidFill>
                  <a:srgbClr val="002060"/>
                </a:solidFill>
              </a:rPr>
              <a:t>отвечать за результат </a:t>
            </a:r>
            <a:r>
              <a:rPr lang="ru-RU" sz="5400" dirty="0" smtClean="0">
                <a:solidFill>
                  <a:srgbClr val="002060"/>
                </a:solidFill>
              </a:rPr>
              <a:t>. </a:t>
            </a:r>
            <a:endParaRPr lang="ru-RU" sz="5400" dirty="0">
              <a:solidFill>
                <a:srgbClr val="002060"/>
              </a:solidFill>
            </a:endParaRPr>
          </a:p>
          <a:p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8571" y="348344"/>
            <a:ext cx="9929949" cy="130628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Принципы реализации системно-</a:t>
            </a:r>
            <a:r>
              <a:rPr lang="ru-RU" b="1" dirty="0" err="1"/>
              <a:t>деятельностного</a:t>
            </a:r>
            <a:r>
              <a:rPr lang="ru-RU" b="1" dirty="0"/>
              <a:t> подхода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1320800"/>
            <a:ext cx="10086958" cy="5196113"/>
          </a:xfrm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</a:rPr>
              <a:t>Принцип </a:t>
            </a:r>
            <a:r>
              <a:rPr lang="ru-RU" sz="2400" b="1" dirty="0" err="1">
                <a:solidFill>
                  <a:srgbClr val="002060"/>
                </a:solidFill>
              </a:rPr>
              <a:t>субъектности</a:t>
            </a:r>
            <a:r>
              <a:rPr lang="ru-RU" sz="2400" b="1" dirty="0">
                <a:solidFill>
                  <a:srgbClr val="002060"/>
                </a:solidFill>
              </a:rPr>
              <a:t> воспитания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Принцип учета ведущих видов деятельности и законов их смены в формировании личности ребенка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Принцип преодоления зоны ближайшего развития и организации в ней совместной деятельности детей и </a:t>
            </a:r>
            <a:r>
              <a:rPr lang="ru-RU" sz="2400" b="1" dirty="0" smtClean="0">
                <a:solidFill>
                  <a:srgbClr val="002060"/>
                </a:solidFill>
              </a:rPr>
              <a:t>взрослых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Принцип обязательной результативности каждого вида деятельности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Принцип высокой </a:t>
            </a:r>
            <a:r>
              <a:rPr lang="ru-RU" sz="2400" b="1" dirty="0" err="1">
                <a:solidFill>
                  <a:srgbClr val="002060"/>
                </a:solidFill>
              </a:rPr>
              <a:t>мотивированности</a:t>
            </a:r>
            <a:r>
              <a:rPr lang="ru-RU" sz="2400" b="1" dirty="0">
                <a:solidFill>
                  <a:srgbClr val="002060"/>
                </a:solidFill>
              </a:rPr>
              <a:t> любых видов </a:t>
            </a:r>
            <a:r>
              <a:rPr lang="ru-RU" sz="2400" b="1" dirty="0" smtClean="0">
                <a:solidFill>
                  <a:srgbClr val="002060"/>
                </a:solidFill>
              </a:rPr>
              <a:t>деятельности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Принцип обязательной рефлективности любой </a:t>
            </a:r>
            <a:r>
              <a:rPr lang="ru-RU" sz="2400" b="1" dirty="0" smtClean="0">
                <a:solidFill>
                  <a:srgbClr val="002060"/>
                </a:solidFill>
              </a:rPr>
              <a:t>деятельности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Принцип нравственного обогащения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Принцип сотрудничества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Принцип активности ребенка в образовательном процессе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21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10758714" cy="135636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Структура образовательной </a:t>
            </a:r>
            <a:r>
              <a:rPr lang="ru-RU" sz="4000" b="1" dirty="0"/>
              <a:t>деятельности</a:t>
            </a:r>
            <a:br>
              <a:rPr lang="ru-RU" sz="4000" b="1" dirty="0"/>
            </a:br>
            <a:r>
              <a:rPr lang="ru-RU" sz="4000" b="1" dirty="0"/>
              <a:t>на основе </a:t>
            </a:r>
            <a:r>
              <a:rPr lang="ru-RU" sz="4000" b="1" dirty="0" smtClean="0"/>
              <a:t>системно-</a:t>
            </a:r>
            <a:r>
              <a:rPr lang="ru-RU" sz="4000" b="1" dirty="0" err="1" smtClean="0"/>
              <a:t>деятельностного</a:t>
            </a:r>
            <a:r>
              <a:rPr lang="ru-RU" sz="4000" b="1" dirty="0"/>
              <a:t> </a:t>
            </a:r>
            <a:r>
              <a:rPr lang="ru-RU" sz="4000" b="1" dirty="0" smtClean="0"/>
              <a:t>подхода</a:t>
            </a:r>
            <a:r>
              <a:rPr lang="ru-RU" sz="4000" b="1" dirty="0"/>
              <a:t>: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. </a:t>
            </a:r>
            <a:r>
              <a:rPr lang="ru-RU" sz="3800" dirty="0">
                <a:solidFill>
                  <a:srgbClr val="002060"/>
                </a:solidFill>
              </a:rPr>
              <a:t>Введение в образовательную ситуацию (организация детей);</a:t>
            </a:r>
          </a:p>
          <a:p>
            <a:r>
              <a:rPr lang="ru-RU" sz="3800" dirty="0" smtClean="0">
                <a:solidFill>
                  <a:srgbClr val="002060"/>
                </a:solidFill>
              </a:rPr>
              <a:t> </a:t>
            </a:r>
            <a:r>
              <a:rPr lang="ru-RU" sz="3800" dirty="0">
                <a:solidFill>
                  <a:srgbClr val="002060"/>
                </a:solidFill>
              </a:rPr>
              <a:t>Создание проблемной ситуации, постановка цели, мотивирование к деятельности;</a:t>
            </a:r>
          </a:p>
          <a:p>
            <a:r>
              <a:rPr lang="ru-RU" sz="3800" dirty="0" smtClean="0">
                <a:solidFill>
                  <a:srgbClr val="002060"/>
                </a:solidFill>
              </a:rPr>
              <a:t> </a:t>
            </a:r>
            <a:r>
              <a:rPr lang="ru-RU" sz="3800" dirty="0">
                <a:solidFill>
                  <a:srgbClr val="002060"/>
                </a:solidFill>
              </a:rPr>
              <a:t>Проектирование решения проблемной ситуации;</a:t>
            </a:r>
          </a:p>
          <a:p>
            <a:r>
              <a:rPr lang="ru-RU" sz="3800" dirty="0" smtClean="0">
                <a:solidFill>
                  <a:srgbClr val="002060"/>
                </a:solidFill>
              </a:rPr>
              <a:t>. </a:t>
            </a:r>
            <a:r>
              <a:rPr lang="ru-RU" sz="3800" dirty="0">
                <a:solidFill>
                  <a:srgbClr val="002060"/>
                </a:solidFill>
              </a:rPr>
              <a:t>Выполнение действий;</a:t>
            </a:r>
          </a:p>
          <a:p>
            <a:r>
              <a:rPr lang="ru-RU" sz="3800" dirty="0" smtClean="0">
                <a:solidFill>
                  <a:srgbClr val="002060"/>
                </a:solidFill>
              </a:rPr>
              <a:t>. </a:t>
            </a:r>
            <a:r>
              <a:rPr lang="ru-RU" sz="3800" dirty="0">
                <a:solidFill>
                  <a:srgbClr val="002060"/>
                </a:solidFill>
              </a:rPr>
              <a:t>Подведение итогов, анализ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456642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914" y="609600"/>
            <a:ext cx="9581606" cy="769257"/>
          </a:xfrm>
        </p:spPr>
        <p:txBody>
          <a:bodyPr/>
          <a:lstStyle/>
          <a:p>
            <a:r>
              <a:rPr lang="ru-RU" dirty="0" smtClean="0"/>
              <a:t>Этапы НОД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509486"/>
            <a:ext cx="9872871" cy="458651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На 1 этапе - постановки проблемы - основная цель воспитателя – помочь детям осознать и присвоить предложенную проблемную ситуацию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На 2 этапе - актуализации знаний - актуализировать необходимые знания, которые станут базовыми для следующего этапа решения проблемы.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На 3 этапе выдвижения гипотез и предположений, целью является вовлечение детей сначала в процесс выдвижения предположений, а затем в процесс выделения этапов поиска и их планирование.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На 4 этапе - проверки решения – основной целью является организация деятельности по проверке решения и помощь в выборе правильного решения. </a:t>
            </a:r>
          </a:p>
        </p:txBody>
      </p:sp>
    </p:spTree>
    <p:extLst>
      <p:ext uri="{BB962C8B-B14F-4D97-AF65-F5344CB8AC3E}">
        <p14:creationId xmlns:p14="http://schemas.microsoft.com/office/powerpoint/2010/main" val="49805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Этап подведения итогов и анализа деятельности включает: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7257" y="1727199"/>
            <a:ext cx="9738614" cy="4702629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</a:rPr>
              <a:t>фиксацию движения по содержанию («Что мы сделали? Как мы это сделали? Зачем?»);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выяснение практического применения нового содержательного шага («Важно ли то, что вы сегодня узнали?», «Для чего это пригодится вам в жизни?»);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эмоциональную оценку деятельности («У вас было желание помогать </a:t>
            </a:r>
            <a:r>
              <a:rPr lang="ru-RU" sz="2400" dirty="0" smtClean="0">
                <a:solidFill>
                  <a:srgbClr val="002060"/>
                </a:solidFill>
              </a:rPr>
              <a:t>? </a:t>
            </a:r>
            <a:r>
              <a:rPr lang="ru-RU" sz="2400" dirty="0">
                <a:solidFill>
                  <a:srgbClr val="002060"/>
                </a:solidFill>
              </a:rPr>
              <a:t>Что вы почувствовали, когда узнали, </a:t>
            </a:r>
            <a:r>
              <a:rPr lang="ru-RU" sz="2400" dirty="0" smtClean="0">
                <a:solidFill>
                  <a:srgbClr val="002060"/>
                </a:solidFill>
              </a:rPr>
              <a:t>что………..»); </a:t>
            </a:r>
            <a:endParaRPr lang="ru-RU" sz="2400" dirty="0">
              <a:solidFill>
                <a:srgbClr val="002060"/>
              </a:solidFill>
            </a:endParaRP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рефлексия групповой деятельности («Что вам удалось сделать вместе, в команде? У вас все получилось?»);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рефлексия собственной деятельности ребенка («А у кого что-то не получилось? Что именно? Как вы думаете, почему?»).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025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организации образовательного </a:t>
            </a:r>
            <a:r>
              <a:rPr lang="ru-RU" dirty="0" smtClean="0"/>
              <a:t>пространства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парное взаимодействие;</a:t>
            </a:r>
          </a:p>
          <a:p>
            <a:r>
              <a:rPr lang="ru-RU" sz="4000" dirty="0" err="1" smtClean="0">
                <a:solidFill>
                  <a:srgbClr val="002060"/>
                </a:solidFill>
              </a:rPr>
              <a:t>микрогрупповое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взаимодействие;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бригадное (групповое) взаимодействие;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межгрупповое взаимодействие.</a:t>
            </a:r>
          </a:p>
          <a:p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039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позволяет достичь </a:t>
            </a:r>
            <a:r>
              <a:rPr lang="ru-RU" dirty="0" err="1"/>
              <a:t>деятельностный</a:t>
            </a:r>
            <a:r>
              <a:rPr lang="ru-RU" dirty="0"/>
              <a:t> подход?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>
                <a:solidFill>
                  <a:srgbClr val="002060"/>
                </a:solidFill>
              </a:rPr>
              <a:t>уйти от репродуктивного способа обучения и перейти к </a:t>
            </a:r>
            <a:r>
              <a:rPr lang="ru-RU" sz="2800" dirty="0" err="1">
                <a:solidFill>
                  <a:srgbClr val="002060"/>
                </a:solidFill>
              </a:rPr>
              <a:t>деятельностной</a:t>
            </a:r>
            <a:r>
              <a:rPr lang="ru-RU" sz="2800" dirty="0">
                <a:solidFill>
                  <a:srgbClr val="002060"/>
                </a:solidFill>
              </a:rPr>
              <a:t> педагогике, в которой ключевой компетентностью является умение человека действовать в нестандартных ситуациях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</a:rPr>
              <a:t>перейти на другой тип отношений между субъектами ОП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</a:rPr>
              <a:t>решить большее количество частных (конкретных задач за более короткий промежуток времени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52180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84</TotalTime>
  <Words>239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Corbel</vt:lpstr>
      <vt:lpstr>Базис</vt:lpstr>
      <vt:lpstr>Системно-деятельностный подход как основа  организации воспитательно-образовательного  процесса в  доу </vt:lpstr>
      <vt:lpstr>Цель:</vt:lpstr>
      <vt:lpstr>Развитие умений у детей</vt:lpstr>
      <vt:lpstr>Принципы реализации системно-деятельностного подхода </vt:lpstr>
      <vt:lpstr> Структура образовательной деятельности на основе системно-деятельностного подхода:  </vt:lpstr>
      <vt:lpstr>Этапы НОД</vt:lpstr>
      <vt:lpstr>Этап подведения итогов и анализа деятельности включает:  </vt:lpstr>
      <vt:lpstr>Формы организации образовательного пространства</vt:lpstr>
      <vt:lpstr>Что позволяет достичь деятельностный подход?</vt:lpstr>
      <vt:lpstr>Развивающая предметно-пространственная образовательная среда для реализации системно-деятельностного подхода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как основа организации воспитательно-образовательного процесса</dc:title>
  <dc:creator>Asus</dc:creator>
  <cp:lastModifiedBy>Asus</cp:lastModifiedBy>
  <cp:revision>9</cp:revision>
  <dcterms:created xsi:type="dcterms:W3CDTF">2017-01-30T12:11:44Z</dcterms:created>
  <dcterms:modified xsi:type="dcterms:W3CDTF">2017-05-27T17:24:06Z</dcterms:modified>
</cp:coreProperties>
</file>