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58" r:id="rId5"/>
    <p:sldId id="266" r:id="rId6"/>
    <p:sldId id="267" r:id="rId7"/>
    <p:sldId id="268" r:id="rId8"/>
    <p:sldId id="259" r:id="rId9"/>
    <p:sldId id="261" r:id="rId10"/>
    <p:sldId id="260" r:id="rId11"/>
    <p:sldId id="265" r:id="rId12"/>
    <p:sldId id="269" r:id="rId13"/>
    <p:sldId id="262" r:id="rId14"/>
    <p:sldId id="263" r:id="rId15"/>
    <p:sldId id="264" r:id="rId16"/>
    <p:sldId id="27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0B2BF-5945-402F-B052-E7303ACE60A1}" type="datetimeFigureOut">
              <a:rPr lang="ru-RU"/>
              <a:pPr>
                <a:defRPr/>
              </a:pPr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BD96C4-7010-4E71-8FF3-0518477C33B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15238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AB546-0E1A-47F7-B5B2-0ABAAFF9EF24}" type="datetimeFigureOut">
              <a:rPr lang="ru-RU"/>
              <a:pPr>
                <a:defRPr/>
              </a:pPr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77297A-7D95-4C62-B3BB-D682EEBBB25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3283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AFD65-F1FE-4E93-873E-169221A78889}" type="datetimeFigureOut">
              <a:rPr lang="ru-RU"/>
              <a:pPr>
                <a:defRPr/>
              </a:pPr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A57D9A-9242-4D67-A240-22D211FAF6C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2114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1C3D6-E9A5-4108-ABBA-E610A3ED739E}" type="datetimeFigureOut">
              <a:rPr lang="ru-RU"/>
              <a:pPr>
                <a:defRPr/>
              </a:pPr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28D5A2-DA20-42FE-862D-9BB42920D34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3378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10B43-4249-4C64-B3CC-08FAB7510E01}" type="datetimeFigureOut">
              <a:rPr lang="ru-RU"/>
              <a:pPr>
                <a:defRPr/>
              </a:pPr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0DEBF2-ACFA-4B59-96D6-1C8C513489D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17124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72F04-3BAF-48D8-B22B-3BDE5E3AA4F1}" type="datetimeFigureOut">
              <a:rPr lang="ru-RU"/>
              <a:pPr>
                <a:defRPr/>
              </a:pPr>
              <a:t>27.05.2017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955806-55BD-4D17-B676-6328C78D701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91966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58E6A-2C00-42B4-9DDB-834FA457A455}" type="datetimeFigureOut">
              <a:rPr lang="ru-RU"/>
              <a:pPr>
                <a:defRPr/>
              </a:pPr>
              <a:t>27.05.2017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76CD7C-3207-441E-8937-52770614EBA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22301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BB822-A032-4393-834B-784650AEACCB}" type="datetimeFigureOut">
              <a:rPr lang="ru-RU"/>
              <a:pPr>
                <a:defRPr/>
              </a:pPr>
              <a:t>27.05.2017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969C2D-FFC5-4FB0-BE48-2577CBA773C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7164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CC1B1-ECAB-4D08-B45F-E5C2AA514C51}" type="datetimeFigureOut">
              <a:rPr lang="ru-RU"/>
              <a:pPr>
                <a:defRPr/>
              </a:pPr>
              <a:t>27.05.2017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4D128E-4300-4C4A-BF56-A3F95911417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35273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59366-FB66-4E1D-9C85-4AE0E8DA60D6}" type="datetimeFigureOut">
              <a:rPr lang="ru-RU"/>
              <a:pPr>
                <a:defRPr/>
              </a:pPr>
              <a:t>27.05.2017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43842-CA97-4612-9126-62CC617F6A4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48951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C725B-E62A-40CA-A426-7EF054D05AE1}" type="datetimeFigureOut">
              <a:rPr lang="ru-RU"/>
              <a:pPr>
                <a:defRPr/>
              </a:pPr>
              <a:t>27.05.2017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7F611-AADA-4FCE-A227-60EF68BA3FD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9011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04A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6C8BEF-4C29-4651-BA8B-4B785BF8A6C7}" type="datetimeFigureOut">
              <a:rPr lang="ru-RU"/>
              <a:pPr>
                <a:defRPr/>
              </a:pPr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D7E8040F-118B-4B2B-A8B9-2116C415A8E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6"/>
            <a:ext cx="7772400" cy="3214709"/>
          </a:xfrm>
          <a:solidFill>
            <a:srgbClr val="00B050"/>
          </a:solidFill>
          <a:ln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ContrastingRightFacing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Территориальные споры в регионе Зарубежная Азия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643438"/>
            <a:ext cx="7016824" cy="1953914"/>
          </a:xfrm>
        </p:spPr>
        <p:txBody>
          <a:bodyPr/>
          <a:lstStyle/>
          <a:p>
            <a:pPr eaLnBrk="1" hangingPunct="1"/>
            <a:r>
              <a:rPr lang="ru-RU" altLang="ru-RU" sz="4000" dirty="0" smtClean="0">
                <a:solidFill>
                  <a:srgbClr val="C00000"/>
                </a:solidFill>
              </a:rPr>
              <a:t>10 класс</a:t>
            </a:r>
          </a:p>
          <a:p>
            <a:pPr eaLnBrk="1" hangingPunct="1"/>
            <a:r>
              <a:rPr lang="ru-RU" altLang="ru-RU" sz="2400" dirty="0" smtClean="0">
                <a:solidFill>
                  <a:schemeClr val="bg1"/>
                </a:solidFill>
              </a:rPr>
              <a:t>Подготовила учитель географии </a:t>
            </a:r>
            <a:r>
              <a:rPr lang="ru-RU" altLang="ru-RU" sz="2400" dirty="0" err="1" smtClean="0">
                <a:solidFill>
                  <a:schemeClr val="bg1"/>
                </a:solidFill>
              </a:rPr>
              <a:t>Шадрунова</a:t>
            </a:r>
            <a:r>
              <a:rPr lang="ru-RU" altLang="ru-RU" sz="2400" dirty="0" smtClean="0">
                <a:solidFill>
                  <a:schemeClr val="bg1"/>
                </a:solidFill>
              </a:rPr>
              <a:t> Е.А.</a:t>
            </a:r>
          </a:p>
          <a:p>
            <a:pPr eaLnBrk="1" hangingPunct="1"/>
            <a:r>
              <a:rPr lang="ru-RU" altLang="ru-RU" sz="2400" dirty="0" smtClean="0">
                <a:solidFill>
                  <a:schemeClr val="bg1"/>
                </a:solidFill>
              </a:rPr>
              <a:t>Москва 2013г</a:t>
            </a:r>
          </a:p>
          <a:p>
            <a:pPr eaLnBrk="1" hangingPunct="1"/>
            <a:endParaRPr lang="ru-RU" altLang="ru-RU" sz="2400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404664"/>
            <a:ext cx="2269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ГБОУ Лицей № 504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4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3600" u="sng" smtClean="0">
                <a:solidFill>
                  <a:srgbClr val="FF0000"/>
                </a:solidFill>
              </a:rPr>
              <a:t>Конфликт!</a:t>
            </a:r>
            <a:r>
              <a:rPr lang="ru-RU" altLang="ru-RU" sz="3600" smtClean="0">
                <a:solidFill>
                  <a:schemeClr val="bg1"/>
                </a:solidFill>
              </a:rPr>
              <a:t>  </a:t>
            </a:r>
            <a:r>
              <a:rPr lang="ru-RU" altLang="ru-RU" smtClean="0">
                <a:solidFill>
                  <a:schemeClr val="bg1"/>
                </a:solidFill>
              </a:rPr>
              <a:t>Япония требует от России передать ей два больших острова Большой Курильской гряды – </a:t>
            </a:r>
            <a:r>
              <a:rPr lang="ru-RU" altLang="ru-RU" smtClean="0">
                <a:solidFill>
                  <a:srgbClr val="00B0F0"/>
                </a:solidFill>
              </a:rPr>
              <a:t>Итуруп и Кунашир</a:t>
            </a:r>
            <a:r>
              <a:rPr lang="ru-RU" altLang="ru-RU" smtClean="0">
                <a:solidFill>
                  <a:schemeClr val="bg1"/>
                </a:solidFill>
              </a:rPr>
              <a:t>, а также острова Малой Курильской гряды: </a:t>
            </a:r>
            <a:r>
              <a:rPr lang="ru-RU" altLang="ru-RU" smtClean="0">
                <a:solidFill>
                  <a:srgbClr val="00B0F0"/>
                </a:solidFill>
              </a:rPr>
              <a:t>Шикотан, Полонского, Зеленый, Юрий, Танфильева, Анучина, Сторожевой, Сигнальный, Рифовый, о-ва Демина.</a:t>
            </a:r>
            <a:r>
              <a:rPr lang="ru-RU" altLang="ru-RU" smtClean="0">
                <a:solidFill>
                  <a:schemeClr val="bg1"/>
                </a:solidFill>
              </a:rPr>
              <a:t> По утверждению Японии Южные Курилы всегда принадлежали Японии, т.к. являются частью не Курильской гряды, а Японских островов. Проблема мирного договора между Японией и Россией не разрешается из-за различий проведения границ и принадлежности Южно-Курильских островов. Япония предлагает вернуться к границам 1855г.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800" smtClean="0">
                <a:solidFill>
                  <a:srgbClr val="FFFF00"/>
                </a:solidFill>
              </a:rPr>
              <a:t>Проблема границы между СССР и США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ru-RU" altLang="ru-RU" sz="2800" smtClean="0">
              <a:solidFill>
                <a:srgbClr val="FFFF00"/>
              </a:solidFill>
            </a:endParaRPr>
          </a:p>
        </p:txBody>
      </p:sp>
      <p:sp>
        <p:nvSpPr>
          <p:cNvPr id="11267" name="TextBox 5"/>
          <p:cNvSpPr txBox="1">
            <a:spLocks noChangeArrowheads="1"/>
          </p:cNvSpPr>
          <p:nvPr/>
        </p:nvSpPr>
        <p:spPr bwMode="auto">
          <a:xfrm>
            <a:off x="2000250" y="4357688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1268" name="Picture 4" descr="E:\география России\воды\беренгово море 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8625"/>
            <a:ext cx="4572000" cy="364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 descr="E:\география России\воды\беренгово море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3643313"/>
            <a:ext cx="4572000" cy="321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TextBox 11"/>
          <p:cNvSpPr txBox="1">
            <a:spLocks noChangeArrowheads="1"/>
          </p:cNvSpPr>
          <p:nvPr/>
        </p:nvSpPr>
        <p:spPr bwMode="auto">
          <a:xfrm>
            <a:off x="0" y="500063"/>
            <a:ext cx="4694238" cy="618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chemeClr val="bg1"/>
                </a:solidFill>
              </a:rPr>
              <a:t>В 70-е гг.20в США и СССР ввели 200-мильные рыболовные зоны, в пределах которых сохранялась свобода торгового и военного</a:t>
            </a:r>
          </a:p>
          <a:p>
            <a:pPr eaLnBrk="1" hangingPunct="1"/>
            <a:r>
              <a:rPr lang="ru-RU" altLang="ru-RU" sz="2400">
                <a:solidFill>
                  <a:schemeClr val="bg1"/>
                </a:solidFill>
              </a:rPr>
              <a:t>мореплавания, но право на</a:t>
            </a:r>
          </a:p>
          <a:p>
            <a:pPr eaLnBrk="1" hangingPunct="1"/>
            <a:r>
              <a:rPr lang="ru-RU" altLang="ru-RU" sz="2400">
                <a:solidFill>
                  <a:schemeClr val="bg1"/>
                </a:solidFill>
              </a:rPr>
              <a:t>разработку рыбных ресурсов  </a:t>
            </a:r>
          </a:p>
          <a:p>
            <a:pPr eaLnBrk="1" hangingPunct="1"/>
            <a:r>
              <a:rPr lang="ru-RU" altLang="ru-RU" sz="2400">
                <a:solidFill>
                  <a:schemeClr val="bg1"/>
                </a:solidFill>
              </a:rPr>
              <a:t>Принадлежало соответствующим</a:t>
            </a:r>
          </a:p>
          <a:p>
            <a:pPr eaLnBrk="1" hangingPunct="1"/>
            <a:r>
              <a:rPr lang="ru-RU" altLang="ru-RU" sz="2400">
                <a:solidFill>
                  <a:schemeClr val="bg1"/>
                </a:solidFill>
              </a:rPr>
              <a:t>странам. В 70-е гг. </a:t>
            </a:r>
          </a:p>
          <a:p>
            <a:pPr eaLnBrk="1" hangingPunct="1"/>
            <a:r>
              <a:rPr lang="ru-RU" altLang="ru-RU" sz="2400">
                <a:solidFill>
                  <a:schemeClr val="bg1"/>
                </a:solidFill>
              </a:rPr>
              <a:t>рыболовные зоны</a:t>
            </a:r>
          </a:p>
          <a:p>
            <a:pPr eaLnBrk="1" hangingPunct="1"/>
            <a:r>
              <a:rPr lang="ru-RU" altLang="ru-RU" sz="2400">
                <a:solidFill>
                  <a:schemeClr val="bg1"/>
                </a:solidFill>
              </a:rPr>
              <a:t>были разграничены </a:t>
            </a:r>
          </a:p>
          <a:p>
            <a:pPr eaLnBrk="1" hangingPunct="1"/>
            <a:r>
              <a:rPr lang="ru-RU" altLang="ru-RU" sz="2400">
                <a:solidFill>
                  <a:schemeClr val="bg1"/>
                </a:solidFill>
              </a:rPr>
              <a:t>на основе линии</a:t>
            </a:r>
          </a:p>
          <a:p>
            <a:pPr eaLnBrk="1" hangingPunct="1"/>
            <a:r>
              <a:rPr lang="ru-RU" altLang="ru-RU" sz="2400">
                <a:solidFill>
                  <a:schemeClr val="bg1"/>
                </a:solidFill>
              </a:rPr>
              <a:t>российско-американской </a:t>
            </a:r>
          </a:p>
          <a:p>
            <a:pPr eaLnBrk="1" hangingPunct="1"/>
            <a:r>
              <a:rPr lang="ru-RU" altLang="ru-RU" sz="2400">
                <a:solidFill>
                  <a:schemeClr val="bg1"/>
                </a:solidFill>
              </a:rPr>
              <a:t>конвенции 1867г.</a:t>
            </a:r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ru-RU" altLang="ru-RU" sz="2400" smtClean="0">
                <a:solidFill>
                  <a:schemeClr val="bg1"/>
                </a:solidFill>
              </a:rPr>
              <a:t> В 1867г конвенцией была оформлена продажа Аляски и островов у побережья. В договоре, чтобы не описывать каждый из 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400" smtClean="0">
                <a:solidFill>
                  <a:schemeClr val="bg1"/>
                </a:solidFill>
              </a:rPr>
              <a:t>                                                        островов, была придумана линия: к 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400" smtClean="0">
                <a:solidFill>
                  <a:schemeClr val="bg1"/>
                </a:solidFill>
              </a:rPr>
              <a:t>                                                         востоку от нее все земли, включая 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400" smtClean="0">
                <a:solidFill>
                  <a:schemeClr val="bg1"/>
                </a:solidFill>
              </a:rPr>
              <a:t>                                                         острова, переходили к США, к западу – 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400" smtClean="0">
                <a:solidFill>
                  <a:schemeClr val="bg1"/>
                </a:solidFill>
              </a:rPr>
              <a:t>                                                          оставались у России. </a:t>
            </a:r>
            <a:r>
              <a:rPr lang="ru-RU" altLang="ru-RU" sz="2400" smtClean="0">
                <a:solidFill>
                  <a:srgbClr val="FF0000"/>
                </a:solidFill>
              </a:rPr>
              <a:t>Проблема стоит в                                                  проекции! </a:t>
            </a:r>
            <a:r>
              <a:rPr lang="ru-RU" altLang="ru-RU" sz="2400" smtClean="0">
                <a:solidFill>
                  <a:schemeClr val="bg1"/>
                </a:solidFill>
              </a:rPr>
              <a:t>Если сравнивать обе карты, то в реальном                          то образуется участок </a:t>
            </a:r>
            <a:r>
              <a:rPr lang="en-US" altLang="ru-RU" sz="2400" smtClean="0">
                <a:solidFill>
                  <a:schemeClr val="bg1"/>
                </a:solidFill>
              </a:rPr>
              <a:t>S=</a:t>
            </a:r>
            <a:r>
              <a:rPr lang="ru-RU" altLang="ru-RU" sz="2400" smtClean="0">
                <a:solidFill>
                  <a:schemeClr val="bg1"/>
                </a:solidFill>
              </a:rPr>
              <a:t>20 тыс. 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400" smtClean="0">
                <a:solidFill>
                  <a:schemeClr val="bg1"/>
                </a:solidFill>
              </a:rPr>
              <a:t>                                                          кв.км, богатый рыбными ресурсами.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400" smtClean="0">
                <a:solidFill>
                  <a:schemeClr val="bg1"/>
                </a:solidFill>
              </a:rPr>
              <a:t>                                                         При этом границы в проекции Меркатора                               Меркатора выгодны России, а в 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400" smtClean="0">
                <a:solidFill>
                  <a:schemeClr val="bg1"/>
                </a:solidFill>
              </a:rPr>
              <a:t>                                                         конической проекции – США. В 1983г.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400" smtClean="0">
                <a:solidFill>
                  <a:schemeClr val="bg1"/>
                </a:solidFill>
              </a:rPr>
              <a:t> США предложили разд США   США  предложили разделить спорный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400" smtClean="0">
                <a:solidFill>
                  <a:schemeClr val="bg1"/>
                </a:solidFill>
              </a:rPr>
              <a:t>                                                          кусок пополам. </a:t>
            </a:r>
            <a:r>
              <a:rPr lang="ru-RU" altLang="ru-RU" sz="2000" smtClean="0">
                <a:solidFill>
                  <a:schemeClr val="bg1"/>
                </a:solidFill>
              </a:rPr>
              <a:t>Тогда получалось, что нефтяной район Беренгова моря России переходил к США. США, не дожидаясь конца переговоров, стали выдавать лицензию на добычу нефти. В 1986г СССР уступило спорный участок США. Наша территория уменьшилась на 8 тыс кв.км.</a:t>
            </a:r>
          </a:p>
          <a:p>
            <a:pPr>
              <a:buFont typeface="Arial" panose="020B0604020202020204" pitchFamily="34" charset="0"/>
              <a:buNone/>
            </a:pPr>
            <a:endParaRPr lang="ru-RU" altLang="ru-RU" sz="2400" smtClean="0">
              <a:solidFill>
                <a:schemeClr val="bg1"/>
              </a:solidFill>
            </a:endParaRPr>
          </a:p>
        </p:txBody>
      </p:sp>
      <p:pic>
        <p:nvPicPr>
          <p:cNvPr id="12291" name="Picture 2" descr="E:\Евразия\карты\евразия 2 - копия (2)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85813"/>
            <a:ext cx="3800475" cy="507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2428875" cy="642938"/>
          </a:xfrm>
        </p:spPr>
        <p:txBody>
          <a:bodyPr/>
          <a:lstStyle/>
          <a:p>
            <a:pPr eaLnBrk="1" hangingPunct="1"/>
            <a:r>
              <a:rPr lang="ru-RU" altLang="ru-RU" sz="3200" smtClean="0">
                <a:solidFill>
                  <a:srgbClr val="FFFF00"/>
                </a:solidFill>
              </a:rPr>
              <a:t>Афганистан</a:t>
            </a:r>
          </a:p>
        </p:txBody>
      </p:sp>
      <p:pic>
        <p:nvPicPr>
          <p:cNvPr id="13315" name="Picture 2" descr="E:\Евразия\карты\asia - копия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0313" y="0"/>
            <a:ext cx="6643687" cy="4929188"/>
          </a:xfrm>
          <a:noFill/>
        </p:spPr>
      </p:pic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0" y="571500"/>
            <a:ext cx="25003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chemeClr val="bg1"/>
                </a:solidFill>
              </a:rPr>
              <a:t>История современного Афганистана связана со сложным этническим  составом населения. Афганистан расположен на стыке Средней и Южной Азии, </a:t>
            </a:r>
          </a:p>
        </p:txBody>
      </p:sp>
      <p:sp>
        <p:nvSpPr>
          <p:cNvPr id="13317" name="TextBox 6"/>
          <p:cNvSpPr txBox="1">
            <a:spLocks noChangeArrowheads="1"/>
          </p:cNvSpPr>
          <p:nvPr/>
        </p:nvSpPr>
        <p:spPr bwMode="auto">
          <a:xfrm>
            <a:off x="0" y="4929188"/>
            <a:ext cx="9144000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chemeClr val="bg1"/>
                </a:solidFill>
              </a:rPr>
              <a:t>где с древности проходил оживленный торговый путь из Индию в Персию и на Ближний Восток. На караванных маршрутах выросли города Кабул, Кандагар, Герат и др. Но большая часть территории страны, занятая Гиндукушем, оставалась мало заселенной.</a:t>
            </a:r>
            <a:endParaRPr lang="ru-RU" altLang="ru-RU" sz="2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800" smtClean="0">
                <a:solidFill>
                  <a:schemeClr val="bg1"/>
                </a:solidFill>
              </a:rPr>
              <a:t>На этих территориях поселялись пуштуны, узбеки, туркмены, таджики, нуристанцы, хазарейцы и др.Территорию Афганистана пытались завоевать Александр Македонский, Великие Монголы, иранские шахи и др. Но горные племена объединялись и изгоняли чужестранцев. Борьба привела к сплочению пуштунов и появлению первого афганского государства. В 1919г Афганистан стал независим. Россия поддерживала страну.  В 1978-1979гг после нескольких государственных переворотов, СССР ввел в Афганистан свои войска. Это проблемы не решило и в 1989г Россия вывела свои войска, а в стране началась гражданская война. В 1992г Афганистан стал исламским государством, но просуществовал недолго. В конце 20в. страну стали контролировать сторонники радикального исламского движения «Талибан»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mtClean="0"/>
              <a:t>  </a:t>
            </a:r>
            <a:r>
              <a:rPr lang="ru-RU" altLang="ru-RU" sz="2800" smtClean="0">
                <a:solidFill>
                  <a:schemeClr val="bg1"/>
                </a:solidFill>
              </a:rPr>
              <a:t>  Большинство талибов – пуштуны, выпускники религиозных школ медресе (Пакистан). Пуштуны (мусульмане) проживают и в Пакистане и их территория слабо контролируется пакистанским правительством. Желание к воссоединению пуштунов может привести к появлению государства, куда войдет большая часть Афганистана и половина Пакистана. В Афганистане проживает 40% пуштунов, но подчинить себе таджиков, узбеков, хазарейцев (шииты) им пока не удается. После трагических событий в 2001г в Нью-Йорке и Вашингтоне, США потребовали от талибов выдачи Бен Ладана, но им отказали. В 2003г в Афганистане сформировано новое национальное правительство. Но гражданская война не окончена.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Список литературы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«Политическая карта мира», география для школьников и абитуриентов, </a:t>
            </a:r>
            <a:r>
              <a:rPr lang="ru-RU" dirty="0" err="1" smtClean="0">
                <a:solidFill>
                  <a:schemeClr val="bg1"/>
                </a:solidFill>
              </a:rPr>
              <a:t>В.Н.Холина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А.С.Наумов</a:t>
            </a:r>
            <a:r>
              <a:rPr lang="ru-RU" dirty="0" smtClean="0">
                <a:solidFill>
                  <a:schemeClr val="bg1"/>
                </a:solidFill>
              </a:rPr>
              <a:t>, Издательство «Просвещение», 2004г.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30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Цель: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Познакомить учащихся с изменениями на политической карте региона Зарубежная Азия за определенный период;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bg1"/>
                </a:solidFill>
              </a:rPr>
              <a:t>С</a:t>
            </a:r>
            <a:r>
              <a:rPr lang="ru-RU" sz="2400" dirty="0" smtClean="0">
                <a:solidFill>
                  <a:schemeClr val="bg1"/>
                </a:solidFill>
              </a:rPr>
              <a:t>формировать образ территории;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bg1"/>
                </a:solidFill>
              </a:rPr>
              <a:t>К</a:t>
            </a:r>
            <a:r>
              <a:rPr lang="ru-RU" sz="2400" dirty="0" smtClean="0">
                <a:solidFill>
                  <a:schemeClr val="bg1"/>
                </a:solidFill>
              </a:rPr>
              <a:t>оснуться проблем и конфликтов между разными государствами;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Организовать беседу и мотивировать учащихся (в группах и индивидуально) предложить решения международных территориальных споров. </a:t>
            </a:r>
          </a:p>
          <a:p>
            <a:pPr marL="0" indent="0">
              <a:buNone/>
            </a:pPr>
            <a:r>
              <a:rPr lang="ru-RU" sz="2000" i="1" dirty="0" smtClean="0">
                <a:solidFill>
                  <a:schemeClr val="bg1">
                    <a:lumMod val="95000"/>
                  </a:schemeClr>
                </a:solidFill>
              </a:rPr>
              <a:t>Политическая карта мира – это визитная карточка географии. Без знания ее невозможно ориентироваться в международной политике. Политическая карта мира постоянно меняется в результате войн и заключения мирных договоров.</a:t>
            </a:r>
            <a:endParaRPr lang="ru-RU" sz="2000" i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896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800" dirty="0" smtClean="0">
                <a:solidFill>
                  <a:schemeClr val="bg1"/>
                </a:solidFill>
              </a:rPr>
              <a:t>В Азии в 16-20вв. Существовали формально независимые государства –Турция, Персия (Иран), Афганистан, Сиам (Таиланд), Непал. Китай и Япония.</a:t>
            </a:r>
          </a:p>
        </p:txBody>
      </p:sp>
      <p:pic>
        <p:nvPicPr>
          <p:cNvPr id="3075" name="Picture 4" descr="E:\Евразия\карты\asia - копия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517" y="1340768"/>
            <a:ext cx="6622633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179512" y="5661248"/>
            <a:ext cx="89644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solidFill>
                  <a:schemeClr val="bg1"/>
                </a:solidFill>
              </a:rPr>
              <a:t>Проблемы сложились по периметру Китая (Россия; Киргизия; Таджикистан; КНДР; Индия; Вьетнам) и на Ближнем Востоке. 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3"/>
          <p:cNvSpPr>
            <a:spLocks noGrp="1"/>
          </p:cNvSpPr>
          <p:nvPr>
            <p:ph idx="1"/>
          </p:nvPr>
        </p:nvSpPr>
        <p:spPr>
          <a:xfrm>
            <a:off x="0" y="785813"/>
            <a:ext cx="9144000" cy="6072187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mtClean="0"/>
              <a:t>   </a:t>
            </a:r>
            <a:r>
              <a:rPr lang="ru-RU" altLang="ru-RU" sz="2800" smtClean="0">
                <a:solidFill>
                  <a:schemeClr val="bg1"/>
                </a:solidFill>
              </a:rPr>
              <a:t>Спорными считаются два участка на востоке границы Китая с Россией. Спор из-за приграничных территорий урегулирован в 1997г. Граница проведена по медианной линии реки Амур на всем протяжении ее восточной части, за исключением о-в Тарабаров, Большой Уссурийский, а также о.Большой на реке Аргунь, по которым переговоры будут продолжены.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800" smtClean="0"/>
              <a:t>                          </a:t>
            </a:r>
            <a:r>
              <a:rPr lang="ru-RU" altLang="ru-RU" smtClean="0">
                <a:solidFill>
                  <a:srgbClr val="FFFF00"/>
                </a:solidFill>
              </a:rPr>
              <a:t>Споры на Ближнем Востоке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800" smtClean="0"/>
              <a:t>    </a:t>
            </a:r>
            <a:r>
              <a:rPr lang="ru-RU" altLang="ru-RU" sz="2800" smtClean="0">
                <a:solidFill>
                  <a:schemeClr val="bg1"/>
                </a:solidFill>
              </a:rPr>
              <a:t>Ближний Восток – нестабильная территория, является постоянной «горячей точкой» 20 в. Самый крупный и кровопролитный конфликт в регионе – это арабо-израильский, на счету которого шесть войн.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ru-RU" altLang="ru-RU" sz="2800" smtClean="0"/>
          </a:p>
        </p:txBody>
      </p:sp>
      <p:sp>
        <p:nvSpPr>
          <p:cNvPr id="5" name="TextBox 4"/>
          <p:cNvSpPr txBox="1"/>
          <p:nvPr/>
        </p:nvSpPr>
        <p:spPr>
          <a:xfrm>
            <a:off x="1643063" y="285750"/>
            <a:ext cx="5311775" cy="52387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FFFF00"/>
                </a:solidFill>
                <a:latin typeface="Arial" charset="0"/>
                <a:cs typeface="Arial" charset="0"/>
              </a:rPr>
              <a:t>Спор между Китаем и Россией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37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Государственные границы акватории Каспия</a:t>
            </a:r>
            <a:endParaRPr lang="ru-RU" sz="2800" dirty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0" y="714375"/>
            <a:ext cx="9144000" cy="6143625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mtClean="0"/>
              <a:t>   </a:t>
            </a:r>
            <a:r>
              <a:rPr lang="ru-RU" altLang="ru-RU" smtClean="0">
                <a:solidFill>
                  <a:srgbClr val="FF0000"/>
                </a:solidFill>
              </a:rPr>
              <a:t>Конфликт </a:t>
            </a:r>
            <a:r>
              <a:rPr lang="ru-RU" altLang="ru-RU" sz="2800" smtClean="0">
                <a:solidFill>
                  <a:schemeClr val="bg1"/>
                </a:solidFill>
              </a:rPr>
              <a:t>между Азербайджаном-Ираном Казахстаном-Россией-Туркменистаном. Согласно международным правовым нормам, заинтересованные государства могут делить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800" smtClean="0">
                <a:solidFill>
                  <a:schemeClr val="bg1"/>
                </a:solidFill>
              </a:rPr>
              <a:t>     внутренние водоемы, только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800" smtClean="0">
                <a:solidFill>
                  <a:schemeClr val="bg1"/>
                </a:solidFill>
              </a:rPr>
              <a:t>     по взаимному договору.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800" smtClean="0">
                <a:solidFill>
                  <a:schemeClr val="bg1"/>
                </a:solidFill>
              </a:rPr>
              <a:t>     Проблема проведения границ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800" smtClean="0">
                <a:solidFill>
                  <a:schemeClr val="bg1"/>
                </a:solidFill>
              </a:rPr>
              <a:t>     в акватории Каспия одна из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800" smtClean="0">
                <a:solidFill>
                  <a:schemeClr val="bg1"/>
                </a:solidFill>
              </a:rPr>
              <a:t>     самых сложных. Акватория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800" smtClean="0">
                <a:solidFill>
                  <a:schemeClr val="bg1"/>
                </a:solidFill>
              </a:rPr>
              <a:t>     моря богата нефтью, газом,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800" smtClean="0">
                <a:solidFill>
                  <a:schemeClr val="bg1"/>
                </a:solidFill>
              </a:rPr>
              <a:t>     рыбой (осетр).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ru-RU" altLang="ru-RU" sz="2800" smtClean="0">
              <a:solidFill>
                <a:schemeClr val="bg1"/>
              </a:solidFill>
            </a:endParaRPr>
          </a:p>
        </p:txBody>
      </p:sp>
      <p:pic>
        <p:nvPicPr>
          <p:cNvPr id="5124" name="Picture 7" descr="E:\география России\карты\политическая карта россии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2214563"/>
            <a:ext cx="4071937" cy="464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ru-RU" altLang="ru-RU" sz="2800" smtClean="0"/>
              <a:t>    </a:t>
            </a:r>
            <a:r>
              <a:rPr lang="ru-RU" altLang="ru-RU" sz="2800" smtClean="0">
                <a:solidFill>
                  <a:schemeClr val="bg1"/>
                </a:solidFill>
              </a:rPr>
              <a:t>В 90-х годах 20в. Статус Каспия определялся соглашениями СССР и Ирана. Ирану отходило 13% акватории, а ловля рыбы и судоходство разрешалось обоим странам без ограничения. Вопрос о добыче полезных ископаемых тогда не стоял. Сейчас прибрежных стран стало пять; все они заинтересованы в обладании частью акватории.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800" smtClean="0"/>
              <a:t> </a:t>
            </a:r>
            <a:r>
              <a:rPr lang="ru-RU" altLang="ru-RU" sz="2800" smtClean="0">
                <a:solidFill>
                  <a:srgbClr val="FFFF00"/>
                </a:solidFill>
              </a:rPr>
              <a:t>Казахстан и Азербайджан </a:t>
            </a:r>
            <a:r>
              <a:rPr lang="ru-RU" altLang="ru-RU" sz="2800" smtClean="0">
                <a:solidFill>
                  <a:schemeClr val="bg1"/>
                </a:solidFill>
              </a:rPr>
              <a:t>хотят разделить только дно Каспия (т.е. месторождения нефти и газа), а акваторию оставить общей для всех.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800" smtClean="0">
                <a:solidFill>
                  <a:srgbClr val="FFFF00"/>
                </a:solidFill>
              </a:rPr>
              <a:t>Иран</a:t>
            </a:r>
            <a:r>
              <a:rPr lang="ru-RU" altLang="ru-RU" sz="2800" smtClean="0"/>
              <a:t> </a:t>
            </a:r>
            <a:r>
              <a:rPr lang="ru-RU" altLang="ru-RU" sz="2800" smtClean="0">
                <a:solidFill>
                  <a:schemeClr val="bg1"/>
                </a:solidFill>
              </a:rPr>
              <a:t>предлагает либо полное отсутствие ограничений, либо разделение и вод и дна на пять частей, что означает, что южная часть Каспия с нефтяными месторождениями, которые сейчас разрабатывается Азербайджаном, должна отойти Ирану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ru-RU" altLang="ru-RU" sz="2800" smtClean="0">
                <a:solidFill>
                  <a:srgbClr val="FFFF00"/>
                </a:solidFill>
              </a:rPr>
              <a:t>Туркменистан</a:t>
            </a:r>
            <a:r>
              <a:rPr lang="ru-RU" altLang="ru-RU" sz="2800" smtClean="0"/>
              <a:t> </a:t>
            </a:r>
            <a:r>
              <a:rPr lang="ru-RU" altLang="ru-RU" sz="2800" smtClean="0">
                <a:solidFill>
                  <a:schemeClr val="bg1"/>
                </a:solidFill>
              </a:rPr>
              <a:t>настаивает разделить только дна, но пропорционально протяженности береговой линии прибрежных государств. 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800" smtClean="0">
                <a:solidFill>
                  <a:srgbClr val="FFFF00"/>
                </a:solidFill>
              </a:rPr>
              <a:t>Россия</a:t>
            </a:r>
            <a:r>
              <a:rPr lang="ru-RU" altLang="ru-RU" sz="2800" smtClean="0"/>
              <a:t> </a:t>
            </a:r>
            <a:r>
              <a:rPr lang="ru-RU" altLang="ru-RU" sz="2800" smtClean="0">
                <a:solidFill>
                  <a:schemeClr val="bg1"/>
                </a:solidFill>
              </a:rPr>
              <a:t>предлагает раздел по срединной линии дна (по международным нормам). В этом случае больше всего достанется Казахстану, Россия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800" smtClean="0">
                <a:solidFill>
                  <a:schemeClr val="bg1"/>
                </a:solidFill>
              </a:rPr>
              <a:t>получит акваторию несколько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800" smtClean="0">
                <a:solidFill>
                  <a:schemeClr val="bg1"/>
                </a:solidFill>
              </a:rPr>
              <a:t>больше, чем Иран, а Ирану 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800" smtClean="0">
                <a:solidFill>
                  <a:schemeClr val="bg1"/>
                </a:solidFill>
              </a:rPr>
              <a:t>достанется больше, чем 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800" smtClean="0">
                <a:solidFill>
                  <a:schemeClr val="bg1"/>
                </a:solidFill>
              </a:rPr>
              <a:t>Туркмении. Наименьшую </a:t>
            </a:r>
            <a:r>
              <a:rPr lang="en-US" altLang="ru-RU" sz="2800" smtClean="0">
                <a:solidFill>
                  <a:schemeClr val="bg1"/>
                </a:solidFill>
              </a:rPr>
              <a:t>S</a:t>
            </a:r>
            <a:endParaRPr lang="ru-RU" altLang="ru-RU" sz="2800" smtClean="0">
              <a:solidFill>
                <a:schemeClr val="bg1"/>
              </a:solidFill>
            </a:endParaRPr>
          </a:p>
          <a:p>
            <a:pPr>
              <a:buFont typeface="Arial" panose="020B0604020202020204" pitchFamily="34" charset="0"/>
              <a:buNone/>
            </a:pPr>
            <a:r>
              <a:rPr lang="ru-RU" altLang="ru-RU" sz="2800" smtClean="0">
                <a:solidFill>
                  <a:schemeClr val="bg1"/>
                </a:solidFill>
              </a:rPr>
              <a:t>акватории получит</a:t>
            </a:r>
            <a:r>
              <a:rPr lang="en-US" altLang="ru-RU" sz="2800" smtClean="0">
                <a:solidFill>
                  <a:schemeClr val="bg1"/>
                </a:solidFill>
              </a:rPr>
              <a:t> </a:t>
            </a:r>
            <a:r>
              <a:rPr lang="ru-RU" altLang="ru-RU" sz="2800" smtClean="0">
                <a:solidFill>
                  <a:schemeClr val="bg1"/>
                </a:solidFill>
              </a:rPr>
              <a:t>Азербайджан.</a:t>
            </a:r>
            <a:endParaRPr lang="en-US" altLang="ru-RU" sz="2800" smtClean="0">
              <a:solidFill>
                <a:schemeClr val="bg1"/>
              </a:solidFill>
            </a:endParaRPr>
          </a:p>
          <a:p>
            <a:pPr>
              <a:buFont typeface="Arial" panose="020B0604020202020204" pitchFamily="34" charset="0"/>
              <a:buNone/>
            </a:pPr>
            <a:r>
              <a:rPr lang="ru-RU" altLang="ru-RU" sz="2800" smtClean="0">
                <a:solidFill>
                  <a:schemeClr val="bg1"/>
                </a:solidFill>
              </a:rPr>
              <a:t>Иран и Туркмения имеют 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800" smtClean="0">
                <a:solidFill>
                  <a:schemeClr val="bg1"/>
                </a:solidFill>
              </a:rPr>
              <a:t>претензии к Азербайджану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800" smtClean="0">
                <a:solidFill>
                  <a:schemeClr val="bg1"/>
                </a:solidFill>
              </a:rPr>
              <a:t> на нефтяные месторождения.</a:t>
            </a:r>
          </a:p>
        </p:txBody>
      </p:sp>
      <p:pic>
        <p:nvPicPr>
          <p:cNvPr id="7171" name="Picture 7" descr="E:\география России\карты\политическая карта россии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3975" y="2286000"/>
            <a:ext cx="401002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143375" cy="714375"/>
          </a:xfrm>
        </p:spPr>
        <p:txBody>
          <a:bodyPr/>
          <a:lstStyle/>
          <a:p>
            <a:pPr eaLnBrk="1" hangingPunct="1"/>
            <a:r>
              <a:rPr lang="ru-RU" altLang="ru-RU" sz="3200" smtClean="0">
                <a:solidFill>
                  <a:srgbClr val="FFFF00"/>
                </a:solidFill>
              </a:rPr>
              <a:t>Курильские острова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0" y="714375"/>
            <a:ext cx="3929063" cy="6143625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u="sng" smtClean="0">
                <a:solidFill>
                  <a:schemeClr val="bg1"/>
                </a:solidFill>
              </a:rPr>
              <a:t>Предисловие.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800" smtClean="0">
                <a:solidFill>
                  <a:schemeClr val="bg1"/>
                </a:solidFill>
              </a:rPr>
              <a:t>В 1855г между Россией и Японией установились дипломатические отношения и была проведена линия границ, при этом острова Итуруп, Кунашир, Хабомаи и Шикотан являются японской территорией.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ru-RU" altLang="ru-RU" u="sng" smtClean="0">
              <a:solidFill>
                <a:schemeClr val="bg1"/>
              </a:solidFill>
            </a:endParaRPr>
          </a:p>
        </p:txBody>
      </p:sp>
      <p:pic>
        <p:nvPicPr>
          <p:cNvPr id="8196" name="Picture 3" descr="E:\Евразия\карты\евразия 2 - копия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0"/>
            <a:ext cx="5186362" cy="691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mtClean="0">
                <a:solidFill>
                  <a:schemeClr val="bg1"/>
                </a:solidFill>
              </a:rPr>
              <a:t>   Сахалин был признан территорией совместного проживания японцев и русских. По договору 1875г весь Сахалин перешел к России, а все Курильские острова – к Японии. В 1905г после Русско-японской войны был заключен Портсмутский договор, по которому Японии перешла южная часть Сахалина с близ лежащими Курильскими островами. В сентябре 1945г после подписания Японией акта о безоговорочной капитуляции, все Курилы и Южный Сахалин перешли к СССР. По Сан-Францисскому договору в 1951г Япония отказалась от прав и претензий на Курилы и часть Сахалина.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Территориальные споры в регионе Зарубежная Азия</Template>
  <TotalTime>24</TotalTime>
  <Words>1218</Words>
  <Application>Microsoft Office PowerPoint</Application>
  <PresentationFormat>Экран (4:3)</PresentationFormat>
  <Paragraphs>72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Тема Office</vt:lpstr>
      <vt:lpstr>Территориальные споры в регионе Зарубежная Азия</vt:lpstr>
      <vt:lpstr>Цель:</vt:lpstr>
      <vt:lpstr>Презентация PowerPoint</vt:lpstr>
      <vt:lpstr>Презентация PowerPoint</vt:lpstr>
      <vt:lpstr>Государственные границы акватории Каспия</vt:lpstr>
      <vt:lpstr>Презентация PowerPoint</vt:lpstr>
      <vt:lpstr>Презентация PowerPoint</vt:lpstr>
      <vt:lpstr>Курильские острова</vt:lpstr>
      <vt:lpstr>Презентация PowerPoint</vt:lpstr>
      <vt:lpstr>Презентация PowerPoint</vt:lpstr>
      <vt:lpstr>Презентация PowerPoint</vt:lpstr>
      <vt:lpstr>Презентация PowerPoint</vt:lpstr>
      <vt:lpstr>Афганистан</vt:lpstr>
      <vt:lpstr>Презентация PowerPoint</vt:lpstr>
      <vt:lpstr>Презентация PowerPoint</vt:lpstr>
      <vt:lpstr>Список литературы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Территориальные споры в регионе Зарубежная Азия</dc:title>
  <dc:creator>Ксюша</dc:creator>
  <cp:lastModifiedBy>Ксюша</cp:lastModifiedBy>
  <cp:revision>4</cp:revision>
  <dcterms:created xsi:type="dcterms:W3CDTF">2017-05-27T08:17:29Z</dcterms:created>
  <dcterms:modified xsi:type="dcterms:W3CDTF">2017-05-27T08:55:17Z</dcterms:modified>
</cp:coreProperties>
</file>