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3" r:id="rId8"/>
    <p:sldId id="266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1F92BB-5F36-47BD-B2A6-EC5BAEC99443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5E218BF-B8AD-4215-9EC4-E21A8DE5275B}">
      <dgm:prSet phldrT="[Текст]" custT="1"/>
      <dgm:spPr/>
      <dgm:t>
        <a:bodyPr/>
        <a:lstStyle/>
        <a:p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Согласный</a:t>
          </a:r>
          <a:endParaRPr lang="ru-RU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0944B23-208F-4185-B0B8-EC5F149B3F89}" type="parTrans" cxnId="{B0636045-2698-451A-B8D7-EE30A3665272}">
      <dgm:prSet/>
      <dgm:spPr/>
      <dgm:t>
        <a:bodyPr/>
        <a:lstStyle/>
        <a:p>
          <a:endParaRPr lang="ru-RU"/>
        </a:p>
      </dgm:t>
    </dgm:pt>
    <dgm:pt modelId="{EECAD8EB-D0E9-4AA4-AAE5-DD373E3E9EA1}" type="sibTrans" cxnId="{B0636045-2698-451A-B8D7-EE30A3665272}">
      <dgm:prSet/>
      <dgm:spPr/>
      <dgm:t>
        <a:bodyPr/>
        <a:lstStyle/>
        <a:p>
          <a:endParaRPr lang="ru-RU"/>
        </a:p>
      </dgm:t>
    </dgm:pt>
    <dgm:pt modelId="{7925DD3B-361B-4829-9CC0-7C428848AAFB}">
      <dgm:prSet phldrT="[Текст]" custT="1"/>
      <dgm:spPr/>
      <dgm:t>
        <a:bodyPr/>
        <a:lstStyle/>
        <a:p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Глухой</a:t>
          </a:r>
          <a:endParaRPr lang="ru-RU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9AABAB5-A3B9-4775-8D08-D4AEF593E4D0}" type="parTrans" cxnId="{3235C492-EB52-47ED-85F0-BFD2A6757244}">
      <dgm:prSet/>
      <dgm:spPr/>
      <dgm:t>
        <a:bodyPr/>
        <a:lstStyle/>
        <a:p>
          <a:endParaRPr lang="ru-RU"/>
        </a:p>
      </dgm:t>
    </dgm:pt>
    <dgm:pt modelId="{2F88A65C-7DB1-42B9-89B3-59A2C36EF8D5}" type="sibTrans" cxnId="{3235C492-EB52-47ED-85F0-BFD2A6757244}">
      <dgm:prSet/>
      <dgm:spPr/>
      <dgm:t>
        <a:bodyPr/>
        <a:lstStyle/>
        <a:p>
          <a:endParaRPr lang="ru-RU"/>
        </a:p>
      </dgm:t>
    </dgm:pt>
    <dgm:pt modelId="{F2C90310-0FE2-4F47-8225-C05DB7CEF1E7}">
      <dgm:prSet phldrT="[Текст]" custT="1"/>
      <dgm:spPr/>
      <dgm:t>
        <a:bodyPr/>
        <a:lstStyle/>
        <a:p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Твёрдый</a:t>
          </a:r>
          <a:endParaRPr lang="ru-RU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186E458-E13A-46E5-B254-0E5929D63FBD}" type="parTrans" cxnId="{9C472DEC-74EF-49B7-A6B8-51AADF261FFC}">
      <dgm:prSet/>
      <dgm:spPr/>
      <dgm:t>
        <a:bodyPr/>
        <a:lstStyle/>
        <a:p>
          <a:endParaRPr lang="ru-RU"/>
        </a:p>
      </dgm:t>
    </dgm:pt>
    <dgm:pt modelId="{BF2F7C6F-FA5A-4A81-B702-2E9010DED887}" type="sibTrans" cxnId="{9C472DEC-74EF-49B7-A6B8-51AADF261FFC}">
      <dgm:prSet/>
      <dgm:spPr/>
      <dgm:t>
        <a:bodyPr/>
        <a:lstStyle/>
        <a:p>
          <a:endParaRPr lang="ru-RU"/>
        </a:p>
      </dgm:t>
    </dgm:pt>
    <dgm:pt modelId="{0517DA6B-4288-4A37-9A94-383F5CCAEF76}">
      <dgm:prSet phldrT="[Текст]" custT="1"/>
      <dgm:spPr/>
      <dgm:t>
        <a:bodyPr/>
        <a:lstStyle/>
        <a:p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Ротовой</a:t>
          </a:r>
          <a:endParaRPr lang="ru-RU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56784B9-2A9E-4404-A0D3-AEEF75BA239E}" type="parTrans" cxnId="{A714D05C-ADB8-4E82-9369-5AFD371221F0}">
      <dgm:prSet/>
      <dgm:spPr/>
      <dgm:t>
        <a:bodyPr/>
        <a:lstStyle/>
        <a:p>
          <a:endParaRPr lang="ru-RU"/>
        </a:p>
      </dgm:t>
    </dgm:pt>
    <dgm:pt modelId="{3759CCF7-D501-4C4D-B137-BBEDD08CB9A6}" type="sibTrans" cxnId="{A714D05C-ADB8-4E82-9369-5AFD371221F0}">
      <dgm:prSet/>
      <dgm:spPr/>
      <dgm:t>
        <a:bodyPr/>
        <a:lstStyle/>
        <a:p>
          <a:endParaRPr lang="ru-RU"/>
        </a:p>
      </dgm:t>
    </dgm:pt>
    <dgm:pt modelId="{2506B8F7-E91C-4CAB-980B-6BB75D017C17}">
      <dgm:prSet phldrT="[Текст]" custT="1"/>
      <dgm:spPr/>
      <dgm:t>
        <a:bodyPr/>
        <a:lstStyle/>
        <a:p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Щелевой</a:t>
          </a:r>
          <a:endParaRPr lang="ru-RU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E1D4F6B-B21A-4D2A-B4BA-989F9EA23ECD}" type="parTrans" cxnId="{BB1ECE5E-73D5-4A22-BB07-EA9D75B578F5}">
      <dgm:prSet/>
      <dgm:spPr/>
      <dgm:t>
        <a:bodyPr/>
        <a:lstStyle/>
        <a:p>
          <a:endParaRPr lang="ru-RU"/>
        </a:p>
      </dgm:t>
    </dgm:pt>
    <dgm:pt modelId="{E699CCEC-BA2F-4AD8-BF9C-972F4DA95E72}" type="sibTrans" cxnId="{BB1ECE5E-73D5-4A22-BB07-EA9D75B578F5}">
      <dgm:prSet/>
      <dgm:spPr/>
      <dgm:t>
        <a:bodyPr/>
        <a:lstStyle/>
        <a:p>
          <a:endParaRPr lang="ru-RU"/>
        </a:p>
      </dgm:t>
    </dgm:pt>
    <dgm:pt modelId="{B504B9C6-D5F6-4133-9A9F-C4E0849BFED4}">
      <dgm:prSet phldrT="[Текст]" custT="1"/>
      <dgm:spPr/>
      <dgm:t>
        <a:bodyPr/>
        <a:lstStyle/>
        <a:p>
          <a:r>
            <a:rPr lang="ru-RU" sz="2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Переднеязыч-ный</a:t>
          </a:r>
          <a:endParaRPr lang="ru-RU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AB05788-2277-4FAA-8D0B-4FE26DD5DF0C}" type="parTrans" cxnId="{24587585-BFBE-4277-86FE-9A68035A0C3B}">
      <dgm:prSet/>
      <dgm:spPr/>
      <dgm:t>
        <a:bodyPr/>
        <a:lstStyle/>
        <a:p>
          <a:endParaRPr lang="ru-RU"/>
        </a:p>
      </dgm:t>
    </dgm:pt>
    <dgm:pt modelId="{4E29599B-6BC1-4F6E-9560-1A8A64CCD105}" type="sibTrans" cxnId="{24587585-BFBE-4277-86FE-9A68035A0C3B}">
      <dgm:prSet/>
      <dgm:spPr/>
      <dgm:t>
        <a:bodyPr/>
        <a:lstStyle/>
        <a:p>
          <a:endParaRPr lang="ru-RU"/>
        </a:p>
      </dgm:t>
    </dgm:pt>
    <dgm:pt modelId="{74FE31A6-75AD-4970-8DA5-29FEF083206E}" type="pres">
      <dgm:prSet presAssocID="{231F92BB-5F36-47BD-B2A6-EC5BAEC9944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0D54477-FD36-41D0-8038-B5A6566FA9F1}" type="pres">
      <dgm:prSet presAssocID="{45E218BF-B8AD-4215-9EC4-E21A8DE5275B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87C191-9104-4EB1-AEEC-3E7E62DC3B28}" type="pres">
      <dgm:prSet presAssocID="{EECAD8EB-D0E9-4AA4-AAE5-DD373E3E9EA1}" presName="sibTrans" presStyleCnt="0"/>
      <dgm:spPr/>
    </dgm:pt>
    <dgm:pt modelId="{415C2E12-C772-4DC6-84D4-1A438ABEF6AA}" type="pres">
      <dgm:prSet presAssocID="{7925DD3B-361B-4829-9CC0-7C428848AAFB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692C06-CD97-43ED-AEFB-4AF0002C4385}" type="pres">
      <dgm:prSet presAssocID="{2F88A65C-7DB1-42B9-89B3-59A2C36EF8D5}" presName="sibTrans" presStyleCnt="0"/>
      <dgm:spPr/>
    </dgm:pt>
    <dgm:pt modelId="{D86E0CF5-4D26-45EC-AAD1-945A68A612B6}" type="pres">
      <dgm:prSet presAssocID="{F2C90310-0FE2-4F47-8225-C05DB7CEF1E7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BC90C6-9018-4ED6-A1C1-8DD757C488D0}" type="pres">
      <dgm:prSet presAssocID="{BF2F7C6F-FA5A-4A81-B702-2E9010DED887}" presName="sibTrans" presStyleCnt="0"/>
      <dgm:spPr/>
    </dgm:pt>
    <dgm:pt modelId="{5BB36E54-7C7A-4D94-8F1A-8492382F5501}" type="pres">
      <dgm:prSet presAssocID="{0517DA6B-4288-4A37-9A94-383F5CCAEF76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B83639-A661-4FD3-80FA-B84A077B296A}" type="pres">
      <dgm:prSet presAssocID="{3759CCF7-D501-4C4D-B137-BBEDD08CB9A6}" presName="sibTrans" presStyleCnt="0"/>
      <dgm:spPr/>
    </dgm:pt>
    <dgm:pt modelId="{A61660ED-3F69-4006-8E28-47FB5FD51138}" type="pres">
      <dgm:prSet presAssocID="{2506B8F7-E91C-4CAB-980B-6BB75D017C17}" presName="node" presStyleLbl="node1" presStyleIdx="4" presStyleCnt="6" custLinFactNeighborX="67" custLinFactNeighborY="-6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680ED3-0421-44FD-BFFD-7EDF9EC1ECEA}" type="pres">
      <dgm:prSet presAssocID="{E699CCEC-BA2F-4AD8-BF9C-972F4DA95E72}" presName="sibTrans" presStyleCnt="0"/>
      <dgm:spPr/>
    </dgm:pt>
    <dgm:pt modelId="{4B76CA52-0453-43D4-9B39-7E7CCC842C47}" type="pres">
      <dgm:prSet presAssocID="{B504B9C6-D5F6-4133-9A9F-C4E0849BFED4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836F5AF-2F01-4666-B87C-88344FF9955A}" type="presOf" srcId="{0517DA6B-4288-4A37-9A94-383F5CCAEF76}" destId="{5BB36E54-7C7A-4D94-8F1A-8492382F5501}" srcOrd="0" destOrd="0" presId="urn:microsoft.com/office/officeart/2005/8/layout/default"/>
    <dgm:cxn modelId="{610C3112-F8AE-4F5E-A3A9-FEFE640845F4}" type="presOf" srcId="{231F92BB-5F36-47BD-B2A6-EC5BAEC99443}" destId="{74FE31A6-75AD-4970-8DA5-29FEF083206E}" srcOrd="0" destOrd="0" presId="urn:microsoft.com/office/officeart/2005/8/layout/default"/>
    <dgm:cxn modelId="{2DC16295-0971-4F79-804E-64379F0AEE81}" type="presOf" srcId="{45E218BF-B8AD-4215-9EC4-E21A8DE5275B}" destId="{A0D54477-FD36-41D0-8038-B5A6566FA9F1}" srcOrd="0" destOrd="0" presId="urn:microsoft.com/office/officeart/2005/8/layout/default"/>
    <dgm:cxn modelId="{BCC72364-2522-4B55-9E13-AF3AB2BD8366}" type="presOf" srcId="{B504B9C6-D5F6-4133-9A9F-C4E0849BFED4}" destId="{4B76CA52-0453-43D4-9B39-7E7CCC842C47}" srcOrd="0" destOrd="0" presId="urn:microsoft.com/office/officeart/2005/8/layout/default"/>
    <dgm:cxn modelId="{B37A3564-BAF7-4555-BB3A-1652D40EF441}" type="presOf" srcId="{7925DD3B-361B-4829-9CC0-7C428848AAFB}" destId="{415C2E12-C772-4DC6-84D4-1A438ABEF6AA}" srcOrd="0" destOrd="0" presId="urn:microsoft.com/office/officeart/2005/8/layout/default"/>
    <dgm:cxn modelId="{2CC6C6EF-5620-434A-880C-7A29EC44F113}" type="presOf" srcId="{F2C90310-0FE2-4F47-8225-C05DB7CEF1E7}" destId="{D86E0CF5-4D26-45EC-AAD1-945A68A612B6}" srcOrd="0" destOrd="0" presId="urn:microsoft.com/office/officeart/2005/8/layout/default"/>
    <dgm:cxn modelId="{B0636045-2698-451A-B8D7-EE30A3665272}" srcId="{231F92BB-5F36-47BD-B2A6-EC5BAEC99443}" destId="{45E218BF-B8AD-4215-9EC4-E21A8DE5275B}" srcOrd="0" destOrd="0" parTransId="{60944B23-208F-4185-B0B8-EC5F149B3F89}" sibTransId="{EECAD8EB-D0E9-4AA4-AAE5-DD373E3E9EA1}"/>
    <dgm:cxn modelId="{BB1ECE5E-73D5-4A22-BB07-EA9D75B578F5}" srcId="{231F92BB-5F36-47BD-B2A6-EC5BAEC99443}" destId="{2506B8F7-E91C-4CAB-980B-6BB75D017C17}" srcOrd="4" destOrd="0" parTransId="{8E1D4F6B-B21A-4D2A-B4BA-989F9EA23ECD}" sibTransId="{E699CCEC-BA2F-4AD8-BF9C-972F4DA95E72}"/>
    <dgm:cxn modelId="{9C472DEC-74EF-49B7-A6B8-51AADF261FFC}" srcId="{231F92BB-5F36-47BD-B2A6-EC5BAEC99443}" destId="{F2C90310-0FE2-4F47-8225-C05DB7CEF1E7}" srcOrd="2" destOrd="0" parTransId="{8186E458-E13A-46E5-B254-0E5929D63FBD}" sibTransId="{BF2F7C6F-FA5A-4A81-B702-2E9010DED887}"/>
    <dgm:cxn modelId="{6031558C-D45A-4939-A1E6-14A57FCAECBE}" type="presOf" srcId="{2506B8F7-E91C-4CAB-980B-6BB75D017C17}" destId="{A61660ED-3F69-4006-8E28-47FB5FD51138}" srcOrd="0" destOrd="0" presId="urn:microsoft.com/office/officeart/2005/8/layout/default"/>
    <dgm:cxn modelId="{3235C492-EB52-47ED-85F0-BFD2A6757244}" srcId="{231F92BB-5F36-47BD-B2A6-EC5BAEC99443}" destId="{7925DD3B-361B-4829-9CC0-7C428848AAFB}" srcOrd="1" destOrd="0" parTransId="{F9AABAB5-A3B9-4775-8D08-D4AEF593E4D0}" sibTransId="{2F88A65C-7DB1-42B9-89B3-59A2C36EF8D5}"/>
    <dgm:cxn modelId="{A714D05C-ADB8-4E82-9369-5AFD371221F0}" srcId="{231F92BB-5F36-47BD-B2A6-EC5BAEC99443}" destId="{0517DA6B-4288-4A37-9A94-383F5CCAEF76}" srcOrd="3" destOrd="0" parTransId="{556784B9-2A9E-4404-A0D3-AEEF75BA239E}" sibTransId="{3759CCF7-D501-4C4D-B137-BBEDD08CB9A6}"/>
    <dgm:cxn modelId="{24587585-BFBE-4277-86FE-9A68035A0C3B}" srcId="{231F92BB-5F36-47BD-B2A6-EC5BAEC99443}" destId="{B504B9C6-D5F6-4133-9A9F-C4E0849BFED4}" srcOrd="5" destOrd="0" parTransId="{4AB05788-2277-4FAA-8D0B-4FE26DD5DF0C}" sibTransId="{4E29599B-6BC1-4F6E-9560-1A8A64CCD105}"/>
    <dgm:cxn modelId="{F8C1E15D-3CAA-441A-996F-2237EA75CB1C}" type="presParOf" srcId="{74FE31A6-75AD-4970-8DA5-29FEF083206E}" destId="{A0D54477-FD36-41D0-8038-B5A6566FA9F1}" srcOrd="0" destOrd="0" presId="urn:microsoft.com/office/officeart/2005/8/layout/default"/>
    <dgm:cxn modelId="{84C8229F-973B-47F1-A62B-0A2BF6D5116B}" type="presParOf" srcId="{74FE31A6-75AD-4970-8DA5-29FEF083206E}" destId="{4F87C191-9104-4EB1-AEEC-3E7E62DC3B28}" srcOrd="1" destOrd="0" presId="urn:microsoft.com/office/officeart/2005/8/layout/default"/>
    <dgm:cxn modelId="{E38C493A-C1B5-44A1-BF7E-E9DFD52C8AB5}" type="presParOf" srcId="{74FE31A6-75AD-4970-8DA5-29FEF083206E}" destId="{415C2E12-C772-4DC6-84D4-1A438ABEF6AA}" srcOrd="2" destOrd="0" presId="urn:microsoft.com/office/officeart/2005/8/layout/default"/>
    <dgm:cxn modelId="{E961E187-C6A9-4967-BDB6-3CC380B58C55}" type="presParOf" srcId="{74FE31A6-75AD-4970-8DA5-29FEF083206E}" destId="{4C692C06-CD97-43ED-AEFB-4AF0002C4385}" srcOrd="3" destOrd="0" presId="urn:microsoft.com/office/officeart/2005/8/layout/default"/>
    <dgm:cxn modelId="{E162D639-C3ED-4BF0-9D15-B43E68858C74}" type="presParOf" srcId="{74FE31A6-75AD-4970-8DA5-29FEF083206E}" destId="{D86E0CF5-4D26-45EC-AAD1-945A68A612B6}" srcOrd="4" destOrd="0" presId="urn:microsoft.com/office/officeart/2005/8/layout/default"/>
    <dgm:cxn modelId="{A8453DE8-0FB5-40D0-B50A-4DBB9E54F203}" type="presParOf" srcId="{74FE31A6-75AD-4970-8DA5-29FEF083206E}" destId="{0FBC90C6-9018-4ED6-A1C1-8DD757C488D0}" srcOrd="5" destOrd="0" presId="urn:microsoft.com/office/officeart/2005/8/layout/default"/>
    <dgm:cxn modelId="{9F060EDD-7DA4-44D1-83E5-E1C395A007AE}" type="presParOf" srcId="{74FE31A6-75AD-4970-8DA5-29FEF083206E}" destId="{5BB36E54-7C7A-4D94-8F1A-8492382F5501}" srcOrd="6" destOrd="0" presId="urn:microsoft.com/office/officeart/2005/8/layout/default"/>
    <dgm:cxn modelId="{72ECBDD1-CB35-4B86-835C-ECF605E26AC4}" type="presParOf" srcId="{74FE31A6-75AD-4970-8DA5-29FEF083206E}" destId="{05B83639-A661-4FD3-80FA-B84A077B296A}" srcOrd="7" destOrd="0" presId="urn:microsoft.com/office/officeart/2005/8/layout/default"/>
    <dgm:cxn modelId="{CFDE0964-D98D-47E2-AE3A-29650A4F5E26}" type="presParOf" srcId="{74FE31A6-75AD-4970-8DA5-29FEF083206E}" destId="{A61660ED-3F69-4006-8E28-47FB5FD51138}" srcOrd="8" destOrd="0" presId="urn:microsoft.com/office/officeart/2005/8/layout/default"/>
    <dgm:cxn modelId="{E1AF2656-D673-414B-99A8-794462E08C1F}" type="presParOf" srcId="{74FE31A6-75AD-4970-8DA5-29FEF083206E}" destId="{D6680ED3-0421-44FD-BFFD-7EDF9EC1ECEA}" srcOrd="9" destOrd="0" presId="urn:microsoft.com/office/officeart/2005/8/layout/default"/>
    <dgm:cxn modelId="{17E87C69-EBB6-4837-8C6D-6F367F437DCC}" type="presParOf" srcId="{74FE31A6-75AD-4970-8DA5-29FEF083206E}" destId="{4B76CA52-0453-43D4-9B39-7E7CCC842C47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D54477-FD36-41D0-8038-B5A6566FA9F1}">
      <dsp:nvSpPr>
        <dsp:cNvPr id="0" name=""/>
        <dsp:cNvSpPr/>
      </dsp:nvSpPr>
      <dsp:spPr>
        <a:xfrm>
          <a:off x="0" y="494109"/>
          <a:ext cx="2786062" cy="16716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Согласный</a:t>
          </a:r>
          <a:endParaRPr lang="ru-RU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494109"/>
        <a:ext cx="2786062" cy="1671637"/>
      </dsp:txXfrm>
    </dsp:sp>
    <dsp:sp modelId="{415C2E12-C772-4DC6-84D4-1A438ABEF6AA}">
      <dsp:nvSpPr>
        <dsp:cNvPr id="0" name=""/>
        <dsp:cNvSpPr/>
      </dsp:nvSpPr>
      <dsp:spPr>
        <a:xfrm>
          <a:off x="3064668" y="494109"/>
          <a:ext cx="2786062" cy="16716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Глухой</a:t>
          </a:r>
          <a:endParaRPr lang="ru-RU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064668" y="494109"/>
        <a:ext cx="2786062" cy="1671637"/>
      </dsp:txXfrm>
    </dsp:sp>
    <dsp:sp modelId="{D86E0CF5-4D26-45EC-AAD1-945A68A612B6}">
      <dsp:nvSpPr>
        <dsp:cNvPr id="0" name=""/>
        <dsp:cNvSpPr/>
      </dsp:nvSpPr>
      <dsp:spPr>
        <a:xfrm>
          <a:off x="6129337" y="494109"/>
          <a:ext cx="2786062" cy="16716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Твёрдый</a:t>
          </a:r>
          <a:endParaRPr lang="ru-RU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129337" y="494109"/>
        <a:ext cx="2786062" cy="1671637"/>
      </dsp:txXfrm>
    </dsp:sp>
    <dsp:sp modelId="{5BB36E54-7C7A-4D94-8F1A-8492382F5501}">
      <dsp:nvSpPr>
        <dsp:cNvPr id="0" name=""/>
        <dsp:cNvSpPr/>
      </dsp:nvSpPr>
      <dsp:spPr>
        <a:xfrm>
          <a:off x="0" y="2444353"/>
          <a:ext cx="2786062" cy="16716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Ротовой</a:t>
          </a:r>
          <a:endParaRPr lang="ru-RU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2444353"/>
        <a:ext cx="2786062" cy="1671637"/>
      </dsp:txXfrm>
    </dsp:sp>
    <dsp:sp modelId="{A61660ED-3F69-4006-8E28-47FB5FD51138}">
      <dsp:nvSpPr>
        <dsp:cNvPr id="0" name=""/>
        <dsp:cNvSpPr/>
      </dsp:nvSpPr>
      <dsp:spPr>
        <a:xfrm>
          <a:off x="3066535" y="2433587"/>
          <a:ext cx="2786062" cy="16716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Щелевой</a:t>
          </a:r>
          <a:endParaRPr lang="ru-RU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066535" y="2433587"/>
        <a:ext cx="2786062" cy="1671637"/>
      </dsp:txXfrm>
    </dsp:sp>
    <dsp:sp modelId="{4B76CA52-0453-43D4-9B39-7E7CCC842C47}">
      <dsp:nvSpPr>
        <dsp:cNvPr id="0" name=""/>
        <dsp:cNvSpPr/>
      </dsp:nvSpPr>
      <dsp:spPr>
        <a:xfrm>
          <a:off x="6129337" y="2444353"/>
          <a:ext cx="2786062" cy="16716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Переднеязыч-ный</a:t>
          </a:r>
          <a:endParaRPr lang="ru-RU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129337" y="2444353"/>
        <a:ext cx="2786062" cy="16716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0AF28-0FD5-45BC-90F4-3629FD0E2F02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6B5740A-F393-4022-983A-C88D67E59C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592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0AF28-0FD5-45BC-90F4-3629FD0E2F02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6B5740A-F393-4022-983A-C88D67E59C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7844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0AF28-0FD5-45BC-90F4-3629FD0E2F02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6B5740A-F393-4022-983A-C88D67E59C6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554095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0AF28-0FD5-45BC-90F4-3629FD0E2F02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6B5740A-F393-4022-983A-C88D67E59C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997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0AF28-0FD5-45BC-90F4-3629FD0E2F02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6B5740A-F393-4022-983A-C88D67E59C6D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139280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0AF28-0FD5-45BC-90F4-3629FD0E2F02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6B5740A-F393-4022-983A-C88D67E59C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7851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0AF28-0FD5-45BC-90F4-3629FD0E2F02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5740A-F393-4022-983A-C88D67E59C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48945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0AF28-0FD5-45BC-90F4-3629FD0E2F02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5740A-F393-4022-983A-C88D67E59C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036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0AF28-0FD5-45BC-90F4-3629FD0E2F02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5740A-F393-4022-983A-C88D67E59C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0412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0AF28-0FD5-45BC-90F4-3629FD0E2F02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6B5740A-F393-4022-983A-C88D67E59C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7678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0AF28-0FD5-45BC-90F4-3629FD0E2F02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6B5740A-F393-4022-983A-C88D67E59C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9548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0AF28-0FD5-45BC-90F4-3629FD0E2F02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6B5740A-F393-4022-983A-C88D67E59C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616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0AF28-0FD5-45BC-90F4-3629FD0E2F02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5740A-F393-4022-983A-C88D67E59C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286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0AF28-0FD5-45BC-90F4-3629FD0E2F02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5740A-F393-4022-983A-C88D67E59C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707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0AF28-0FD5-45BC-90F4-3629FD0E2F02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5740A-F393-4022-983A-C88D67E59C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748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0AF28-0FD5-45BC-90F4-3629FD0E2F02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6B5740A-F393-4022-983A-C88D67E59C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401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60AF28-0FD5-45BC-90F4-3629FD0E2F02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6B5740A-F393-4022-983A-C88D67E59C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301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4687891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Артикуляционные упражнения для звука </a:t>
            </a:r>
            <a:r>
              <a:rPr lang="en-US" sz="4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4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en-US" sz="4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sz="440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440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(группа старшего дошкольного возраста)</a:t>
            </a:r>
            <a:b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воспитатель Дешина Н.В.</a:t>
            </a:r>
            <a:endParaRPr lang="ru-RU" sz="32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0538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77565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Характеристика звука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7135637"/>
              </p:ext>
            </p:extLst>
          </p:nvPr>
        </p:nvGraphicFramePr>
        <p:xfrm>
          <a:off x="2589213" y="1301750"/>
          <a:ext cx="8915400" cy="4610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36578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03682" y="624111"/>
            <a:ext cx="8911687" cy="795899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Заборчик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59858" y="1223705"/>
            <a:ext cx="10499463" cy="47683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Цель:</a:t>
            </a:r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ырабатывать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удерживать губы в улыбке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обнажая нижние и верхние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зубы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</a:p>
          <a:p>
            <a:pPr marL="0" indent="0">
              <a:buNone/>
            </a:pPr>
            <a:r>
              <a:rPr lang="ru-RU" sz="1600" i="1" dirty="0" smtClean="0">
                <a:solidFill>
                  <a:schemeClr val="tx1"/>
                </a:solidFill>
              </a:rPr>
              <a:t>   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Улыбнуться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 напряжением так, чтобы были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видны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передние верхние и нижние зубы. Удерживать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губы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таком положении под счёт от 1 до 5-10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sz="1600" dirty="0"/>
          </a:p>
          <a:p>
            <a:pPr marL="0" indent="0">
              <a:buNone/>
            </a:pPr>
            <a:r>
              <a:rPr lang="ru-RU" sz="1600" dirty="0" smtClean="0">
                <a:solidFill>
                  <a:srgbClr val="FF0000"/>
                </a:solidFill>
              </a:rPr>
              <a:t>                                      </a:t>
            </a:r>
            <a:r>
              <a:rPr lang="ru-RU" sz="1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Широка </a:t>
            </a:r>
            <a:r>
              <a:rPr lang="ru-RU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Нева – река, </a:t>
            </a:r>
            <a:br>
              <a:rPr lang="ru-RU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И </a:t>
            </a:r>
            <a:r>
              <a:rPr lang="ru-RU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улыбка широка. </a:t>
            </a:r>
            <a:br>
              <a:rPr lang="ru-RU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Зубки </a:t>
            </a:r>
            <a:r>
              <a:rPr lang="ru-RU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мои видны – </a:t>
            </a:r>
            <a:br>
              <a:rPr lang="ru-RU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От </a:t>
            </a:r>
            <a:r>
              <a:rPr lang="ru-RU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краёв и до десны.</a:t>
            </a:r>
          </a:p>
          <a:p>
            <a:pPr marL="0" indent="0">
              <a:buNone/>
            </a:pP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2107" y="1420010"/>
            <a:ext cx="2383262" cy="240513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0857" y="3501153"/>
            <a:ext cx="2381250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29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425004"/>
            <a:ext cx="8911687" cy="631064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«Вкусное варенье»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07285" y="1146220"/>
            <a:ext cx="10015521" cy="53406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Цель: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Учить детей «заворачивать» широкий передний край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языка на верхнюю губу.</a:t>
            </a:r>
          </a:p>
          <a:p>
            <a:pPr marL="0" indent="0">
              <a:buNone/>
            </a:pP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Описание: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Нужно распластать язычок и выдвинуть его вперёд.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Широким краем языка облизываем сразу всю верхнюю губу, 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делая движения языком сверху вниз. Повторяем упражнение 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несколько раз, представляя при этом, что испачкали язычок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сладким вареньем.</a:t>
            </a:r>
          </a:p>
          <a:p>
            <a:pPr marL="0" indent="0">
              <a:buNone/>
            </a:pPr>
            <a:r>
              <a:rPr lang="ru-RU" sz="1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Если </a:t>
            </a:r>
            <a:r>
              <a:rPr lang="ru-RU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Дениса плохое настроение,</a:t>
            </a:r>
          </a:p>
          <a:p>
            <a:pPr marL="0" indent="0">
              <a:buNone/>
            </a:pPr>
            <a:r>
              <a:rPr lang="ru-RU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ru-RU" sz="1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 </a:t>
            </a:r>
            <a:r>
              <a:rPr lang="ru-RU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Дениска наш вкусное варенье.</a:t>
            </a:r>
          </a:p>
          <a:p>
            <a:pPr marL="0" indent="0">
              <a:buNone/>
            </a:pPr>
            <a:r>
              <a:rPr lang="ru-RU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sz="1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Надо </a:t>
            </a:r>
            <a:r>
              <a:rPr lang="ru-RU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верхнюю губу вареньицем намазать,</a:t>
            </a:r>
          </a:p>
          <a:p>
            <a:pPr marL="0" indent="0">
              <a:buNone/>
            </a:pPr>
            <a:r>
              <a:rPr lang="ru-RU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1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широким язычком облизнуть все сразу.</a:t>
            </a:r>
            <a:endParaRPr lang="ru-RU" sz="16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7055" y="1146220"/>
            <a:ext cx="3315751" cy="374896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6194" y="3657021"/>
            <a:ext cx="2231935" cy="2829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486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02262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«Чашечка»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92131" y="1430767"/>
            <a:ext cx="10262795" cy="51636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Цель: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Учить детей удерживать язык с загнутым вверх передним 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боковыми краями некоторое время.</a:t>
            </a:r>
          </a:p>
          <a:p>
            <a:pPr marL="0" indent="0">
              <a:buNone/>
            </a:pPr>
            <a:endParaRPr lang="ru-RU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Описание: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Рот приоткрыт. Выдвигаем широкий язык вперёд и 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загибаем передний и боковые края вверх. 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Удерживаем язычок в таком положении как можно дольше..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</a:t>
            </a:r>
            <a:r>
              <a:rPr lang="ru-RU" sz="1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Будешь </a:t>
            </a:r>
            <a:r>
              <a:rPr lang="ru-RU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пить с друзьями </a:t>
            </a:r>
            <a:r>
              <a:rPr lang="ru-RU" sz="1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чай </a:t>
            </a:r>
            <a:endParaRPr lang="ru-RU" sz="1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</a:t>
            </a:r>
            <a:r>
              <a:rPr lang="ru-RU" sz="1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</a:t>
            </a:r>
            <a:r>
              <a:rPr lang="ru-RU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 чашки новой.</a:t>
            </a:r>
          </a:p>
          <a:p>
            <a:pPr marL="0" indent="0">
              <a:buNone/>
            </a:pPr>
            <a:r>
              <a:rPr lang="ru-RU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</a:t>
            </a:r>
            <a:r>
              <a:rPr lang="ru-RU" sz="1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Эту </a:t>
            </a:r>
            <a:r>
              <a:rPr lang="ru-RU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чашку показать</a:t>
            </a:r>
          </a:p>
          <a:p>
            <a:pPr marL="0" indent="0">
              <a:buNone/>
            </a:pPr>
            <a:r>
              <a:rPr lang="ru-RU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</a:t>
            </a:r>
            <a:r>
              <a:rPr lang="ru-RU" sz="1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</a:t>
            </a:r>
            <a:r>
              <a:rPr lang="ru-RU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сейчас пробуй!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0348" y="1430767"/>
            <a:ext cx="5228216" cy="4249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139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5605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«Фокус»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21223" y="1366221"/>
            <a:ext cx="10209007" cy="47226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Цель: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Учить детей дуть на язык, края которого загнуты вверх.</a:t>
            </a:r>
          </a:p>
          <a:p>
            <a:pPr marL="0" indent="0">
              <a:buNone/>
            </a:pPr>
            <a:endParaRPr lang="ru-RU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Описание: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Язык принимает положение «чашечки». Ребёнку на кончик носа 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кладётся лёгкая ватка – «снежинка». 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Дуем на язычок – «чашечку» и добиваемся, чтобы ватка летела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вверх. </a:t>
            </a:r>
            <a:endParaRPr lang="ru-RU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С </a:t>
            </a:r>
            <a:r>
              <a:rPr lang="ru-RU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вами в цирке </a:t>
            </a:r>
            <a:r>
              <a:rPr lang="ru-RU" sz="1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побывали,</a:t>
            </a:r>
          </a:p>
          <a:p>
            <a:pPr marL="0" indent="0">
              <a:buNone/>
            </a:pPr>
            <a:r>
              <a:rPr lang="ru-RU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За фокусами наблюдали,</a:t>
            </a:r>
          </a:p>
          <a:p>
            <a:pPr marL="0" indent="0">
              <a:buNone/>
            </a:pPr>
            <a:r>
              <a:rPr lang="ru-RU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Но </a:t>
            </a:r>
            <a:r>
              <a:rPr lang="ru-RU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сами мы с </a:t>
            </a:r>
            <a:r>
              <a:rPr lang="ru-RU" sz="1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усами,</a:t>
            </a:r>
          </a:p>
          <a:p>
            <a:pPr marL="0" indent="0">
              <a:buNone/>
            </a:pPr>
            <a:r>
              <a:rPr lang="ru-RU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Фокусы </a:t>
            </a:r>
            <a:r>
              <a:rPr lang="ru-RU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покажем маме.</a:t>
            </a:r>
          </a:p>
          <a:p>
            <a:pPr marL="0" indent="0">
              <a:buNone/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3239" y="1366221"/>
            <a:ext cx="2850776" cy="3334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680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580746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«Почисти верхние зубки»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50315" y="1344706"/>
            <a:ext cx="9998248" cy="5287914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Цель: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Учить «чистить» широким языком верхние зубы снаружи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(влево – вправо)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Описание: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Рот приоткрыт. Ребёнок водит широким языком по верхним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зубам снаружи из стороны в сторону.</a:t>
            </a:r>
          </a:p>
          <a:p>
            <a:pPr marL="0" indent="0">
              <a:buNone/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/>
              <a:t> </a:t>
            </a:r>
            <a:r>
              <a:rPr lang="ru-RU" dirty="0" smtClean="0"/>
              <a:t>       </a:t>
            </a:r>
            <a:r>
              <a:rPr lang="ru-RU" sz="1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Мягкой </a:t>
            </a:r>
            <a:r>
              <a:rPr lang="ru-RU" sz="1600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щеткою</a:t>
            </a:r>
            <a:r>
              <a:rPr lang="ru-RU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утра</a:t>
            </a:r>
            <a:br>
              <a:rPr lang="ru-RU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  </a:t>
            </a:r>
            <a:r>
              <a:rPr lang="ru-RU" sz="1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Чистит </a:t>
            </a:r>
            <a:r>
              <a:rPr lang="ru-RU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зубки детвора.</a:t>
            </a:r>
            <a:br>
              <a:rPr lang="ru-RU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r>
              <a:rPr lang="ru-RU" sz="1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Будут </a:t>
            </a:r>
            <a:r>
              <a:rPr lang="ru-RU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зубки сильные,</a:t>
            </a:r>
            <a:br>
              <a:rPr lang="ru-RU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    </a:t>
            </a:r>
            <a:r>
              <a:rPr lang="ru-RU" sz="1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Белые</a:t>
            </a:r>
            <a:r>
              <a:rPr lang="ru-RU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красивые</a:t>
            </a:r>
            <a:r>
              <a:rPr lang="ru-RU" sz="1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                          </a:t>
            </a:r>
            <a:endParaRPr lang="ru-RU" sz="1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5254" y="3529885"/>
            <a:ext cx="2210465" cy="310273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0362" y="1657587"/>
            <a:ext cx="4446989" cy="2331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886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2162287"/>
            <a:ext cx="8911687" cy="2452743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7107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286</TotalTime>
  <Words>325</Words>
  <Application>Microsoft Office PowerPoint</Application>
  <PresentationFormat>Широкоэкранный</PresentationFormat>
  <Paragraphs>70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Century Gothic</vt:lpstr>
      <vt:lpstr>Times New Roman</vt:lpstr>
      <vt:lpstr>Wingdings 3</vt:lpstr>
      <vt:lpstr>Легкий дым</vt:lpstr>
      <vt:lpstr>Артикуляционные упражнения для звука [ш].  (группа старшего дошкольного возраста)   Выполнила: воспитатель Дешина Н.В.</vt:lpstr>
      <vt:lpstr>Характеристика звука [ш]</vt:lpstr>
      <vt:lpstr>                             Заборчик</vt:lpstr>
      <vt:lpstr>                      «Вкусное варенье»</vt:lpstr>
      <vt:lpstr>                        «Чашечка»</vt:lpstr>
      <vt:lpstr>                          «Фокус»</vt:lpstr>
      <vt:lpstr>             «Почисти верхние зубки»</vt:lpstr>
      <vt:lpstr>Спасибо за внимание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Артикуляционные упражнения для звука [ш]</dc:title>
  <dc:creator>Windows User</dc:creator>
  <cp:lastModifiedBy>Windows User</cp:lastModifiedBy>
  <cp:revision>29</cp:revision>
  <dcterms:created xsi:type="dcterms:W3CDTF">2015-11-25T15:15:31Z</dcterms:created>
  <dcterms:modified xsi:type="dcterms:W3CDTF">2017-05-14T11:44:06Z</dcterms:modified>
</cp:coreProperties>
</file>