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3" r:id="rId4"/>
    <p:sldId id="294" r:id="rId5"/>
    <p:sldId id="268" r:id="rId6"/>
    <p:sldId id="261" r:id="rId7"/>
    <p:sldId id="295" r:id="rId8"/>
    <p:sldId id="301" r:id="rId9"/>
    <p:sldId id="302" r:id="rId10"/>
    <p:sldId id="303" r:id="rId11"/>
    <p:sldId id="304" r:id="rId12"/>
    <p:sldId id="315" r:id="rId13"/>
    <p:sldId id="316" r:id="rId14"/>
    <p:sldId id="317" r:id="rId15"/>
    <p:sldId id="318" r:id="rId16"/>
    <p:sldId id="305" r:id="rId17"/>
    <p:sldId id="306" r:id="rId18"/>
    <p:sldId id="308" r:id="rId19"/>
    <p:sldId id="319" r:id="rId20"/>
    <p:sldId id="310" r:id="rId21"/>
    <p:sldId id="26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4727" autoAdjust="0"/>
  </p:normalViewPr>
  <p:slideViewPr>
    <p:cSldViewPr>
      <p:cViewPr varScale="1">
        <p:scale>
          <a:sx n="70" d="100"/>
          <a:sy n="70" d="100"/>
        </p:scale>
        <p:origin x="15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A33A-3550-4216-94E4-01CB711C4C33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60890-2689-4C7C-A28F-1FACDD616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57E79-19FA-4DA6-BB0F-AE569062D74F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3B7B4-9C2D-40A0-9A06-DAD5CC3FE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7440C-5791-4915-B50D-36003D46C2D9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89745-B682-4AB3-81D0-8234340D7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D3A21-FAB8-4D5D-B5E7-6DF64E5008FA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17AB-2972-40F9-A48E-683359243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73967-BEB4-42B9-A478-69371C3D5202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B8F39-2DE4-45A6-9930-11EA93AFA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96C11-A4A6-4511-BE5A-D01D113FC6F0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301E2-A638-414F-AEF2-34BC63E09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0FAEC-97D0-4C42-9AA8-C5B79BFE4BCF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3123-F939-4B3F-B77E-0FC98A865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1119-32F0-4867-A6BA-68F68D735F4C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A5685-C8EF-40C7-868E-530D2AFD6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7205-E010-4726-9FA5-6658C19EF65F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997A-71BA-4A69-9CB4-75F54446E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864BD-66BE-4CDB-B1A9-C268468E1A8B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19E3F-5933-43CC-9B8C-E61A25DE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EC9C3-2F4C-46D3-B300-75013678EC4E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CFD89-CD08-45F6-B537-1D1A82370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CD92E8-6E3E-4E69-BD14-96F8CBB6BCFC}" type="datetimeFigureOut">
              <a:rPr lang="ru-RU"/>
              <a:pPr>
                <a:defRPr/>
              </a:pPr>
              <a:t>28.05.2017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B5DBCA-DA5F-4CD0-B3F5-0D8C18561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332657"/>
            <a:ext cx="7772400" cy="3168352"/>
          </a:xfrm>
        </p:spPr>
        <p:txBody>
          <a:bodyPr/>
          <a:lstStyle/>
          <a:p>
            <a:pPr eaLnBrk="1" hangingPunct="1"/>
            <a:r>
              <a:rPr lang="en-US" b="1" dirty="0" smtClean="0"/>
              <a:t>	</a:t>
            </a:r>
            <a:r>
              <a:rPr lang="en-US" sz="3600" b="1" i="1" dirty="0" smtClean="0">
                <a:solidFill>
                  <a:srgbClr val="FF0000"/>
                </a:solidFill>
              </a:rPr>
              <a:t>«</a:t>
            </a:r>
            <a:r>
              <a:rPr lang="ru-RU" sz="3600" b="1" i="1" dirty="0" smtClean="0">
                <a:solidFill>
                  <a:srgbClr val="FF0000"/>
                </a:solidFill>
              </a:rPr>
              <a:t>Русские  фразеологизмы  и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     их немецкие аналоги</a:t>
            </a:r>
            <a:r>
              <a:rPr lang="en-US" sz="3600" b="1" i="1" dirty="0" smtClean="0">
                <a:solidFill>
                  <a:srgbClr val="FF0000"/>
                </a:solidFill>
              </a:rPr>
              <a:t>»</a:t>
            </a:r>
            <a:r>
              <a:rPr lang="en-US" sz="4800" b="1" i="1" dirty="0" smtClean="0">
                <a:solidFill>
                  <a:srgbClr val="FF0000"/>
                </a:solidFill>
              </a:rPr>
              <a:t>	</a:t>
            </a:r>
            <a:br>
              <a:rPr lang="en-US" sz="4800" b="1" i="1" dirty="0" smtClean="0">
                <a:solidFill>
                  <a:srgbClr val="FF0000"/>
                </a:solidFill>
              </a:rPr>
            </a:br>
            <a:endParaRPr lang="ru-RU" sz="48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589240"/>
            <a:ext cx="4601270" cy="1079848"/>
          </a:xfrm>
        </p:spPr>
        <p:txBody>
          <a:bodyPr/>
          <a:lstStyle/>
          <a:p>
            <a:pPr algn="r" eaLnBrk="1" hangingPunct="1"/>
            <a:r>
              <a:rPr lang="ru-RU" dirty="0" smtClean="0">
                <a:solidFill>
                  <a:schemeClr val="tx1"/>
                </a:solidFill>
              </a:rPr>
              <a:t>ВЫПОЛНИЛИ УЧЕНИКИ </a:t>
            </a:r>
          </a:p>
          <a:p>
            <a:pPr algn="r" eaLnBrk="1" hangingPunct="1"/>
            <a:r>
              <a:rPr lang="ru-RU" dirty="0" smtClean="0">
                <a:solidFill>
                  <a:schemeClr val="tx1"/>
                </a:solidFill>
              </a:rPr>
              <a:t>6 в и 6 г классов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42455"/>
            <a:ext cx="3404360" cy="228944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864" y="2753138"/>
            <a:ext cx="2280096" cy="315361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1" y="2546879"/>
            <a:ext cx="2857500" cy="200977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Внешность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человека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Kaum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mehr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käse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hoch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56" y="554846"/>
            <a:ext cx="2204740" cy="157418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98" y="1783039"/>
            <a:ext cx="3676830" cy="50784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9992" y="2924945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</a:rPr>
              <a:t>от горшка </a:t>
            </a:r>
          </a:p>
          <a:p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</a:rPr>
              <a:t>два вершка</a:t>
            </a:r>
          </a:p>
        </p:txBody>
      </p:sp>
    </p:spTree>
    <p:extLst>
      <p:ext uri="{BB962C8B-B14F-4D97-AF65-F5344CB8AC3E}">
        <p14:creationId xmlns:p14="http://schemas.microsoft.com/office/powerpoint/2010/main" val="411639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Внешность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человека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en-US" sz="48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Wie</a:t>
            </a: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48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ein</a:t>
            </a: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48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begossener</a:t>
            </a: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48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Pudel</a:t>
            </a: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3168352" cy="316835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216435" cy="348447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52119" y="3982998"/>
            <a:ext cx="3168353" cy="2308324"/>
          </a:xfrm>
          <a:prstGeom prst="rect">
            <a:avLst/>
          </a:prstGeom>
          <a:effectLst>
            <a:softEdge rad="317500"/>
          </a:effectLst>
        </p:spPr>
        <p:txBody>
          <a:bodyPr wrap="square">
            <a:spAutoFit/>
          </a:bodyPr>
          <a:lstStyle/>
          <a:p>
            <a:endParaRPr lang="ru-RU" sz="48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мокрая </a:t>
            </a:r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курица</a:t>
            </a:r>
          </a:p>
        </p:txBody>
      </p:sp>
    </p:spTree>
    <p:extLst>
      <p:ext uri="{BB962C8B-B14F-4D97-AF65-F5344CB8AC3E}">
        <p14:creationId xmlns:p14="http://schemas.microsoft.com/office/powerpoint/2010/main" val="119024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rgbClr val="C00000"/>
                </a:solidFill>
              </a:rPr>
              <a:t>Ум, способности, жизненный опыт </a:t>
            </a:r>
            <a:r>
              <a:rPr lang="ru-RU" dirty="0"/>
              <a:t/>
            </a:r>
            <a:br>
              <a:rPr lang="ru-RU" dirty="0"/>
            </a:br>
            <a:r>
              <a:rPr lang="de-DE" b="1" i="1" dirty="0">
                <a:solidFill>
                  <a:schemeClr val="accent6">
                    <a:lumMod val="50000"/>
                  </a:schemeClr>
                </a:solidFill>
              </a:rPr>
              <a:t>Mit allen Hunden gehetzt sein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799"/>
            <a:ext cx="4392488" cy="414385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486916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i="1" dirty="0" smtClean="0">
              <a:solidFill>
                <a:prstClr val="black"/>
              </a:solidFill>
            </a:endParaRPr>
          </a:p>
          <a:p>
            <a:r>
              <a:rPr lang="ru-RU" sz="4000" b="1" i="1" dirty="0" smtClean="0">
                <a:solidFill>
                  <a:prstClr val="black"/>
                </a:solidFill>
              </a:rPr>
              <a:t>Пройти </a:t>
            </a:r>
            <a:r>
              <a:rPr lang="ru-RU" sz="4000" b="1" i="1" dirty="0">
                <a:solidFill>
                  <a:prstClr val="black"/>
                </a:solidFill>
              </a:rPr>
              <a:t>огонь и </a:t>
            </a:r>
            <a:r>
              <a:rPr lang="ru-RU" sz="4000" b="1" i="1" dirty="0" smtClean="0">
                <a:solidFill>
                  <a:prstClr val="black"/>
                </a:solidFill>
              </a:rPr>
              <a:t>воду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«тертый калач»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3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417638"/>
          </a:xfrm>
        </p:spPr>
        <p:txBody>
          <a:bodyPr/>
          <a:lstStyle/>
          <a:p>
            <a:r>
              <a:rPr lang="ru-RU" sz="3600" b="1" i="1" dirty="0">
                <a:solidFill>
                  <a:srgbClr val="C00000"/>
                </a:solidFill>
              </a:rPr>
              <a:t>Ум, способности, жизненный опыт</a:t>
            </a:r>
            <a:endParaRPr lang="ru-RU" sz="3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7" y="1154116"/>
            <a:ext cx="8887663" cy="110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1999763"/>
            <a:ext cx="3384376" cy="33684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5338566"/>
            <a:ext cx="4065488" cy="1689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2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rgbClr val="C00000"/>
                </a:solidFill>
              </a:rPr>
              <a:t>Ум, способности, жизненный </a:t>
            </a:r>
            <a:r>
              <a:rPr lang="ru-RU" sz="3600" b="1" i="1" dirty="0" smtClean="0">
                <a:solidFill>
                  <a:srgbClr val="C00000"/>
                </a:solidFill>
              </a:rPr>
              <a:t>опыт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 Die Weisheit </a:t>
            </a:r>
            <a:r>
              <a:rPr lang="en-US" sz="3200" b="1" i="1" dirty="0" err="1">
                <a:solidFill>
                  <a:srgbClr val="002060"/>
                </a:solidFill>
                <a:ea typeface="+mn-ea"/>
                <a:cs typeface="+mn-cs"/>
              </a:rPr>
              <a:t>mit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sz="3200" b="1" i="1" dirty="0" err="1">
                <a:solidFill>
                  <a:srgbClr val="002060"/>
                </a:solidFill>
                <a:ea typeface="+mn-ea"/>
                <a:cs typeface="+mn-cs"/>
              </a:rPr>
              <a:t>dem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sz="3200" b="1" i="1" dirty="0" err="1">
                <a:solidFill>
                  <a:srgbClr val="002060"/>
                </a:solidFill>
                <a:ea typeface="+mn-ea"/>
                <a:cs typeface="+mn-cs"/>
              </a:rPr>
              <a:t>Löffel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sz="3200" b="1" i="1" dirty="0" err="1">
                <a:solidFill>
                  <a:srgbClr val="002060"/>
                </a:solidFill>
                <a:ea typeface="+mn-ea"/>
                <a:cs typeface="+mn-cs"/>
              </a:rPr>
              <a:t>essen</a:t>
            </a:r>
            <a: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  <a:t>, 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das Gras </a:t>
            </a:r>
            <a:r>
              <a:rPr lang="en-US" sz="3200" b="1" i="1" dirty="0" err="1">
                <a:solidFill>
                  <a:srgbClr val="002060"/>
                </a:solidFill>
                <a:ea typeface="+mn-ea"/>
                <a:cs typeface="+mn-cs"/>
              </a:rPr>
              <a:t>wachsen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sz="3200" b="1" i="1" dirty="0" err="1">
                <a:solidFill>
                  <a:srgbClr val="002060"/>
                </a:solidFill>
                <a:ea typeface="+mn-ea"/>
                <a:cs typeface="+mn-cs"/>
              </a:rPr>
              <a:t>hören</a:t>
            </a:r>
            <a:r>
              <a:rPr lang="en-US" sz="3200" b="1" i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55267"/>
            <a:ext cx="6120680" cy="404402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13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70C0"/>
                </a:solidFill>
              </a:rPr>
              <a:t>Черты характера </a:t>
            </a: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de-DE" sz="4000" b="1" i="1" dirty="0" smtClean="0">
                <a:solidFill>
                  <a:srgbClr val="C00000"/>
                </a:solidFill>
              </a:rPr>
              <a:t>Ein </a:t>
            </a:r>
            <a:r>
              <a:rPr lang="de-DE" sz="4000" b="1" i="1" dirty="0">
                <a:solidFill>
                  <a:srgbClr val="C00000"/>
                </a:solidFill>
              </a:rPr>
              <a:t>Brett vor dem Kopf haben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2839244"/>
            <a:ext cx="24955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5589240"/>
            <a:ext cx="3382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Туго соображать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2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604448" cy="2938338"/>
          </a:xfrm>
        </p:spPr>
        <p:txBody>
          <a:bodyPr/>
          <a:lstStyle/>
          <a:p>
            <a:r>
              <a:rPr lang="ru-RU" sz="3600" b="1" dirty="0">
                <a:solidFill>
                  <a:srgbClr val="0070C0"/>
                </a:solidFill>
              </a:rPr>
              <a:t>Черты </a:t>
            </a:r>
            <a:r>
              <a:rPr lang="ru-RU" sz="3600" b="1" dirty="0" smtClean="0">
                <a:solidFill>
                  <a:srgbClr val="0070C0"/>
                </a:solidFill>
              </a:rPr>
              <a:t>характера</a:t>
            </a:r>
            <a:r>
              <a:rPr lang="ru-RU" sz="4000" b="1" i="1" dirty="0" smtClean="0">
                <a:solidFill>
                  <a:srgbClr val="FFC000"/>
                </a:solidFill>
              </a:rPr>
              <a:t/>
            </a:r>
            <a:br>
              <a:rPr lang="ru-RU" sz="4000" b="1" i="1" dirty="0" smtClean="0">
                <a:solidFill>
                  <a:srgbClr val="FFC000"/>
                </a:solidFill>
              </a:rPr>
            </a:br>
            <a:r>
              <a:rPr lang="de-DE" sz="4000" b="1" i="1" dirty="0" smtClean="0">
                <a:solidFill>
                  <a:srgbClr val="C00000"/>
                </a:solidFill>
              </a:rPr>
              <a:t> </a:t>
            </a:r>
            <a:r>
              <a:rPr lang="de-DE" sz="3600" b="1" i="1" dirty="0">
                <a:solidFill>
                  <a:schemeClr val="accent3">
                    <a:lumMod val="50000"/>
                  </a:schemeClr>
                </a:solidFill>
              </a:rPr>
              <a:t>nicht alle Tassen im </a:t>
            </a:r>
            <a:r>
              <a:rPr lang="de-DE" sz="3600" b="1" i="1" dirty="0" smtClean="0">
                <a:solidFill>
                  <a:schemeClr val="accent3">
                    <a:lumMod val="50000"/>
                  </a:schemeClr>
                </a:solidFill>
              </a:rPr>
              <a:t>Schrank </a:t>
            </a:r>
            <a:r>
              <a:rPr lang="de-DE" sz="3600" b="1" i="1" dirty="0">
                <a:solidFill>
                  <a:schemeClr val="accent3">
                    <a:lumMod val="50000"/>
                  </a:schemeClr>
                </a:solidFill>
              </a:rPr>
              <a:t>haben. </a:t>
            </a:r>
            <a:r>
              <a:rPr lang="de-DE" sz="4000" b="1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de-DE" sz="40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15241"/>
            <a:ext cx="6184304" cy="339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15616" y="5841268"/>
            <a:ext cx="5400600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5373216"/>
            <a:ext cx="86044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None/>
            </a:pP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-У него не все дома, </a:t>
            </a:r>
            <a:endParaRPr lang="ru-RU" sz="4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0" lvl="0" indent="0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у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него одного винтика не хватает</a:t>
            </a:r>
          </a:p>
        </p:txBody>
      </p:sp>
    </p:spTree>
    <p:extLst>
      <p:ext uri="{BB962C8B-B14F-4D97-AF65-F5344CB8AC3E}">
        <p14:creationId xmlns:p14="http://schemas.microsoft.com/office/powerpoint/2010/main" val="392243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Черты характера</a:t>
            </a:r>
            <a:r>
              <a:rPr lang="ru-RU" dirty="0"/>
              <a:t/>
            </a:r>
            <a:br>
              <a:rPr lang="ru-RU" dirty="0"/>
            </a:b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Ein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alter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Hase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1979712" cy="293138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DNS\Desktop\0011-005-Uznaj-frazeologizmy-i-vspomni-ikh-znachenija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54332"/>
            <a:ext cx="4305300" cy="447675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4365104"/>
            <a:ext cx="3995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Стреляный воробей .</a:t>
            </a:r>
          </a:p>
        </p:txBody>
      </p:sp>
    </p:spTree>
    <p:extLst>
      <p:ext uri="{BB962C8B-B14F-4D97-AF65-F5344CB8AC3E}">
        <p14:creationId xmlns:p14="http://schemas.microsoft.com/office/powerpoint/2010/main" val="365090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solidFill>
                  <a:srgbClr val="C00000"/>
                </a:solidFill>
              </a:rPr>
              <a:t>Kann keiner Fliege etwas zuleide tun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C:\Users\DNS\Desktop\Без названия (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68594"/>
            <a:ext cx="3528391" cy="39093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99939" y="3244334"/>
            <a:ext cx="5002588" cy="326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Мухи </a:t>
            </a:r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</a:rPr>
              <a:t>не обидит </a:t>
            </a:r>
          </a:p>
        </p:txBody>
      </p:sp>
    </p:spTree>
    <p:extLst>
      <p:ext uri="{BB962C8B-B14F-4D97-AF65-F5344CB8AC3E}">
        <p14:creationId xmlns:p14="http://schemas.microsoft.com/office/powerpoint/2010/main" val="231503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>
                <a:solidFill>
                  <a:srgbClr val="C00000"/>
                </a:solidFill>
              </a:rPr>
              <a:t>Kann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kein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Wässerchen</a:t>
            </a:r>
            <a:r>
              <a:rPr lang="en-US" b="1" i="1" dirty="0">
                <a:solidFill>
                  <a:srgbClr val="C00000"/>
                </a:solidFill>
              </a:rPr>
              <a:t>  </a:t>
            </a:r>
            <a:r>
              <a:rPr lang="en-US" b="1" i="1" dirty="0" err="1">
                <a:solidFill>
                  <a:srgbClr val="C00000"/>
                </a:solidFill>
              </a:rPr>
              <a:t>trüben</a:t>
            </a:r>
            <a:r>
              <a:rPr lang="en-US" b="1" i="1" dirty="0">
                <a:solidFill>
                  <a:srgbClr val="C00000"/>
                </a:solidFill>
              </a:rPr>
              <a:t>. 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579" y="1664804"/>
            <a:ext cx="6281314" cy="352839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4813994"/>
            <a:ext cx="52581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Воды не замутит.</a:t>
            </a:r>
          </a:p>
        </p:txBody>
      </p:sp>
    </p:spTree>
    <p:extLst>
      <p:ext uri="{BB962C8B-B14F-4D97-AF65-F5344CB8AC3E}">
        <p14:creationId xmlns:p14="http://schemas.microsoft.com/office/powerpoint/2010/main" val="363949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Благодаря </a:t>
            </a:r>
            <a:r>
              <a:rPr lang="ru-RU" i="1" dirty="0">
                <a:solidFill>
                  <a:srgbClr val="002060"/>
                </a:solidFill>
              </a:rPr>
              <a:t>изучению фразеологизмов можно расширить свои познания об истории Германии и России, представить себе жизнь носителей языка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i="1" dirty="0" smtClean="0"/>
              <a:t> </a:t>
            </a:r>
            <a:r>
              <a:rPr lang="ru-RU" i="1" dirty="0" smtClean="0">
                <a:solidFill>
                  <a:srgbClr val="002060"/>
                </a:solidFill>
              </a:rPr>
              <a:t>Понимание </a:t>
            </a:r>
            <a:r>
              <a:rPr lang="ru-RU" i="1" dirty="0">
                <a:solidFill>
                  <a:srgbClr val="002060"/>
                </a:solidFill>
              </a:rPr>
              <a:t>значения русских фразеологизмов позволит более точно и правильно использовать их в речи, придаст ей особую выразительность</a:t>
            </a:r>
            <a:r>
              <a:rPr lang="ru-RU" sz="2800" i="1" dirty="0">
                <a:solidFill>
                  <a:srgbClr val="002060"/>
                </a:solidFill>
              </a:rPr>
              <a:t>. </a:t>
            </a:r>
            <a:endParaRPr lang="ru-RU" sz="2800" i="1" dirty="0" smtClean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813" y="503238"/>
            <a:ext cx="4537075" cy="9810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Актуальность темы. 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Человек и коллектив</a:t>
            </a:r>
            <a:br>
              <a:rPr lang="ru-RU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en-US" b="1" i="1" dirty="0" err="1">
                <a:solidFill>
                  <a:srgbClr val="002060"/>
                </a:solidFill>
              </a:rPr>
              <a:t>Ein</a:t>
            </a:r>
            <a:r>
              <a:rPr lang="en-US" b="1" i="1" dirty="0">
                <a:solidFill>
                  <a:srgbClr val="002060"/>
                </a:solidFill>
              </a:rPr>
              <a:t> </a:t>
            </a:r>
            <a:r>
              <a:rPr lang="en-US" b="1" i="1" dirty="0" err="1">
                <a:solidFill>
                  <a:srgbClr val="002060"/>
                </a:solidFill>
              </a:rPr>
              <a:t>weißer</a:t>
            </a:r>
            <a:r>
              <a:rPr lang="en-US" b="1" i="1" dirty="0">
                <a:solidFill>
                  <a:srgbClr val="002060"/>
                </a:solidFill>
              </a:rPr>
              <a:t> </a:t>
            </a:r>
            <a:r>
              <a:rPr lang="en-US" b="1" i="1" dirty="0" err="1">
                <a:solidFill>
                  <a:srgbClr val="002060"/>
                </a:solidFill>
              </a:rPr>
              <a:t>Rabe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1"/>
            <a:ext cx="5851128" cy="44007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587727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002060"/>
                </a:solidFill>
              </a:rPr>
              <a:t>«Белая ворона</a:t>
            </a:r>
            <a:r>
              <a:rPr lang="ru-RU" sz="4400" b="1" i="1" dirty="0" smtClean="0">
                <a:solidFill>
                  <a:srgbClr val="002060"/>
                </a:solidFill>
              </a:rPr>
              <a:t>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191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435975" cy="5399087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 </a:t>
            </a:r>
            <a:r>
              <a:rPr lang="ru-RU" b="1" i="1" dirty="0">
                <a:solidFill>
                  <a:srgbClr val="FF0000"/>
                </a:solidFill>
              </a:rPr>
              <a:t>русском и немецком </a:t>
            </a:r>
            <a:r>
              <a:rPr lang="ru-RU" b="1" i="1" dirty="0" smtClean="0">
                <a:solidFill>
                  <a:srgbClr val="FF0000"/>
                </a:solidFill>
              </a:rPr>
              <a:t>языках имеются эквивалентные фразеологизмы.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Русские и немецкие фразеологизмы построены на шутке, иронии, гиперболе.  В их основе – особенности жизни и быта народа.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eaLnBrk="1" hangingPunct="1">
              <a:buNone/>
            </a:pPr>
            <a:endParaRPr lang="ru-RU" sz="22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848"/>
            <a:ext cx="8003232" cy="1015663"/>
          </a:xfrm>
          <a:solidFill>
            <a:schemeClr val="bg2">
              <a:lumMod val="75000"/>
            </a:schemeClr>
          </a:solidFill>
        </p:spPr>
        <p:txBody>
          <a:bodyPr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Выводы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lvl="0" eaLnBrk="1" hangingPunct="1"/>
            <a:r>
              <a:rPr lang="ru-RU" b="1" i="1" dirty="0">
                <a:solidFill>
                  <a:srgbClr val="C00000"/>
                </a:solidFill>
              </a:rPr>
              <a:t>Объект исследования</a:t>
            </a:r>
            <a:r>
              <a:rPr lang="ru-RU" dirty="0">
                <a:solidFill>
                  <a:prstClr val="black"/>
                </a:solidFill>
              </a:rPr>
              <a:t>: </a:t>
            </a:r>
            <a:r>
              <a:rPr lang="ru-RU" b="1" i="1" dirty="0">
                <a:solidFill>
                  <a:srgbClr val="002060"/>
                </a:solidFill>
              </a:rPr>
              <a:t>немецкие и русские фразеологизмы</a:t>
            </a:r>
          </a:p>
          <a:p>
            <a:pPr lvl="0" eaLnBrk="1" hangingPunct="1"/>
            <a:r>
              <a:rPr lang="ru-RU" b="1" i="1" dirty="0">
                <a:solidFill>
                  <a:srgbClr val="C00000"/>
                </a:solidFill>
              </a:rPr>
              <a:t>Предмет исследования</a:t>
            </a:r>
            <a:r>
              <a:rPr lang="ru-RU" b="1" i="1" dirty="0">
                <a:solidFill>
                  <a:prstClr val="black"/>
                </a:solidFill>
              </a:rPr>
              <a:t>: </a:t>
            </a:r>
            <a:r>
              <a:rPr lang="ru-RU" b="1" i="1" dirty="0">
                <a:solidFill>
                  <a:srgbClr val="002060"/>
                </a:solidFill>
              </a:rPr>
              <a:t>аналогичность использования фразеологизмов для характеристики человека в русском и немецком языках.</a:t>
            </a:r>
          </a:p>
          <a:p>
            <a:pPr lvl="0" eaLnBrk="1" hangingPunct="1"/>
            <a:r>
              <a:rPr lang="ru-RU" b="1" i="1" dirty="0">
                <a:solidFill>
                  <a:srgbClr val="C00000"/>
                </a:solidFill>
              </a:rPr>
              <a:t>Гипотеза проекта</a:t>
            </a:r>
            <a:r>
              <a:rPr lang="ru-RU" b="1" i="1" dirty="0">
                <a:solidFill>
                  <a:prstClr val="black"/>
                </a:solidFill>
              </a:rPr>
              <a:t>: </a:t>
            </a:r>
            <a:r>
              <a:rPr lang="ru-RU" b="1" i="1" dirty="0">
                <a:solidFill>
                  <a:srgbClr val="002060"/>
                </a:solidFill>
              </a:rPr>
              <a:t>будут ли среди немецких фразеологизмов, используемых для характеристики человека, встречаться аналогичные русским по переводу?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19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Цель проекта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И</a:t>
            </a:r>
            <a:r>
              <a:rPr lang="ru-RU" b="1" i="1" dirty="0" smtClean="0">
                <a:solidFill>
                  <a:srgbClr val="002060"/>
                </a:solidFill>
              </a:rPr>
              <a:t>зучить </a:t>
            </a:r>
            <a:r>
              <a:rPr lang="ru-RU" b="1" i="1" dirty="0">
                <a:solidFill>
                  <a:srgbClr val="002060"/>
                </a:solidFill>
              </a:rPr>
              <a:t>природу фразеологизмов русского и немецкого языков, используемых для характеристики человека, их соотнесенность;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В</a:t>
            </a:r>
            <a:r>
              <a:rPr lang="ru-RU" b="1" i="1" dirty="0" smtClean="0">
                <a:solidFill>
                  <a:srgbClr val="002060"/>
                </a:solidFill>
              </a:rPr>
              <a:t>ыпустить буклет аналогичных межъязыковых фразеологизмов.</a:t>
            </a:r>
            <a:endParaRPr lang="ru-RU" b="1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4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Задачи проекта: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i="1" dirty="0"/>
              <a:t>1.Изучить литературу о фразеологизмах.</a:t>
            </a:r>
          </a:p>
          <a:p>
            <a:pPr marL="0" indent="0">
              <a:buNone/>
            </a:pPr>
            <a:r>
              <a:rPr lang="ru-RU" sz="2800" i="1" dirty="0"/>
              <a:t>2.Сравнить русские и немецкие фразеологизмы.</a:t>
            </a:r>
          </a:p>
          <a:p>
            <a:pPr marL="0" indent="0">
              <a:buNone/>
            </a:pPr>
            <a:r>
              <a:rPr lang="ru-RU" sz="2800" i="1" dirty="0"/>
              <a:t>3.Познакомиться с происхождением конкретных русских и немецких фразеологизмов, употребляемых для характеристики </a:t>
            </a:r>
            <a:r>
              <a:rPr lang="ru-RU" sz="2800" i="1" dirty="0" smtClean="0"/>
              <a:t>человека.</a:t>
            </a:r>
          </a:p>
          <a:p>
            <a:pPr marL="0" indent="0">
              <a:buNone/>
            </a:pPr>
            <a:r>
              <a:rPr lang="ru-RU" sz="2800" i="1" dirty="0" smtClean="0"/>
              <a:t>4. Выпустить буклет.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45186"/>
            <a:ext cx="8856984" cy="1569660"/>
          </a:xfrm>
        </p:spPr>
        <p:txBody>
          <a:bodyPr wrap="square">
            <a:spAutoFit/>
          </a:bodyPr>
          <a:lstStyle/>
          <a:p>
            <a:pPr eaLnBrk="1" hangingPunct="1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Результаты</a:t>
            </a:r>
            <a:r>
              <a:rPr lang="de-DE" sz="32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анкетирования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7900" y="1700213"/>
            <a:ext cx="4032250" cy="4105275"/>
          </a:xfrm>
          <a:prstGeom prst="rect">
            <a:avLst/>
          </a:prstGeom>
          <a:noFill/>
          <a:ln w="9525"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AutoNum type="arabicPeriod"/>
            </a:pPr>
            <a:endParaRPr lang="ru-RU" sz="20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9036496" cy="5793507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Не знают определения фразеологизма </a:t>
            </a:r>
            <a:r>
              <a:rPr lang="ru-RU" sz="3600" b="1" dirty="0" smtClean="0">
                <a:solidFill>
                  <a:srgbClr val="FF0000"/>
                </a:solidFill>
              </a:rPr>
              <a:t>35%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Думают, что в немецком  яз. нет фразеологизмов </a:t>
            </a:r>
            <a:r>
              <a:rPr lang="ru-RU" sz="3600" b="1" dirty="0" smtClean="0">
                <a:solidFill>
                  <a:srgbClr val="FF0000"/>
                </a:solidFill>
              </a:rPr>
              <a:t>25%</a:t>
            </a:r>
          </a:p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Не используют в своей речи фразеологизмы или используют редко </a:t>
            </a:r>
            <a:r>
              <a:rPr lang="ru-RU" sz="3600" b="1" dirty="0" smtClean="0">
                <a:solidFill>
                  <a:srgbClr val="FF0000"/>
                </a:solidFill>
              </a:rPr>
              <a:t>70%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Не знают историю используемых ими фразеологизмов  </a:t>
            </a:r>
            <a:r>
              <a:rPr lang="ru-RU" sz="3600" b="1" dirty="0" smtClean="0">
                <a:solidFill>
                  <a:srgbClr val="FF0000"/>
                </a:solidFill>
              </a:rPr>
              <a:t>почти 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4018458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Фразеологизм – это устойчивое сочетание слов, равное по значению либо одному слову, либо целому предложению</a:t>
            </a:r>
            <a:r>
              <a:rPr lang="ru-RU" sz="3200" b="1" i="1" dirty="0">
                <a:solidFill>
                  <a:srgbClr val="C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962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Внешность человека</a:t>
            </a:r>
            <a:br>
              <a:rPr lang="ru-RU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en-US" b="1" i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E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  <a:cs typeface="Arial" charset="0"/>
              </a:rPr>
              <a:t>ine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  <a:cs typeface="Arial" charset="0"/>
              </a:rPr>
              <a:t>lange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 (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  <a:cs typeface="Arial" charset="0"/>
              </a:rPr>
              <a:t>dürre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)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  <a:cs typeface="Arial" charset="0"/>
              </a:rPr>
              <a:t>Bohnenstange</a:t>
            </a:r>
            <a:endParaRPr lang="ru-RU" b="1" dirty="0"/>
          </a:p>
        </p:txBody>
      </p:sp>
      <p:pic>
        <p:nvPicPr>
          <p:cNvPr id="4" name="Picture 2" descr="C:\Users\DNS\Desktop\lekfrazsin_4_o (3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312368" cy="495863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2492896"/>
            <a:ext cx="4248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пожарная каланча, </a:t>
            </a:r>
            <a:endParaRPr lang="ru-RU" sz="4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коломенская 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верста.</a:t>
            </a:r>
          </a:p>
        </p:txBody>
      </p:sp>
    </p:spTree>
    <p:extLst>
      <p:ext uri="{BB962C8B-B14F-4D97-AF65-F5344CB8AC3E}">
        <p14:creationId xmlns:p14="http://schemas.microsoft.com/office/powerpoint/2010/main" val="99148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Внешность человека</a:t>
            </a:r>
            <a:br>
              <a:rPr lang="ru-RU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</a:rPr>
              <a:t>lein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</a:rPr>
              <a:t>aber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</a:rPr>
              <a:t>fein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!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445"/>
            <a:ext cx="6768752" cy="4932729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49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345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Monotype Corsiva</vt:lpstr>
      <vt:lpstr>Тема Office</vt:lpstr>
      <vt:lpstr> «Русские  фразеологизмы  и           их немецкие аналоги»  </vt:lpstr>
      <vt:lpstr>Актуальность темы. </vt:lpstr>
      <vt:lpstr>Презентация PowerPoint</vt:lpstr>
      <vt:lpstr>Презентация PowerPoint</vt:lpstr>
      <vt:lpstr>Задачи проекта:</vt:lpstr>
      <vt:lpstr>Результаты анкетирования  </vt:lpstr>
      <vt:lpstr>Фразеологизм – это устойчивое сочетание слов, равное по значению либо одному слову, либо целому предложению. </vt:lpstr>
      <vt:lpstr>Внешность человека Eine lange (dürre) Bohnenstange</vt:lpstr>
      <vt:lpstr>Внешность человека  Klein, aber fein! </vt:lpstr>
      <vt:lpstr>Внешность человека Kaum mehr käse hoch       </vt:lpstr>
      <vt:lpstr>Внешность человека Wie ein begossener Pudel </vt:lpstr>
      <vt:lpstr>Ум, способности, жизненный опыт  Mit allen Hunden gehetzt sein</vt:lpstr>
      <vt:lpstr>Ум, способности, жизненный опыт</vt:lpstr>
      <vt:lpstr>Ум, способности, жизненный опыт Die Weisheit mit dem Löffel essen, das Gras wachsen hören </vt:lpstr>
      <vt:lpstr>Черты характера  Ein Brett vor dem Kopf haben</vt:lpstr>
      <vt:lpstr>Черты характера  nicht alle Tassen im Schrank haben.   </vt:lpstr>
      <vt:lpstr>Черты характера Ein alter Hase.</vt:lpstr>
      <vt:lpstr>Kann keiner Fliege etwas zuleide tun</vt:lpstr>
      <vt:lpstr>Kann kein Wässerchen  trüben.  </vt:lpstr>
      <vt:lpstr>Человек и коллектив Ein weißer Rabe</vt:lpstr>
      <vt:lpstr>Выводы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«Немецкие и русские сказки: сходства и различия»</dc:title>
  <dc:creator>DNS</dc:creator>
  <cp:lastModifiedBy>user</cp:lastModifiedBy>
  <cp:revision>84</cp:revision>
  <dcterms:created xsi:type="dcterms:W3CDTF">2016-04-27T12:01:48Z</dcterms:created>
  <dcterms:modified xsi:type="dcterms:W3CDTF">2017-05-28T17:01:37Z</dcterms:modified>
</cp:coreProperties>
</file>