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6" r:id="rId1"/>
  </p:sldMasterIdLst>
  <p:notesMasterIdLst>
    <p:notesMasterId r:id="rId16"/>
  </p:notesMasterIdLst>
  <p:sldIdLst>
    <p:sldId id="256" r:id="rId2"/>
    <p:sldId id="274" r:id="rId3"/>
    <p:sldId id="275" r:id="rId4"/>
    <p:sldId id="277" r:id="rId5"/>
    <p:sldId id="258" r:id="rId6"/>
    <p:sldId id="259" r:id="rId7"/>
    <p:sldId id="265" r:id="rId8"/>
    <p:sldId id="268" r:id="rId9"/>
    <p:sldId id="269" r:id="rId10"/>
    <p:sldId id="270" r:id="rId11"/>
    <p:sldId id="271" r:id="rId12"/>
    <p:sldId id="272" r:id="rId13"/>
    <p:sldId id="273" r:id="rId14"/>
    <p:sldId id="264" r:id="rId1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E6C"/>
    <a:srgbClr val="003054"/>
    <a:srgbClr val="003399"/>
    <a:srgbClr val="000099"/>
    <a:srgbClr val="000066"/>
    <a:srgbClr val="006BBB"/>
    <a:srgbClr val="0E79BB"/>
    <a:srgbClr val="357AE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088" autoAdjust="0"/>
    <p:restoredTop sz="94660"/>
  </p:normalViewPr>
  <p:slideViewPr>
    <p:cSldViewPr>
      <p:cViewPr>
        <p:scale>
          <a:sx n="76" d="100"/>
          <a:sy n="76" d="100"/>
        </p:scale>
        <p:origin x="-1350" y="2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3A0070-C3CB-4521-8E74-DF5153E13A4D}" type="datetimeFigureOut">
              <a:rPr lang="ru-RU" smtClean="0"/>
              <a:t>28.05.2017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1CCAD5C-95EB-4C79-9215-B569232A8E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37375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2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57" name="Freeform 85"/>
          <p:cNvSpPr>
            <a:spLocks/>
          </p:cNvSpPr>
          <p:nvPr/>
        </p:nvSpPr>
        <p:spPr bwMode="gray">
          <a:xfrm>
            <a:off x="8096250" y="2590800"/>
            <a:ext cx="1047750" cy="2209800"/>
          </a:xfrm>
          <a:custGeom>
            <a:avLst/>
            <a:gdLst>
              <a:gd name="T0" fmla="*/ 0 w 770"/>
              <a:gd name="T1" fmla="*/ 190 h 1392"/>
              <a:gd name="T2" fmla="*/ 770 w 770"/>
              <a:gd name="T3" fmla="*/ 0 h 1392"/>
              <a:gd name="T4" fmla="*/ 770 w 770"/>
              <a:gd name="T5" fmla="*/ 1392 h 1392"/>
              <a:gd name="T6" fmla="*/ 0 w 770"/>
              <a:gd name="T7" fmla="*/ 1116 h 1392"/>
              <a:gd name="T8" fmla="*/ 0 w 770"/>
              <a:gd name="T9" fmla="*/ 190 h 13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70" h="1392">
                <a:moveTo>
                  <a:pt x="0" y="190"/>
                </a:moveTo>
                <a:lnTo>
                  <a:pt x="770" y="0"/>
                </a:lnTo>
                <a:lnTo>
                  <a:pt x="770" y="1392"/>
                </a:lnTo>
                <a:lnTo>
                  <a:pt x="0" y="1116"/>
                </a:lnTo>
                <a:lnTo>
                  <a:pt x="0" y="190"/>
                </a:lnTo>
                <a:close/>
              </a:path>
            </a:pathLst>
          </a:custGeom>
          <a:gradFill rotWithShape="1">
            <a:gsLst>
              <a:gs pos="0">
                <a:schemeClr val="accent2">
                  <a:gamma/>
                  <a:tint val="34510"/>
                  <a:invGamma/>
                </a:schemeClr>
              </a:gs>
              <a:gs pos="100000">
                <a:schemeClr val="accent2">
                  <a:alpha val="70000"/>
                </a:schemeClr>
              </a:gs>
            </a:gsLst>
            <a:lin ang="189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pic>
        <p:nvPicPr>
          <p:cNvPr id="3158" name="Picture 86" descr="Picture1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40" b="6425"/>
          <a:stretch>
            <a:fillRect/>
          </a:stretch>
        </p:blipFill>
        <p:spPr bwMode="gray">
          <a:xfrm>
            <a:off x="8229600" y="3419475"/>
            <a:ext cx="681038" cy="1200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150" name="Freeform 78"/>
          <p:cNvSpPr>
            <a:spLocks/>
          </p:cNvSpPr>
          <p:nvPr/>
        </p:nvSpPr>
        <p:spPr bwMode="gray">
          <a:xfrm>
            <a:off x="3575050" y="1878013"/>
            <a:ext cx="4538663" cy="4191000"/>
          </a:xfrm>
          <a:custGeom>
            <a:avLst/>
            <a:gdLst>
              <a:gd name="T0" fmla="*/ 4 w 2740"/>
              <a:gd name="T1" fmla="*/ 0 h 2636"/>
              <a:gd name="T2" fmla="*/ 2740 w 2740"/>
              <a:gd name="T3" fmla="*/ 634 h 2636"/>
              <a:gd name="T4" fmla="*/ 2740 w 2740"/>
              <a:gd name="T5" fmla="*/ 1577 h 2636"/>
              <a:gd name="T6" fmla="*/ 0 w 2740"/>
              <a:gd name="T7" fmla="*/ 2636 h 2636"/>
              <a:gd name="T8" fmla="*/ 4 w 2740"/>
              <a:gd name="T9" fmla="*/ 0 h 26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740" h="2636">
                <a:moveTo>
                  <a:pt x="4" y="0"/>
                </a:moveTo>
                <a:lnTo>
                  <a:pt x="2740" y="634"/>
                </a:lnTo>
                <a:lnTo>
                  <a:pt x="2740" y="1577"/>
                </a:lnTo>
                <a:lnTo>
                  <a:pt x="0" y="2636"/>
                </a:lnTo>
                <a:lnTo>
                  <a:pt x="4" y="0"/>
                </a:lnTo>
                <a:close/>
              </a:path>
            </a:pathLst>
          </a:cu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tint val="37255"/>
                  <a:invGamma/>
                </a:schemeClr>
              </a:gs>
            </a:gsLst>
            <a:lin ang="27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115" name="AutoShape 43"/>
          <p:cNvSpPr>
            <a:spLocks noChangeArrowheads="1"/>
          </p:cNvSpPr>
          <p:nvPr/>
        </p:nvSpPr>
        <p:spPr bwMode="gray">
          <a:xfrm rot="1529854">
            <a:off x="5143500" y="4243388"/>
            <a:ext cx="368300" cy="1752600"/>
          </a:xfrm>
          <a:prstGeom prst="upArrow">
            <a:avLst>
              <a:gd name="adj1" fmla="val 47852"/>
              <a:gd name="adj2" fmla="val 89290"/>
            </a:avLst>
          </a:prstGeom>
          <a:solidFill>
            <a:schemeClr val="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117" name="AutoShape 45"/>
          <p:cNvSpPr>
            <a:spLocks noChangeArrowheads="1"/>
          </p:cNvSpPr>
          <p:nvPr/>
        </p:nvSpPr>
        <p:spPr bwMode="gray">
          <a:xfrm rot="1529854">
            <a:off x="4592638" y="3127375"/>
            <a:ext cx="533400" cy="3048000"/>
          </a:xfrm>
          <a:prstGeom prst="upArrow">
            <a:avLst>
              <a:gd name="adj1" fmla="val 47852"/>
              <a:gd name="adj2" fmla="val 107222"/>
            </a:avLst>
          </a:prstGeom>
          <a:solidFill>
            <a:srgbClr val="F6831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116" name="AutoShape 44"/>
          <p:cNvSpPr>
            <a:spLocks noChangeArrowheads="1"/>
          </p:cNvSpPr>
          <p:nvPr/>
        </p:nvSpPr>
        <p:spPr bwMode="gray">
          <a:xfrm rot="1529854">
            <a:off x="4949825" y="3795713"/>
            <a:ext cx="398463" cy="2016125"/>
          </a:xfrm>
          <a:prstGeom prst="upArrow">
            <a:avLst>
              <a:gd name="adj1" fmla="val 47852"/>
              <a:gd name="adj2" fmla="val 94941"/>
            </a:avLst>
          </a:prstGeom>
          <a:solidFill>
            <a:schemeClr val="fol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119" name="AutoShape 47"/>
          <p:cNvSpPr>
            <a:spLocks noChangeArrowheads="1"/>
          </p:cNvSpPr>
          <p:nvPr/>
        </p:nvSpPr>
        <p:spPr bwMode="gray">
          <a:xfrm rot="1529854">
            <a:off x="5600700" y="4371975"/>
            <a:ext cx="257175" cy="1066800"/>
          </a:xfrm>
          <a:prstGeom prst="upArrow">
            <a:avLst>
              <a:gd name="adj1" fmla="val 47852"/>
              <a:gd name="adj2" fmla="val 77835"/>
            </a:avLst>
          </a:prstGeom>
          <a:solidFill>
            <a:schemeClr val="accent1">
              <a:alpha val="70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120" name="AutoShape 48"/>
          <p:cNvSpPr>
            <a:spLocks noChangeArrowheads="1"/>
          </p:cNvSpPr>
          <p:nvPr/>
        </p:nvSpPr>
        <p:spPr bwMode="gray">
          <a:xfrm rot="1529854">
            <a:off x="6111875" y="4210050"/>
            <a:ext cx="381000" cy="1087438"/>
          </a:xfrm>
          <a:prstGeom prst="upArrow">
            <a:avLst>
              <a:gd name="adj1" fmla="val 47852"/>
              <a:gd name="adj2" fmla="val 53555"/>
            </a:avLst>
          </a:prstGeom>
          <a:solidFill>
            <a:schemeClr val="folHlink">
              <a:alpha val="39999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121" name="AutoShape 49"/>
          <p:cNvSpPr>
            <a:spLocks noChangeArrowheads="1"/>
          </p:cNvSpPr>
          <p:nvPr/>
        </p:nvSpPr>
        <p:spPr bwMode="gray">
          <a:xfrm rot="1529854">
            <a:off x="5761038" y="4838700"/>
            <a:ext cx="252412" cy="466725"/>
          </a:xfrm>
          <a:prstGeom prst="upArrow">
            <a:avLst>
              <a:gd name="adj1" fmla="val 43972"/>
              <a:gd name="adj2" fmla="val 92205"/>
            </a:avLst>
          </a:pr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grpSp>
        <p:nvGrpSpPr>
          <p:cNvPr id="3138" name="Group 66"/>
          <p:cNvGrpSpPr>
            <a:grpSpLocks/>
          </p:cNvGrpSpPr>
          <p:nvPr/>
        </p:nvGrpSpPr>
        <p:grpSpPr bwMode="auto">
          <a:xfrm>
            <a:off x="6400800" y="2432050"/>
            <a:ext cx="1185863" cy="1414463"/>
            <a:chOff x="4320" y="1200"/>
            <a:chExt cx="672" cy="960"/>
          </a:xfrm>
        </p:grpSpPr>
        <p:sp>
          <p:nvSpPr>
            <p:cNvPr id="3123" name="AutoShape 51"/>
            <p:cNvSpPr>
              <a:spLocks noChangeArrowheads="1"/>
            </p:cNvSpPr>
            <p:nvPr userDrawn="1"/>
          </p:nvSpPr>
          <p:spPr bwMode="gray">
            <a:xfrm rot="1529854" flipH="1" flipV="1">
              <a:off x="4368" y="1200"/>
              <a:ext cx="232" cy="960"/>
            </a:xfrm>
            <a:prstGeom prst="upArrow">
              <a:avLst>
                <a:gd name="adj1" fmla="val 47852"/>
                <a:gd name="adj2" fmla="val 77644"/>
              </a:avLst>
            </a:prstGeom>
            <a:solidFill>
              <a:srgbClr val="FFFFFF">
                <a:alpha val="60001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124" name="AutoShape 52"/>
            <p:cNvSpPr>
              <a:spLocks noChangeArrowheads="1"/>
            </p:cNvSpPr>
            <p:nvPr userDrawn="1"/>
          </p:nvSpPr>
          <p:spPr bwMode="gray">
            <a:xfrm rot="1529854" flipH="1" flipV="1">
              <a:off x="4626" y="1250"/>
              <a:ext cx="174" cy="672"/>
            </a:xfrm>
            <a:prstGeom prst="upArrow">
              <a:avLst>
                <a:gd name="adj1" fmla="val 47852"/>
                <a:gd name="adj2" fmla="val 72467"/>
              </a:avLst>
            </a:prstGeom>
            <a:solidFill>
              <a:srgbClr val="FFFFFF">
                <a:alpha val="60001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125" name="AutoShape 53"/>
            <p:cNvSpPr>
              <a:spLocks noChangeArrowheads="1"/>
            </p:cNvSpPr>
            <p:nvPr userDrawn="1"/>
          </p:nvSpPr>
          <p:spPr bwMode="gray">
            <a:xfrm rot="1529854" flipH="1" flipV="1">
              <a:off x="4820" y="1344"/>
              <a:ext cx="172" cy="300"/>
            </a:xfrm>
            <a:prstGeom prst="upArrow">
              <a:avLst>
                <a:gd name="adj1" fmla="val 38870"/>
                <a:gd name="adj2" fmla="val 62468"/>
              </a:avLst>
            </a:prstGeom>
            <a:solidFill>
              <a:srgbClr val="FFFFFF">
                <a:alpha val="60001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126" name="AutoShape 54"/>
            <p:cNvSpPr>
              <a:spLocks noChangeArrowheads="1"/>
            </p:cNvSpPr>
            <p:nvPr userDrawn="1"/>
          </p:nvSpPr>
          <p:spPr bwMode="gray">
            <a:xfrm rot="1529854" flipH="1" flipV="1">
              <a:off x="4320" y="1248"/>
              <a:ext cx="172" cy="300"/>
            </a:xfrm>
            <a:prstGeom prst="upArrow">
              <a:avLst>
                <a:gd name="adj1" fmla="val 38870"/>
                <a:gd name="adj2" fmla="val 62468"/>
              </a:avLst>
            </a:prstGeom>
            <a:solidFill>
              <a:srgbClr val="FFFFFF">
                <a:alpha val="60001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3103" name="Rectangle 31"/>
          <p:cNvSpPr>
            <a:spLocks noChangeArrowheads="1"/>
          </p:cNvSpPr>
          <p:nvPr/>
        </p:nvSpPr>
        <p:spPr bwMode="gray">
          <a:xfrm>
            <a:off x="0" y="1878013"/>
            <a:ext cx="3594100" cy="4195762"/>
          </a:xfrm>
          <a:prstGeom prst="rect">
            <a:avLst/>
          </a:prstGeom>
          <a:gradFill rotWithShape="1">
            <a:gsLst>
              <a:gs pos="0">
                <a:schemeClr val="folHlink"/>
              </a:gs>
              <a:gs pos="100000">
                <a:schemeClr val="folHlink">
                  <a:gamma/>
                  <a:tint val="40392"/>
                  <a:invGamma/>
                </a:schemeClr>
              </a:gs>
            </a:gsLst>
            <a:lin ang="27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pic>
        <p:nvPicPr>
          <p:cNvPr id="3146" name="Picture 74" descr="Picture1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40" b="6302"/>
          <a:stretch>
            <a:fillRect/>
          </a:stretch>
        </p:blipFill>
        <p:spPr bwMode="gray">
          <a:xfrm>
            <a:off x="0" y="2524125"/>
            <a:ext cx="2022475" cy="35639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143" name="AutoShape 71"/>
          <p:cNvSpPr>
            <a:spLocks noChangeArrowheads="1"/>
          </p:cNvSpPr>
          <p:nvPr/>
        </p:nvSpPr>
        <p:spPr bwMode="gray">
          <a:xfrm rot="1529854">
            <a:off x="1787525" y="3822700"/>
            <a:ext cx="636588" cy="2443163"/>
          </a:xfrm>
          <a:prstGeom prst="upArrow">
            <a:avLst>
              <a:gd name="adj1" fmla="val 47852"/>
              <a:gd name="adj2" fmla="val 72014"/>
            </a:avLst>
          </a:prstGeom>
          <a:solidFill>
            <a:srgbClr val="FFFFFF">
              <a:alpha val="16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083" name="Text Box 11"/>
          <p:cNvSpPr txBox="1">
            <a:spLocks noChangeArrowheads="1"/>
          </p:cNvSpPr>
          <p:nvPr/>
        </p:nvSpPr>
        <p:spPr bwMode="gray">
          <a:xfrm>
            <a:off x="4114800" y="6096000"/>
            <a:ext cx="1098550" cy="427038"/>
          </a:xfrm>
          <a:prstGeom prst="rect">
            <a:avLst/>
          </a:prstGeom>
          <a:noFill/>
          <a:ln>
            <a:noFill/>
          </a:ln>
          <a:effectLst>
            <a:outerShdw dist="17961" dir="13500000" algn="ctr" rotWithShape="0">
              <a:schemeClr val="bg2">
                <a:alpha val="50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200">
                <a:solidFill>
                  <a:srgbClr val="FF0000"/>
                </a:solidFill>
              </a:rPr>
              <a:t>LOGO</a:t>
            </a:r>
          </a:p>
        </p:txBody>
      </p:sp>
      <p:sp>
        <p:nvSpPr>
          <p:cNvPr id="3160" name="AutoShape 88"/>
          <p:cNvSpPr>
            <a:spLocks noChangeArrowheads="1"/>
          </p:cNvSpPr>
          <p:nvPr/>
        </p:nvSpPr>
        <p:spPr bwMode="gray">
          <a:xfrm rot="1529854">
            <a:off x="3687763" y="5287963"/>
            <a:ext cx="263525" cy="876300"/>
          </a:xfrm>
          <a:prstGeom prst="upArrow">
            <a:avLst>
              <a:gd name="adj1" fmla="val 47852"/>
              <a:gd name="adj2" fmla="val 62396"/>
            </a:avLst>
          </a:prstGeom>
          <a:solidFill>
            <a:schemeClr val="folHlink">
              <a:alpha val="39999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114" name="AutoShape 42"/>
          <p:cNvSpPr>
            <a:spLocks noChangeArrowheads="1"/>
          </p:cNvSpPr>
          <p:nvPr/>
        </p:nvSpPr>
        <p:spPr bwMode="gray">
          <a:xfrm rot="1529854">
            <a:off x="4025900" y="4506913"/>
            <a:ext cx="441325" cy="1600200"/>
          </a:xfrm>
          <a:prstGeom prst="upArrow">
            <a:avLst>
              <a:gd name="adj1" fmla="val 47852"/>
              <a:gd name="adj2" fmla="val 68036"/>
            </a:avLst>
          </a:pr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154" name="Freeform 82"/>
          <p:cNvSpPr>
            <a:spLocks/>
          </p:cNvSpPr>
          <p:nvPr/>
        </p:nvSpPr>
        <p:spPr bwMode="gray">
          <a:xfrm>
            <a:off x="-11113" y="4368800"/>
            <a:ext cx="9155113" cy="2484438"/>
          </a:xfrm>
          <a:custGeom>
            <a:avLst/>
            <a:gdLst>
              <a:gd name="T0" fmla="*/ 2263 w 5767"/>
              <a:gd name="T1" fmla="*/ 1065 h 1565"/>
              <a:gd name="T2" fmla="*/ 5118 w 5767"/>
              <a:gd name="T3" fmla="*/ 0 h 1565"/>
              <a:gd name="T4" fmla="*/ 5760 w 5767"/>
              <a:gd name="T5" fmla="*/ 269 h 1565"/>
              <a:gd name="T6" fmla="*/ 5767 w 5767"/>
              <a:gd name="T7" fmla="*/ 1565 h 1565"/>
              <a:gd name="T8" fmla="*/ 0 w 5767"/>
              <a:gd name="T9" fmla="*/ 1565 h 1565"/>
              <a:gd name="T10" fmla="*/ 7 w 5767"/>
              <a:gd name="T11" fmla="*/ 1065 h 1565"/>
              <a:gd name="T12" fmla="*/ 2263 w 5767"/>
              <a:gd name="T13" fmla="*/ 1065 h 15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767" h="1565">
                <a:moveTo>
                  <a:pt x="2263" y="1065"/>
                </a:moveTo>
                <a:lnTo>
                  <a:pt x="5118" y="0"/>
                </a:lnTo>
                <a:lnTo>
                  <a:pt x="5760" y="269"/>
                </a:lnTo>
                <a:lnTo>
                  <a:pt x="5767" y="1565"/>
                </a:lnTo>
                <a:lnTo>
                  <a:pt x="0" y="1565"/>
                </a:lnTo>
                <a:lnTo>
                  <a:pt x="7" y="1065"/>
                </a:lnTo>
                <a:lnTo>
                  <a:pt x="2263" y="1065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grpSp>
        <p:nvGrpSpPr>
          <p:cNvPr id="3132" name="Group 60"/>
          <p:cNvGrpSpPr>
            <a:grpSpLocks/>
          </p:cNvGrpSpPr>
          <p:nvPr/>
        </p:nvGrpSpPr>
        <p:grpSpPr bwMode="auto">
          <a:xfrm>
            <a:off x="215900" y="2971800"/>
            <a:ext cx="3378200" cy="3886200"/>
            <a:chOff x="912" y="1536"/>
            <a:chExt cx="1728" cy="2112"/>
          </a:xfrm>
        </p:grpSpPr>
        <p:pic>
          <p:nvPicPr>
            <p:cNvPr id="3128" name="Picture 56" descr="light_shadow"/>
            <p:cNvPicPr>
              <a:picLocks noChangeAspect="1" noChangeArrowheads="1"/>
            </p:cNvPicPr>
            <p:nvPr userDrawn="1"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gray">
            <a:xfrm>
              <a:off x="912" y="1536"/>
              <a:ext cx="1728" cy="211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108" name="Picture 36" descr="wiz_biz01"/>
            <p:cNvPicPr>
              <a:picLocks noChangeAspect="1" noChangeArrowheads="1"/>
            </p:cNvPicPr>
            <p:nvPr userDrawn="1"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-310"/>
            <a:stretch>
              <a:fillRect/>
            </a:stretch>
          </p:blipFill>
          <p:spPr bwMode="gray">
            <a:xfrm>
              <a:off x="1248" y="1776"/>
              <a:ext cx="1033" cy="177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3159" name="Picture 87" descr="wiz_biz0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gray">
          <a:xfrm>
            <a:off x="5368925" y="1295400"/>
            <a:ext cx="3698875" cy="5562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733800" y="2819400"/>
            <a:ext cx="4419600" cy="609600"/>
          </a:xfrm>
          <a:extLst>
            <a:ext uri="{AF507438-7753-43E0-B8FC-AC1667EBCBE1}">
              <a14:hiddenEffects xmlns:a14="http://schemas.microsoft.com/office/drawing/2010/main">
                <a:effectLst>
                  <a:outerShdw algn="ctr" rotWithShape="0">
                    <a:srgbClr val="FFFFFF">
                      <a:alpha val="50000"/>
                    </a:srgbClr>
                  </a:outerShdw>
                </a:effectLst>
              </a14:hiddenEffects>
            </a:ext>
          </a:extLst>
        </p:spPr>
        <p:txBody>
          <a:bodyPr/>
          <a:lstStyle>
            <a:lvl1pPr marL="0" indent="0">
              <a:buFontTx/>
              <a:buNone/>
              <a:defRPr sz="2000"/>
            </a:lvl1pPr>
          </a:lstStyle>
          <a:p>
            <a:pPr lvl="0"/>
            <a:r>
              <a:rPr lang="ru-RU" noProof="0" smtClean="0"/>
              <a:t>Образец подзаголовка</a:t>
            </a:r>
            <a:endParaRPr lang="en-US" noProof="0" smtClean="0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381000" y="6245225"/>
            <a:ext cx="2133600" cy="476250"/>
          </a:xfrm>
        </p:spPr>
        <p:txBody>
          <a:bodyPr/>
          <a:lstStyle>
            <a:lvl1pPr>
              <a:defRPr sz="1400">
                <a:latin typeface="+mj-lt"/>
              </a:defRPr>
            </a:lvl1pPr>
          </a:lstStyle>
          <a:p>
            <a:endParaRPr lang="en-US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 sz="1400">
                <a:latin typeface="+mj-lt"/>
              </a:defRPr>
            </a:lvl1pPr>
          </a:lstStyle>
          <a:p>
            <a:endParaRPr lang="en-US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 sz="1400">
                <a:latin typeface="+mj-lt"/>
              </a:defRPr>
            </a:lvl1pPr>
          </a:lstStyle>
          <a:p>
            <a:fld id="{5F999F94-6273-44AA-AF25-11144A29148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838200" y="685800"/>
            <a:ext cx="7315200" cy="1143000"/>
          </a:xfrm>
          <a:extLst>
            <a:ext uri="{AF507438-7753-43E0-B8FC-AC1667EBCBE1}">
              <a14:hiddenEffects xmlns:a14="http://schemas.microsoft.com/office/drawing/2010/main">
                <a:effectLst>
                  <a:outerShdw dist="45791" dir="3378596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>
              <a:defRPr sz="4400"/>
            </a:lvl1pPr>
          </a:lstStyle>
          <a:p>
            <a:pPr lvl="0"/>
            <a:r>
              <a:rPr lang="ru-RU" noProof="0" smtClean="0"/>
              <a:t>Образец заголовка</a:t>
            </a:r>
            <a:endParaRPr lang="en-US" noProof="0" smtClean="0"/>
          </a:p>
        </p:txBody>
      </p:sp>
      <p:pic>
        <p:nvPicPr>
          <p:cNvPr id="32" name="Picture 9"/>
          <p:cNvPicPr>
            <a:picLocks noChangeAspect="1" noChangeArrowheads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927350" cy="1209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1800"/>
                            </p:stCondLst>
                            <p:childTnLst>
                              <p:par>
                                <p:cTn id="18" presetID="18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20" dur="500"/>
                                        <p:tgtEl>
                                          <p:spTgt spid="3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8" presetClass="entr" presetSubtype="3" fill="hold" grpId="0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23" dur="500"/>
                                        <p:tgtEl>
                                          <p:spTgt spid="3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1" nodeType="withEffect">
                                  <p:stCondLst>
                                    <p:cond delay="20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34" presetClass="emph" presetSubtype="0" fill="hold" grpId="0" nodeType="withEffect">
                                  <p:stCondLst>
                                    <p:cond delay="2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3.33333E-6 -4.07407E-6 L -0.00122 -0.05301 " pathEditMode="relative" rAng="0" ptsTypes="AA">
                                      <p:cBhvr>
                                        <p:cTn id="28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9" y="-2662"/>
                                    </p:animMotion>
                                    <p:animRot by="1500000">
                                      <p:cBhvr>
                                        <p:cTn id="29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30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31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32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3" presetID="18" presetClass="entr" presetSubtype="3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35" dur="500"/>
                                        <p:tgtEl>
                                          <p:spTgt spid="3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8" presetClass="entr" presetSubtype="3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38" dur="500"/>
                                        <p:tgtEl>
                                          <p:spTgt spid="3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8" presetClass="entr" presetSubtype="3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41" dur="500"/>
                                        <p:tgtEl>
                                          <p:spTgt spid="3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8" presetClass="entr" presetSubtype="3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44" dur="500"/>
                                        <p:tgtEl>
                                          <p:spTgt spid="3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8" presetClass="entr" presetSubtype="12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7" dur="500"/>
                                        <p:tgtEl>
                                          <p:spTgt spid="3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8" presetClass="entr" presetSubtype="3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50" dur="500"/>
                                        <p:tgtEl>
                                          <p:spTgt spid="3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8" presetClass="entr" presetSubtype="3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53" dur="500"/>
                                        <p:tgtEl>
                                          <p:spTgt spid="3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 nodeType="afterGroup">
                            <p:stCondLst>
                              <p:cond delay="5800"/>
                            </p:stCondLst>
                            <p:childTnLst>
                              <p:par>
                                <p:cTn id="55" presetID="12" presetClass="exit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Right)">
                                      <p:cBhvr>
                                        <p:cTn id="56" dur="500"/>
                                        <p:tgtEl>
                                          <p:spTgt spid="31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29" presetClass="exit" presetSubtype="0" fill="hold" grpId="4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>
                                        <p:cTn id="59" dur="1000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1" dur="1000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65" dur="500"/>
                                        <p:tgtEl>
                                          <p:spTgt spid="3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 nodeType="afterGroup">
                            <p:stCondLst>
                              <p:cond delay="6800"/>
                            </p:stCondLst>
                            <p:childTnLst>
                              <p:par>
                                <p:cTn id="67" presetID="0" presetClass="path" presetSubtype="0" accel="50000" decel="50000" fill="hold" grpId="2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Motion origin="layout" path="M 3.33333E-6 3.7037E-6 L -0.02917 -0.35116 " pathEditMode="relative" rAng="0" ptsTypes="AA">
                                      <p:cBhvr>
                                        <p:cTn id="68" dur="500" fill="hold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58" y="-17569"/>
                                    </p:animMotion>
                                  </p:childTnLst>
                                </p:cTn>
                              </p:par>
                              <p:par>
                                <p:cTn id="69" presetID="12" presetClass="entr" presetSubtype="8" fill="hold" grpId="3" nodeType="withEffect">
                                  <p:stCondLst>
                                    <p:cond delay="7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71" dur="500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57" grpId="0" animBg="1"/>
      <p:bldP spid="3150" grpId="0" animBg="1"/>
      <p:bldP spid="3115" grpId="0" animBg="1"/>
      <p:bldP spid="3117" grpId="0" animBg="1"/>
      <p:bldP spid="3116" grpId="0" animBg="1"/>
      <p:bldP spid="3119" grpId="0" animBg="1"/>
      <p:bldP spid="3120" grpId="0" animBg="1"/>
      <p:bldP spid="3121" grpId="0" animBg="1"/>
      <p:bldP spid="3103" grpId="0" animBg="1"/>
      <p:bldP spid="3160" grpId="0" animBg="1"/>
      <p:bldP spid="3114" grpId="0" animBg="1"/>
      <p:bldP spid="3075" grpId="0" build="p">
        <p:tmplLst>
          <p:tmpl lvl="1">
            <p:tnLst>
              <p:par>
                <p:cTn presetID="34" presetClass="emph" presetSubtype="0" fill="hold" nodeType="withEffect">
                  <p:stCondLst>
                    <p:cond delay="2000"/>
                  </p:stCondLst>
                  <p:iterate type="lt">
                    <p:tmPct val="10000"/>
                  </p:iterate>
                  <p:childTnLst>
                    <p:animMotion origin="layout" path="M 3.33333E-6 -4.07407E-6 L -0.00122 -0.05301 " pathEditMode="relative" rAng="0" ptsTypes="AA">
                      <p:cBhvr>
                        <p:cTn dur="250" accel="50000" decel="50000" autoRev="1" fill="hold">
                          <p:stCondLst>
                            <p:cond delay="0"/>
                          </p:stCondLst>
                        </p:cTn>
                        <p:tgtEl>
                          <p:spTgt spid="3075"/>
                        </p:tgtEl>
                        <p:attrNameLst>
                          <p:attrName>ppt_x</p:attrName>
                          <p:attrName>ppt_y</p:attrName>
                        </p:attrNameLst>
                      </p:cBhvr>
                      <p:rCtr x="-69" y="-2662"/>
                    </p:animMotion>
                    <p:animRot by="1500000">
                      <p:cBhvr>
                        <p:cTn dur="125" fill="hold">
                          <p:stCondLst>
                            <p:cond delay="0"/>
                          </p:stCondLst>
                        </p:cTn>
                        <p:tgtEl>
                          <p:spTgt spid="3075"/>
                        </p:tgtEl>
                        <p:attrNameLst>
                          <p:attrName>r</p:attrName>
                        </p:attrNameLst>
                      </p:cBhvr>
                    </p:animRot>
                    <p:animRot by="-1500000">
                      <p:cBhvr>
                        <p:cTn dur="125" fill="hold">
                          <p:stCondLst>
                            <p:cond delay="125"/>
                          </p:stCondLst>
                        </p:cTn>
                        <p:tgtEl>
                          <p:spTgt spid="3075"/>
                        </p:tgtEl>
                        <p:attrNameLst>
                          <p:attrName>r</p:attrName>
                        </p:attrNameLst>
                      </p:cBhvr>
                    </p:animRot>
                    <p:animRot by="-1500000">
                      <p:cBhvr>
                        <p:cTn dur="125" fill="hold">
                          <p:stCondLst>
                            <p:cond delay="250"/>
                          </p:stCondLst>
                        </p:cTn>
                        <p:tgtEl>
                          <p:spTgt spid="3075"/>
                        </p:tgtEl>
                        <p:attrNameLst>
                          <p:attrName>r</p:attrName>
                        </p:attrNameLst>
                      </p:cBhvr>
                    </p:animRot>
                    <p:animRot by="1500000">
                      <p:cBhvr>
                        <p:cTn dur="125" fill="hold">
                          <p:stCondLst>
                            <p:cond delay="375"/>
                          </p:stCondLst>
                        </p:cTn>
                        <p:tgtEl>
                          <p:spTgt spid="3075"/>
                        </p:tgtEl>
                        <p:attrNameLst>
                          <p:attrName>r</p:attrName>
                        </p:attrNameLst>
                      </p:cBhvr>
                    </p:animRot>
                  </p:childTnLst>
                </p:cTn>
              </p:par>
            </p:tnLst>
          </p:tmpl>
        </p:tmplLst>
      </p:bldP>
      <p:bldP spid="3075" grpId="1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2000"/>
                  </p:stCondLst>
                  <p:iterate type="lt">
                    <p:tmPct val="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07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307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075" grpId="2" build="p">
        <p:tmplLst>
          <p:tmpl lvl="1">
            <p:tnLst>
              <p:par>
                <p:cTn presetID="0" presetClass="path" presetSubtype="0" accel="50000" decel="50000" fill="hold" nodeType="afterEffect">
                  <p:stCondLst>
                    <p:cond delay="0"/>
                  </p:stCondLst>
                  <p:iterate type="lt">
                    <p:tmPct val="0"/>
                  </p:iterate>
                  <p:childTnLst>
                    <p:animMotion origin="layout" path="M 3.33333E-6 3.7037E-6 L -0.02917 -0.35116 " pathEditMode="relative" rAng="0" ptsTypes="AA">
                      <p:cBhvr>
                        <p:cTn dur="500" fill="hold"/>
                        <p:tgtEl>
                          <p:spTgt spid="3075"/>
                        </p:tgtEl>
                        <p:attrNameLst>
                          <p:attrName>ppt_x</p:attrName>
                          <p:attrName>ppt_y</p:attrName>
                        </p:attrNameLst>
                      </p:cBhvr>
                      <p:rCtr x="-1458" y="-17569"/>
                    </p:animMotion>
                  </p:childTnLst>
                </p:cTn>
              </p:par>
            </p:tnLst>
          </p:tmpl>
        </p:tmplLst>
      </p:bldP>
      <p:bldP spid="3075" grpId="3" build="p">
        <p:tmplLst>
          <p:tmpl lvl="1">
            <p:tnLst>
              <p:par>
                <p:cTn presetID="12" presetClass="entr" presetSubtype="8" fill="hold" nodeType="withEffect">
                  <p:stCondLst>
                    <p:cond delay="700"/>
                  </p:stCondLst>
                  <p:iterate type="lt">
                    <p:tmPct val="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07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slide(fromLeft)">
                      <p:cBhvr>
                        <p:cTn dur="500"/>
                        <p:tgtEl>
                          <p:spTgt spid="307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075" grpId="4" build="p">
        <p:tmplLst>
          <p:tmpl lvl="1">
            <p:tnLst>
              <p:par>
                <p:cTn presetID="29" presetClass="exit" presetSubtype="0" fill="hold" nodeType="withEffect">
                  <p:stCondLst>
                    <p:cond delay="0"/>
                  </p:stCondLst>
                  <p:iterate type="lt">
                    <p:tmPct val="0"/>
                  </p:iterate>
                  <p:childTnLst>
                    <p:anim calcmode="lin" valueType="num">
                      <p:cBhvr>
                        <p:cTn dur="1000"/>
                        <p:tgtEl>
                          <p:spTgt spid="307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ppt_x"/>
                          </p:val>
                        </p:tav>
                        <p:tav tm="100000">
                          <p:val>
                            <p:strVal val="ppt_x-.2"/>
                          </p:val>
                        </p:tav>
                      </p:tavLst>
                    </p:anim>
                    <p:anim calcmode="lin" valueType="num">
                      <p:cBhvr>
                        <p:cTn dur="1000"/>
                        <p:tgtEl>
                          <p:spTgt spid="307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ppt_y"/>
                          </p:val>
                        </p:tav>
                        <p:tav tm="100000">
                          <p:val>
                            <p:strVal val="ppt_y"/>
                          </p:val>
                        </p:tav>
                      </p:tavLst>
                    </p:anim>
                    <p:animEffect transition="out" filter="fade">
                      <p:cBhvr>
                        <p:cTn dur="1000"/>
                        <p:tgtEl>
                          <p:spTgt spid="3075"/>
                        </p:tgtEl>
                      </p:cBhvr>
                    </p:animEffect>
                    <p:set>
                      <p:cBhvr>
                        <p:cTn dur="1" fill="hold">
                          <p:stCondLst>
                            <p:cond delay="999"/>
                          </p:stCondLst>
                        </p:cTn>
                        <p:tgtEl>
                          <p:spTgt spid="307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hidden"/>
                      </p:to>
                    </p:set>
                  </p:childTnLst>
                </p:cTn>
              </p:par>
            </p:tnLst>
          </p:tmpl>
        </p:tmplLst>
      </p:bldP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Александр Елизаров</a:t>
            </a:r>
            <a:endParaRPr lang="ru-RU" sz="70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046ABB0-F5F9-4C82-91D5-B3B149976B5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1161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8425"/>
            <a:ext cx="2057400" cy="622617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8425"/>
            <a:ext cx="6019800" cy="62261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Александр Елизаров</a:t>
            </a:r>
            <a:endParaRPr lang="ru-RU" sz="70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C2000FB-2870-4E27-BEFF-9D02FE87807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063119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52600" y="98425"/>
            <a:ext cx="6858000" cy="107473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7244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7244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467475"/>
            <a:ext cx="2133600" cy="301625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467475"/>
            <a:ext cx="2895600" cy="301625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Александр Елизаров</a:t>
            </a:r>
            <a:endParaRPr lang="ru-RU" sz="70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467475"/>
            <a:ext cx="2133600" cy="301625"/>
          </a:xfrm>
        </p:spPr>
        <p:txBody>
          <a:bodyPr/>
          <a:lstStyle>
            <a:lvl1pPr>
              <a:defRPr/>
            </a:lvl1pPr>
          </a:lstStyle>
          <a:p>
            <a:fld id="{58C1A27B-B985-4A05-BA7D-BC5F402D8F3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2447482"/>
      </p:ext>
    </p:extLst>
  </p:cSld>
  <p:clrMapOvr>
    <a:masterClrMapping/>
  </p:clrMapOvr>
  <p:hf sldNum="0" hd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52600" y="98425"/>
            <a:ext cx="6858000" cy="107473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457200" y="1600200"/>
            <a:ext cx="8229600" cy="4724400"/>
          </a:xfrm>
        </p:spPr>
        <p:txBody>
          <a:bodyPr/>
          <a:lstStyle/>
          <a:p>
            <a:r>
              <a:rPr lang="ru-RU" smtClean="0"/>
              <a:t>Вставка диаграммы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467475"/>
            <a:ext cx="2133600" cy="301625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467475"/>
            <a:ext cx="2895600" cy="301625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Александр Елизаров</a:t>
            </a:r>
            <a:endParaRPr lang="ru-RU" sz="70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467475"/>
            <a:ext cx="2133600" cy="301625"/>
          </a:xfrm>
        </p:spPr>
        <p:txBody>
          <a:bodyPr/>
          <a:lstStyle>
            <a:lvl1pPr>
              <a:defRPr/>
            </a:lvl1pPr>
          </a:lstStyle>
          <a:p>
            <a:fld id="{60715BE1-936F-4C2A-AA3A-2AC819F4ABE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9483749"/>
      </p:ext>
    </p:extLst>
  </p:cSld>
  <p:clrMapOvr>
    <a:masterClrMapping/>
  </p:clrMapOvr>
  <p:hf sldNum="0" hd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52600" y="98425"/>
            <a:ext cx="6858000" cy="107473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724400"/>
          </a:xfrm>
        </p:spPr>
        <p:txBody>
          <a:bodyPr/>
          <a:lstStyle/>
          <a:p>
            <a:r>
              <a:rPr lang="ru-RU" smtClean="0"/>
              <a:t>Вставка таблицы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467475"/>
            <a:ext cx="2133600" cy="301625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467475"/>
            <a:ext cx="2895600" cy="301625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Александр Елизаров</a:t>
            </a:r>
            <a:endParaRPr lang="ru-RU" sz="70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467475"/>
            <a:ext cx="2133600" cy="301625"/>
          </a:xfrm>
        </p:spPr>
        <p:txBody>
          <a:bodyPr/>
          <a:lstStyle>
            <a:lvl1pPr>
              <a:defRPr/>
            </a:lvl1pPr>
          </a:lstStyle>
          <a:p>
            <a:fld id="{16E4FBAB-F241-426F-8A49-438001361E9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670496"/>
      </p:ext>
    </p:extLst>
  </p:cSld>
  <p:clrMapOvr>
    <a:masterClrMapping/>
  </p:clrMapOvr>
  <p:hf sldNum="0" hd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Заголовок, схема или организационная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52600" y="98425"/>
            <a:ext cx="6858000" cy="107473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SmartArt 2"/>
          <p:cNvSpPr>
            <a:spLocks noGrp="1"/>
          </p:cNvSpPr>
          <p:nvPr>
            <p:ph type="dgm" idx="1"/>
          </p:nvPr>
        </p:nvSpPr>
        <p:spPr>
          <a:xfrm>
            <a:off x="457200" y="1600200"/>
            <a:ext cx="8229600" cy="4724400"/>
          </a:xfrm>
        </p:spPr>
        <p:txBody>
          <a:bodyPr/>
          <a:lstStyle/>
          <a:p>
            <a:r>
              <a:rPr lang="ru-RU" smtClean="0"/>
              <a:t>Вставка рисунка SmartArt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467475"/>
            <a:ext cx="2133600" cy="301625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467475"/>
            <a:ext cx="2895600" cy="301625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Александр Елизаров</a:t>
            </a:r>
            <a:endParaRPr lang="ru-RU" sz="70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467475"/>
            <a:ext cx="2133600" cy="301625"/>
          </a:xfrm>
        </p:spPr>
        <p:txBody>
          <a:bodyPr/>
          <a:lstStyle>
            <a:lvl1pPr>
              <a:defRPr/>
            </a:lvl1pPr>
          </a:lstStyle>
          <a:p>
            <a:fld id="{40EFE75F-4860-465B-818B-FEBB17D71BF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795756"/>
      </p:ext>
    </p:extLst>
  </p:cSld>
  <p:clrMapOvr>
    <a:masterClrMapping/>
  </p:clrMapOvr>
  <p:hf sldNum="0" hd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Александр Елизаров</a:t>
            </a:r>
            <a:endParaRPr lang="ru-RU" sz="70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E6549E0-411D-457E-A0C7-9824DEDA6BA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24035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Александр Елизаров</a:t>
            </a:r>
            <a:endParaRPr lang="ru-RU" sz="70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9C83155-DF70-494B-82B1-DE2BCFE883B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48823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Александр Елизаров</a:t>
            </a:r>
            <a:endParaRPr lang="ru-RU" sz="70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07E75E-E63A-420C-8D3D-32384202805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69148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Александр Елизаров</a:t>
            </a:r>
            <a:endParaRPr lang="ru-RU" sz="70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C5B86B-F6E6-4DB9-A585-DADE05F543E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819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Александр Елизаров</a:t>
            </a:r>
            <a:endParaRPr lang="ru-RU" sz="70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D90D8AE-C859-434E-A383-1BD744EBB8D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57257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Александр Елизаров</a:t>
            </a:r>
            <a:endParaRPr lang="ru-RU" sz="70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32C0303-F56C-4EB3-A493-27FA169A4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87405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Александр Елизаров</a:t>
            </a:r>
            <a:endParaRPr lang="ru-RU" sz="70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26C1103-ECEB-4016-9C17-DC66F7ACFF3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16099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Александр Елизаров</a:t>
            </a:r>
            <a:endParaRPr lang="ru-RU" sz="70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328340F-C685-4DA2-8422-DE4A541639B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24214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0" name="Freeform 26"/>
          <p:cNvSpPr>
            <a:spLocks/>
          </p:cNvSpPr>
          <p:nvPr/>
        </p:nvSpPr>
        <p:spPr bwMode="gray">
          <a:xfrm>
            <a:off x="8685213" y="763588"/>
            <a:ext cx="511175" cy="5697537"/>
          </a:xfrm>
          <a:custGeom>
            <a:avLst/>
            <a:gdLst>
              <a:gd name="T0" fmla="*/ 1 w 417"/>
              <a:gd name="T1" fmla="*/ 231 h 3438"/>
              <a:gd name="T2" fmla="*/ 417 w 417"/>
              <a:gd name="T3" fmla="*/ 0 h 3438"/>
              <a:gd name="T4" fmla="*/ 397 w 417"/>
              <a:gd name="T5" fmla="*/ 3208 h 3438"/>
              <a:gd name="T6" fmla="*/ 0 w 417"/>
              <a:gd name="T7" fmla="*/ 3438 h 3438"/>
              <a:gd name="T8" fmla="*/ 1 w 417"/>
              <a:gd name="T9" fmla="*/ 231 h 34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17" h="3438">
                <a:moveTo>
                  <a:pt x="1" y="231"/>
                </a:moveTo>
                <a:lnTo>
                  <a:pt x="417" y="0"/>
                </a:lnTo>
                <a:lnTo>
                  <a:pt x="397" y="3208"/>
                </a:lnTo>
                <a:lnTo>
                  <a:pt x="0" y="3438"/>
                </a:lnTo>
                <a:lnTo>
                  <a:pt x="1" y="231"/>
                </a:lnTo>
                <a:close/>
              </a:path>
            </a:pathLst>
          </a:custGeom>
          <a:solidFill>
            <a:schemeClr val="accent2">
              <a:alpha val="16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051" name="Rectangle 27"/>
          <p:cNvSpPr>
            <a:spLocks noChangeArrowheads="1"/>
          </p:cNvSpPr>
          <p:nvPr/>
        </p:nvSpPr>
        <p:spPr bwMode="gray">
          <a:xfrm>
            <a:off x="0" y="1155700"/>
            <a:ext cx="8683625" cy="5308600"/>
          </a:xfrm>
          <a:prstGeom prst="rect">
            <a:avLst/>
          </a:prstGeom>
          <a:solidFill>
            <a:schemeClr val="folHlink">
              <a:alpha val="27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black">
          <a:xfrm>
            <a:off x="457200" y="1600200"/>
            <a:ext cx="8229600" cy="472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gray">
          <a:xfrm>
            <a:off x="457200" y="6467475"/>
            <a:ext cx="2133600" cy="301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gray">
          <a:xfrm>
            <a:off x="3124200" y="6467475"/>
            <a:ext cx="2895600" cy="301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200" b="0">
                <a:latin typeface="+mn-lt"/>
              </a:defRPr>
            </a:lvl1pPr>
          </a:lstStyle>
          <a:p>
            <a:r>
              <a:rPr lang="ru-RU" smtClean="0"/>
              <a:t>Александр Елизаров</a:t>
            </a:r>
            <a:endParaRPr lang="ru-RU" sz="70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gray">
          <a:xfrm>
            <a:off x="6553200" y="6467475"/>
            <a:ext cx="2133600" cy="301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latin typeface="+mn-lt"/>
              </a:defRPr>
            </a:lvl1pPr>
          </a:lstStyle>
          <a:p>
            <a:fld id="{619AD741-052E-45FE-B752-D5FCAE27D888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040" name="Picture 16" descr="Picture11"/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40" b="6302"/>
          <a:stretch>
            <a:fillRect/>
          </a:stretch>
        </p:blipFill>
        <p:spPr bwMode="gray">
          <a:xfrm>
            <a:off x="609600" y="3294063"/>
            <a:ext cx="2022475" cy="35639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44" name="AutoShape 20"/>
          <p:cNvSpPr>
            <a:spLocks noChangeArrowheads="1"/>
          </p:cNvSpPr>
          <p:nvPr/>
        </p:nvSpPr>
        <p:spPr bwMode="gray">
          <a:xfrm rot="5400000">
            <a:off x="577850" y="-196850"/>
            <a:ext cx="520700" cy="1676400"/>
          </a:xfrm>
          <a:prstGeom prst="upArrow">
            <a:avLst>
              <a:gd name="adj1" fmla="val 47852"/>
              <a:gd name="adj2" fmla="val 60411"/>
            </a:avLst>
          </a:pr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045" name="AutoShape 21"/>
          <p:cNvSpPr>
            <a:spLocks noChangeArrowheads="1"/>
          </p:cNvSpPr>
          <p:nvPr/>
        </p:nvSpPr>
        <p:spPr bwMode="gray">
          <a:xfrm rot="5400000">
            <a:off x="268287" y="-192087"/>
            <a:ext cx="682625" cy="1219200"/>
          </a:xfrm>
          <a:prstGeom prst="upArrow">
            <a:avLst>
              <a:gd name="adj1" fmla="val 44657"/>
              <a:gd name="adj2" fmla="val 52325"/>
            </a:avLst>
          </a:prstGeom>
          <a:solidFill>
            <a:srgbClr val="F6831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046" name="AutoShape 22"/>
          <p:cNvSpPr>
            <a:spLocks noChangeArrowheads="1"/>
          </p:cNvSpPr>
          <p:nvPr/>
        </p:nvSpPr>
        <p:spPr bwMode="gray">
          <a:xfrm rot="5400000">
            <a:off x="423069" y="270669"/>
            <a:ext cx="381000" cy="1211262"/>
          </a:xfrm>
          <a:prstGeom prst="upArrow">
            <a:avLst>
              <a:gd name="adj1" fmla="val 47852"/>
              <a:gd name="adj2" fmla="val 59654"/>
            </a:avLst>
          </a:prstGeom>
          <a:solidFill>
            <a:schemeClr val="fol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047" name="AutoShape 23"/>
          <p:cNvSpPr>
            <a:spLocks noChangeArrowheads="1"/>
          </p:cNvSpPr>
          <p:nvPr/>
        </p:nvSpPr>
        <p:spPr bwMode="gray">
          <a:xfrm rot="5400000">
            <a:off x="101600" y="550863"/>
            <a:ext cx="273050" cy="476250"/>
          </a:xfrm>
          <a:prstGeom prst="upArrow">
            <a:avLst>
              <a:gd name="adj1" fmla="val 38870"/>
              <a:gd name="adj2" fmla="val 62468"/>
            </a:avLst>
          </a:prstGeom>
          <a:solidFill>
            <a:srgbClr val="F6831A">
              <a:alpha val="60001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grpSp>
        <p:nvGrpSpPr>
          <p:cNvPr id="1041" name="Group 17"/>
          <p:cNvGrpSpPr>
            <a:grpSpLocks/>
          </p:cNvGrpSpPr>
          <p:nvPr/>
        </p:nvGrpSpPr>
        <p:grpSpPr bwMode="auto">
          <a:xfrm>
            <a:off x="0" y="65088"/>
            <a:ext cx="1371600" cy="1535112"/>
            <a:chOff x="912" y="1536"/>
            <a:chExt cx="1728" cy="2112"/>
          </a:xfrm>
        </p:grpSpPr>
        <p:pic>
          <p:nvPicPr>
            <p:cNvPr id="1042" name="Picture 18" descr="light_shadow"/>
            <p:cNvPicPr>
              <a:picLocks noChangeAspect="1" noChangeArrowheads="1"/>
            </p:cNvPicPr>
            <p:nvPr userDrawn="1"/>
          </p:nvPicPr>
          <p:blipFill>
            <a:blip r:embed="rId1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gray">
            <a:xfrm>
              <a:off x="912" y="1536"/>
              <a:ext cx="1728" cy="211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43" name="Picture 19" descr="wiz_biz01"/>
            <p:cNvPicPr>
              <a:picLocks noChangeAspect="1" noChangeArrowheads="1"/>
            </p:cNvPicPr>
            <p:nvPr userDrawn="1"/>
          </p:nvPicPr>
          <p:blipFill>
            <a:blip r:embed="rId1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-310"/>
            <a:stretch>
              <a:fillRect/>
            </a:stretch>
          </p:blipFill>
          <p:spPr bwMode="gray">
            <a:xfrm>
              <a:off x="1248" y="1776"/>
              <a:ext cx="1033" cy="177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black">
          <a:xfrm>
            <a:off x="1752600" y="98425"/>
            <a:ext cx="6858000" cy="10747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pic>
        <p:nvPicPr>
          <p:cNvPr id="1049" name="Picture 25" descr="Picture11"/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345" b="6302"/>
          <a:stretch>
            <a:fillRect/>
          </a:stretch>
        </p:blipFill>
        <p:spPr bwMode="gray">
          <a:xfrm>
            <a:off x="0" y="4114800"/>
            <a:ext cx="1219200" cy="274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14"/>
          <p:cNvPicPr>
            <a:picLocks noChangeAspect="1" noChangeArrowheads="1"/>
          </p:cNvPicPr>
          <p:nvPr userDrawn="1"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0"/>
            <a:ext cx="1692275" cy="700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  <p:sldLayoutId id="2147483689" r:id="rId13"/>
    <p:sldLayoutId id="2147483690" r:id="rId14"/>
    <p:sldLayoutId id="2147483691" r:id="rId15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7" dur="500"/>
                                        <p:tgtEl>
                                          <p:spTgt spid="10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3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0" dur="500"/>
                                        <p:tgtEl>
                                          <p:spTgt spid="10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8" presetClass="entr" presetSubtype="3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3" dur="500"/>
                                        <p:tgtEl>
                                          <p:spTgt spid="10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8" presetClass="entr" presetSubtype="3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6" dur="500"/>
                                        <p:tgtEl>
                                          <p:spTgt spid="10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14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4" grpId="0" animBg="1"/>
      <p:bldP spid="1045" grpId="0" animBg="1"/>
      <p:bldP spid="1046" grpId="0" animBg="1"/>
      <p:bldP spid="1047" grpId="0" animBg="1"/>
      <p:bldP spid="1026" grpId="0"/>
    </p:bldLst>
  </p:timing>
  <p:hf sldNum="0"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2060848"/>
            <a:ext cx="6408960" cy="1438573"/>
          </a:xfrm>
        </p:spPr>
        <p:txBody>
          <a:bodyPr/>
          <a:lstStyle/>
          <a:p>
            <a:r>
              <a:rPr lang="ru-RU" sz="4000" dirty="0" smtClean="0"/>
              <a:t>ИКТ-компетентность </a:t>
            </a:r>
            <a:r>
              <a:rPr lang="ru-RU" sz="4000" dirty="0"/>
              <a:t>педагога </a:t>
            </a:r>
          </a:p>
        </p:txBody>
      </p:sp>
      <p:sp>
        <p:nvSpPr>
          <p:cNvPr id="3" name="Прямоугольник 2"/>
          <p:cNvSpPr/>
          <p:nvPr/>
        </p:nvSpPr>
        <p:spPr bwMode="auto">
          <a:xfrm>
            <a:off x="179512" y="116632"/>
            <a:ext cx="2736304" cy="936104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fld id="{1E0A21C7-A4C0-4528-821E-AB1B0CE0CD84}" type="datetime1">
              <a:rPr kumimoji="0" lang="ru-RU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28.05.2017</a:t>
            </a:fld>
            <a:endParaRPr kumimoji="0" lang="ru-RU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275856" y="6271083"/>
            <a:ext cx="34563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Выполнила: Брусова И.А.</a:t>
            </a:r>
            <a:endParaRPr lang="ru-RU" dirty="0"/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2000"/>
              <a:t>ИКТ-компетентность педагога: </a:t>
            </a:r>
            <a:br>
              <a:rPr lang="ru-RU" sz="2000"/>
            </a:br>
            <a:r>
              <a:rPr lang="ru-RU" sz="2000"/>
              <a:t>базовый уровень</a:t>
            </a:r>
          </a:p>
        </p:txBody>
      </p:sp>
      <p:sp>
        <p:nvSpPr>
          <p:cNvPr id="36867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340768"/>
            <a:ext cx="8229600" cy="4724400"/>
          </a:xfrm>
        </p:spPr>
        <p:txBody>
          <a:bodyPr/>
          <a:lstStyle/>
          <a:p>
            <a:pPr marL="381000" indent="-381000"/>
            <a:r>
              <a:rPr lang="ru-RU" sz="2200" dirty="0"/>
              <a:t>Владение приемами подготовки методических материалов и документов в соответствии с предметной областью педагога и средствами информационных технологий:</a:t>
            </a:r>
          </a:p>
          <a:p>
            <a:pPr marL="800100" lvl="1" indent="-342900"/>
            <a:r>
              <a:rPr lang="ru-RU" sz="2200" dirty="0"/>
              <a:t>вводом текста с клавиатуры и приёмами его форматирования;</a:t>
            </a:r>
          </a:p>
          <a:p>
            <a:pPr marL="800100" lvl="1" indent="-342900"/>
            <a:r>
              <a:rPr lang="ru-RU" sz="2200" dirty="0"/>
              <a:t>подготовкой материалов, содержащих графические элементы, с использованием встроенных инструментов обработки графических элементов;</a:t>
            </a:r>
          </a:p>
          <a:p>
            <a:pPr marL="800100" lvl="1" indent="-342900"/>
            <a:r>
              <a:rPr lang="ru-RU" sz="2200" dirty="0"/>
              <a:t>приёмами работы с табличными данными для составления списков и таблиц с использованием встроенных способов  простейшего расчёта данных;</a:t>
            </a:r>
          </a:p>
          <a:p>
            <a:pPr marL="800100" lvl="1" indent="-342900"/>
            <a:r>
              <a:rPr lang="ru-RU" sz="2200" dirty="0"/>
              <a:t>приёмами построения графиков и диаграмм;</a:t>
            </a:r>
          </a:p>
          <a:p>
            <a:pPr marL="800100" lvl="1" indent="-342900"/>
            <a:r>
              <a:rPr lang="ru-RU" sz="2200" dirty="0"/>
              <a:t>приемами создания презентаций и демонстраций для их использования в педагогической практике</a:t>
            </a:r>
          </a:p>
        </p:txBody>
      </p:sp>
      <p:sp>
        <p:nvSpPr>
          <p:cNvPr id="5" name="Прямоугольник 4"/>
          <p:cNvSpPr/>
          <p:nvPr/>
        </p:nvSpPr>
        <p:spPr bwMode="auto">
          <a:xfrm>
            <a:off x="7524328" y="44624"/>
            <a:ext cx="1619672" cy="54868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fld id="{7B0CAB84-19BC-466F-975B-0ACA3D9DD48C}" type="datetime1">
              <a:rPr kumimoji="0" lang="ru-RU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28.05.2017</a:t>
            </a:fld>
            <a:endParaRPr kumimoji="0" lang="ru-RU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6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6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368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368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2000" fill="hold"/>
                                        <p:tgtEl>
                                          <p:spTgt spid="368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2000" fill="hold"/>
                                        <p:tgtEl>
                                          <p:spTgt spid="368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368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368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368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2000" fill="hold"/>
                                        <p:tgtEl>
                                          <p:spTgt spid="368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2000" fill="hold"/>
                                        <p:tgtEl>
                                          <p:spTgt spid="368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2000" fill="hold"/>
                                        <p:tgtEl>
                                          <p:spTgt spid="368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7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2000"/>
              <a:t>ИКТ-компетентность педагога: </a:t>
            </a:r>
            <a:br>
              <a:rPr lang="ru-RU" sz="2000"/>
            </a:br>
            <a:r>
              <a:rPr lang="ru-RU" sz="2000"/>
              <a:t>базовый уровень</a:t>
            </a:r>
          </a:p>
        </p:txBody>
      </p:sp>
      <p:sp>
        <p:nvSpPr>
          <p:cNvPr id="3789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381000" indent="-381000"/>
            <a:r>
              <a:rPr lang="ru-RU" sz="2300" dirty="0"/>
              <a:t>Владение базовыми сервисами и приемами работы в сети Интернет для их использования в образовательной деятельности:</a:t>
            </a:r>
          </a:p>
          <a:p>
            <a:pPr marL="800100" lvl="1" indent="-342900"/>
            <a:r>
              <a:rPr lang="ru-RU" sz="2300" dirty="0"/>
              <a:t>приёмами навигации и поиска образовательной информации в сети </a:t>
            </a:r>
            <a:r>
              <a:rPr lang="ru-RU" sz="2300" dirty="0" smtClean="0"/>
              <a:t>Интернет, </a:t>
            </a:r>
            <a:r>
              <a:rPr lang="ru-RU" sz="2300" dirty="0"/>
              <a:t>её получения и сохранения в целях последующего использования в педагогическом процессе;</a:t>
            </a:r>
          </a:p>
          <a:p>
            <a:pPr marL="800100" lvl="1" indent="-342900"/>
            <a:r>
              <a:rPr lang="ru-RU" sz="2300" dirty="0"/>
              <a:t>приёмами работы с электронной почтой;</a:t>
            </a:r>
          </a:p>
          <a:p>
            <a:pPr marL="800100" lvl="1" indent="-342900"/>
            <a:r>
              <a:rPr lang="ru-RU" sz="2300" dirty="0"/>
              <a:t>приёмами работы со средствами сетевого взаимодействия (чаты, форумы)</a:t>
            </a:r>
          </a:p>
        </p:txBody>
      </p:sp>
      <p:sp>
        <p:nvSpPr>
          <p:cNvPr id="5" name="Прямоугольник 4"/>
          <p:cNvSpPr/>
          <p:nvPr/>
        </p:nvSpPr>
        <p:spPr bwMode="auto">
          <a:xfrm>
            <a:off x="7524328" y="44624"/>
            <a:ext cx="1619672" cy="54868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fld id="{AFE0399E-FA94-4E40-9CF2-A4F2BA678409}" type="datetime1">
              <a:rPr kumimoji="0" lang="ru-RU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28.05.2017</a:t>
            </a:fld>
            <a:endParaRPr kumimoji="0" lang="ru-RU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7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7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378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378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2000" fill="hold"/>
                                        <p:tgtEl>
                                          <p:spTgt spid="378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2000" fill="hold"/>
                                        <p:tgtEl>
                                          <p:spTgt spid="378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378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378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91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2000"/>
              <a:t>ИКТ-компетентность педагога: </a:t>
            </a:r>
            <a:br>
              <a:rPr lang="ru-RU" sz="2000"/>
            </a:br>
            <a:r>
              <a:rPr lang="ru-RU" sz="2000"/>
              <a:t>расширенный уровень</a:t>
            </a:r>
          </a:p>
        </p:txBody>
      </p:sp>
      <p:sp>
        <p:nvSpPr>
          <p:cNvPr id="3891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381000" indent="-381000"/>
            <a:r>
              <a:rPr lang="ru-RU"/>
              <a:t>Наличие представлений: </a:t>
            </a:r>
          </a:p>
          <a:p>
            <a:pPr marL="800100" lvl="1" indent="-342900"/>
            <a:r>
              <a:rPr lang="ru-RU"/>
              <a:t>о формировании педагогического портфолио  средствами информационных технологий;</a:t>
            </a:r>
          </a:p>
          <a:p>
            <a:pPr marL="800100" lvl="1" indent="-342900"/>
            <a:r>
              <a:rPr lang="ru-RU"/>
              <a:t>о сетевом педагогическом взаимодействии и распространении педагогического опыта;</a:t>
            </a:r>
          </a:p>
          <a:p>
            <a:pPr marL="800100" lvl="1" indent="-342900"/>
            <a:r>
              <a:rPr lang="ru-RU"/>
              <a:t>о назначении, структуре, инструментах навигации и дизайне сайта;</a:t>
            </a:r>
          </a:p>
          <a:p>
            <a:pPr marL="800100" lvl="1" indent="-342900"/>
            <a:r>
              <a:rPr lang="ru-RU"/>
              <a:t>о структуре web-страницы;</a:t>
            </a:r>
          </a:p>
          <a:p>
            <a:pPr marL="800100" lvl="1" indent="-342900"/>
            <a:r>
              <a:rPr lang="ru-RU"/>
              <a:t>о программных средствах создания сайтов (web-редакторы, конструкторы)</a:t>
            </a:r>
          </a:p>
          <a:p>
            <a:pPr marL="381000" indent="-381000"/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Александр Елизаров</a:t>
            </a:r>
            <a:endParaRPr lang="ru-RU" sz="700"/>
          </a:p>
        </p:txBody>
      </p:sp>
      <p:sp>
        <p:nvSpPr>
          <p:cNvPr id="5" name="Прямоугольник 4"/>
          <p:cNvSpPr/>
          <p:nvPr/>
        </p:nvSpPr>
        <p:spPr bwMode="auto">
          <a:xfrm>
            <a:off x="7524328" y="44624"/>
            <a:ext cx="1619672" cy="54868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fld id="{609980A3-F42A-4F5F-803D-A8AA420DAF71}" type="datetime1">
              <a:rPr kumimoji="0" lang="ru-RU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28.05.2017</a:t>
            </a:fld>
            <a:endParaRPr kumimoji="0" lang="ru-RU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</p:cSld>
  <p:clrMapOvr>
    <a:masterClrMapping/>
  </p:clrMapOvr>
  <p:transition spd="med">
    <p:cover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2000"/>
              <a:t>ИКТ-компетентность педагога: </a:t>
            </a:r>
            <a:br>
              <a:rPr lang="ru-RU" sz="2000"/>
            </a:br>
            <a:r>
              <a:rPr lang="ru-RU" sz="2000"/>
              <a:t>расширенный уровень</a:t>
            </a:r>
          </a:p>
        </p:txBody>
      </p:sp>
      <p:sp>
        <p:nvSpPr>
          <p:cNvPr id="3993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381000" indent="-381000"/>
            <a:r>
              <a:rPr lang="ru-RU" sz="2200" dirty="0"/>
              <a:t>Владение приёмами:</a:t>
            </a:r>
          </a:p>
          <a:p>
            <a:pPr marL="800100" lvl="1" indent="-342900"/>
            <a:r>
              <a:rPr lang="ru-RU" sz="2200" dirty="0"/>
              <a:t>формирования портфолио в форме компьютерной публикации для конференции, семинара</a:t>
            </a:r>
          </a:p>
          <a:p>
            <a:pPr marL="800100" lvl="1" indent="-342900"/>
            <a:r>
              <a:rPr lang="ru-RU" sz="2200" dirty="0"/>
              <a:t>представления педагогического опыта в форме компьютерной презентации к докладу;</a:t>
            </a:r>
          </a:p>
          <a:p>
            <a:pPr marL="800100" lvl="1" indent="-342900"/>
            <a:r>
              <a:rPr lang="ru-RU" sz="2200" dirty="0"/>
              <a:t>представления индивидуального и коллективного педагогического портфолио для сетевого обмена опытом с использованием  </a:t>
            </a:r>
            <a:r>
              <a:rPr lang="ru-RU" sz="2200" dirty="0" err="1"/>
              <a:t>Web</a:t>
            </a:r>
            <a:r>
              <a:rPr lang="ru-RU" sz="2200" dirty="0"/>
              <a:t>-интерфейса, включая </a:t>
            </a:r>
            <a:r>
              <a:rPr lang="ru-RU" sz="2200" dirty="0" smtClean="0"/>
              <a:t>средства </a:t>
            </a:r>
            <a:r>
              <a:rPr lang="ru-RU" sz="2200" dirty="0"/>
              <a:t>компьютерной графики, фото и видео материалы;</a:t>
            </a:r>
          </a:p>
          <a:p>
            <a:pPr marL="381000" indent="-381000"/>
            <a:r>
              <a:rPr lang="ru-RU" sz="2200" dirty="0"/>
              <a:t>Владение методикой использования программно-аппаратных и инструментальных средств ИКТ и электронных образовательных ресурсов  в педагогическом </a:t>
            </a:r>
            <a:r>
              <a:rPr lang="ru-RU" sz="2200" dirty="0" smtClean="0"/>
              <a:t>процессе</a:t>
            </a:r>
            <a:endParaRPr lang="ru-RU" sz="2200" dirty="0"/>
          </a:p>
        </p:txBody>
      </p:sp>
      <p:sp>
        <p:nvSpPr>
          <p:cNvPr id="5" name="Прямоугольник 4"/>
          <p:cNvSpPr/>
          <p:nvPr/>
        </p:nvSpPr>
        <p:spPr bwMode="auto">
          <a:xfrm>
            <a:off x="7524328" y="44624"/>
            <a:ext cx="1619672" cy="54868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fld id="{AA8946DE-C913-41AF-A987-5672D586AE7E}" type="datetime1">
              <a:rPr kumimoji="0" lang="ru-RU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28.05.2017</a:t>
            </a:fld>
            <a:endParaRPr kumimoji="0" lang="ru-RU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9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9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399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399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2000" fill="hold"/>
                                        <p:tgtEl>
                                          <p:spTgt spid="399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2000" fill="hold"/>
                                        <p:tgtEl>
                                          <p:spTgt spid="399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399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399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399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2000" fill="hold"/>
                                        <p:tgtEl>
                                          <p:spTgt spid="399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39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79512" y="1916832"/>
            <a:ext cx="5544864" cy="1798638"/>
          </a:xfrm>
        </p:spPr>
        <p:txBody>
          <a:bodyPr/>
          <a:lstStyle/>
          <a:p>
            <a:r>
              <a:rPr lang="ru-RU" sz="2400" i="1" dirty="0" smtClean="0">
                <a:solidFill>
                  <a:schemeClr val="tx2"/>
                </a:solidFill>
              </a:rPr>
              <a:t>«Технологии </a:t>
            </a:r>
            <a:r>
              <a:rPr lang="ru-RU" sz="2400" i="1" dirty="0">
                <a:solidFill>
                  <a:schemeClr val="tx2"/>
                </a:solidFill>
              </a:rPr>
              <a:t>не заменят преподавателей, их заменят другие преподаватели, которые используют </a:t>
            </a:r>
            <a:r>
              <a:rPr lang="ru-RU" sz="2400" i="1" dirty="0" smtClean="0">
                <a:solidFill>
                  <a:schemeClr val="tx2"/>
                </a:solidFill>
              </a:rPr>
              <a:t>ИКТ»    </a:t>
            </a:r>
            <a:r>
              <a:rPr lang="ru-RU" sz="2400" b="0" i="1" dirty="0" smtClean="0">
                <a:solidFill>
                  <a:schemeClr val="tx1"/>
                </a:solidFill>
              </a:rPr>
              <a:t>Рей Клиффорд</a:t>
            </a:r>
            <a:r>
              <a:rPr lang="ru-RU" sz="2400" b="0" dirty="0" smtClean="0">
                <a:solidFill>
                  <a:schemeClr val="tx2"/>
                </a:solidFill>
              </a:rPr>
              <a:t/>
            </a:r>
            <a:br>
              <a:rPr lang="ru-RU" sz="2400" b="0" dirty="0" smtClean="0">
                <a:solidFill>
                  <a:schemeClr val="tx2"/>
                </a:solidFill>
              </a:rPr>
            </a:br>
            <a:endParaRPr lang="ru-RU" sz="2400" dirty="0"/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 bwMode="black">
          <a:xfrm>
            <a:off x="3400383" y="5373216"/>
            <a:ext cx="4680768" cy="1798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45791" dir="3378596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9pPr>
          </a:lstStyle>
          <a:p>
            <a:r>
              <a:rPr lang="ru-RU" sz="2400" i="1" dirty="0" smtClean="0"/>
              <a:t>Спасибо за внимание!</a:t>
            </a:r>
            <a:endParaRPr lang="ru-RU" sz="2400" dirty="0"/>
          </a:p>
        </p:txBody>
      </p:sp>
      <p:sp>
        <p:nvSpPr>
          <p:cNvPr id="4" name="Прямоугольник 3"/>
          <p:cNvSpPr/>
          <p:nvPr/>
        </p:nvSpPr>
        <p:spPr bwMode="auto">
          <a:xfrm>
            <a:off x="179512" y="116632"/>
            <a:ext cx="2736304" cy="936104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fld id="{897ABDD0-A0A8-49DD-B0E4-BC439FB7390B}" type="datetime1">
              <a:rPr kumimoji="0" lang="ru-RU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28.05.2017</a:t>
            </a:fld>
            <a:endParaRPr kumimoji="0" lang="ru-RU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</p:cSld>
  <p:clrMapOvr>
    <a:masterClrMapping/>
  </p:clrMapOvr>
  <p:transition spd="med">
    <p:zoom dir="in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-36512" y="1988840"/>
            <a:ext cx="6444208" cy="1798638"/>
          </a:xfrm>
        </p:spPr>
        <p:txBody>
          <a:bodyPr/>
          <a:lstStyle/>
          <a:p>
            <a:r>
              <a:rPr lang="ru-RU" sz="2000" i="1" dirty="0" smtClean="0"/>
              <a:t>«Истинная компьютерная грамотность означает не только умение использовать компьютер и компьютерные идеи, но и знание, когда это следует делать» </a:t>
            </a:r>
            <a:r>
              <a:rPr lang="ru-RU" sz="2000" b="0" i="1" dirty="0" smtClean="0"/>
              <a:t>Сеймур Пейперт</a:t>
            </a:r>
            <a:endParaRPr lang="ru-RU" sz="2000" b="0" i="1" dirty="0"/>
          </a:p>
        </p:txBody>
      </p:sp>
      <p:sp>
        <p:nvSpPr>
          <p:cNvPr id="2" name="Прямоугольник 1"/>
          <p:cNvSpPr/>
          <p:nvPr/>
        </p:nvSpPr>
        <p:spPr bwMode="auto">
          <a:xfrm>
            <a:off x="179512" y="116632"/>
            <a:ext cx="2736304" cy="936104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28.05.2017</a:t>
            </a:r>
            <a:endParaRPr kumimoji="0" lang="ru-RU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61832745"/>
      </p:ext>
    </p:extLst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ИКТ-компетентность педагога: понятие</a:t>
            </a:r>
            <a:endParaRPr lang="ru-RU" dirty="0"/>
          </a:p>
        </p:txBody>
      </p:sp>
      <p:pic>
        <p:nvPicPr>
          <p:cNvPr id="40962" name="Picture 2" descr="http://lib2.podelise.ru/tw_files2/urls_4/5/d-4183/img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1268760"/>
            <a:ext cx="7200800" cy="5184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/>
          <p:cNvSpPr/>
          <p:nvPr/>
        </p:nvSpPr>
        <p:spPr bwMode="auto">
          <a:xfrm>
            <a:off x="7524328" y="44624"/>
            <a:ext cx="1619672" cy="54868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fld id="{187427BE-BE40-4E6C-ADC1-07590001B457}" type="datetime1">
              <a:rPr kumimoji="0" lang="ru-RU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28.05.2017</a:t>
            </a:fld>
            <a:endParaRPr kumimoji="0" lang="ru-RU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700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ИКТ-компетентность педагога: понятие</a:t>
            </a:r>
            <a:endParaRPr lang="ru-RU" dirty="0"/>
          </a:p>
        </p:txBody>
      </p:sp>
      <p:pic>
        <p:nvPicPr>
          <p:cNvPr id="46082" name="Picture 2" descr="http://lib2.podelise.ru/tw_files2/urls_4/5/d-4183/img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3" y="1196752"/>
            <a:ext cx="7008779" cy="52565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 bwMode="auto">
          <a:xfrm>
            <a:off x="7524328" y="44624"/>
            <a:ext cx="1619672" cy="54868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fld id="{18B9AD13-C7D2-4906-B78C-5FC12EB25ECB}" type="datetime1">
              <a:rPr kumimoji="0" lang="ru-RU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28.05.2017</a:t>
            </a:fld>
            <a:endParaRPr kumimoji="0" lang="ru-RU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42571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ИКТ-компетентность педагога: понятие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3175" indent="-3175">
              <a:buFontTx/>
              <a:buNone/>
            </a:pPr>
            <a:r>
              <a:rPr lang="ru-RU" b="1" dirty="0" smtClean="0"/>
              <a:t>ИКТ-компетентность</a:t>
            </a:r>
            <a:r>
              <a:rPr lang="ru-RU" dirty="0" smtClean="0"/>
              <a:t> </a:t>
            </a:r>
            <a:r>
              <a:rPr lang="ru-RU" dirty="0"/>
              <a:t>педагога – совокупность знаний умений и опыта деятельности в сфере использования ИКТ в образовании. </a:t>
            </a:r>
            <a:endParaRPr lang="ru-RU" dirty="0" smtClean="0"/>
          </a:p>
          <a:p>
            <a:pPr marL="3175" indent="-3175">
              <a:buFontTx/>
              <a:buNone/>
            </a:pPr>
            <a:r>
              <a:rPr lang="ru-RU" dirty="0" smtClean="0"/>
              <a:t>В </a:t>
            </a:r>
            <a:r>
              <a:rPr lang="ru-RU" dirty="0"/>
              <a:t>ИКТ компетентности педагога можно выделить три уровня: </a:t>
            </a:r>
          </a:p>
          <a:p>
            <a:pPr marL="827088" lvl="1"/>
            <a:r>
              <a:rPr lang="ru-RU" sz="3200" b="1" dirty="0"/>
              <a:t>базовый</a:t>
            </a:r>
            <a:r>
              <a:rPr lang="ru-RU" sz="3200" dirty="0"/>
              <a:t>;</a:t>
            </a:r>
            <a:r>
              <a:rPr lang="ru-RU" sz="3200" b="1" dirty="0"/>
              <a:t> </a:t>
            </a:r>
          </a:p>
          <a:p>
            <a:pPr marL="827088" lvl="1"/>
            <a:r>
              <a:rPr lang="ru-RU" sz="3200" b="1" dirty="0"/>
              <a:t>расширенный</a:t>
            </a:r>
            <a:r>
              <a:rPr lang="ru-RU" sz="3200" dirty="0"/>
              <a:t>;</a:t>
            </a:r>
            <a:r>
              <a:rPr lang="ru-RU" sz="3200" b="1" dirty="0"/>
              <a:t> </a:t>
            </a:r>
          </a:p>
          <a:p>
            <a:pPr marL="827088" lvl="1"/>
            <a:r>
              <a:rPr lang="ru-RU" sz="3200" b="1" dirty="0"/>
              <a:t>специализированный.</a:t>
            </a:r>
            <a:endParaRPr lang="ru-RU" sz="3200" dirty="0"/>
          </a:p>
        </p:txBody>
      </p:sp>
      <p:sp>
        <p:nvSpPr>
          <p:cNvPr id="5" name="Прямоугольник 4"/>
          <p:cNvSpPr/>
          <p:nvPr/>
        </p:nvSpPr>
        <p:spPr bwMode="auto">
          <a:xfrm>
            <a:off x="7524328" y="44624"/>
            <a:ext cx="1619672" cy="54868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fld id="{02FEB5F7-4627-4A05-9EA0-DF199FF9EC5E}" type="datetime1">
              <a:rPr kumimoji="0" lang="ru-RU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28.05.2017</a:t>
            </a:fld>
            <a:endParaRPr kumimoji="0" lang="ru-RU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</p:cSld>
  <p:clrMapOvr>
    <a:masterClrMapping/>
  </p:clrMapOvr>
  <p:transition spd="med">
    <p:cover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ИКТ-компетентность педагога: понятие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484784"/>
            <a:ext cx="8229600" cy="4724400"/>
          </a:xfrm>
        </p:spPr>
        <p:txBody>
          <a:bodyPr/>
          <a:lstStyle/>
          <a:p>
            <a:pPr marL="3175" indent="-3175">
              <a:buFontTx/>
              <a:buNone/>
            </a:pPr>
            <a:r>
              <a:rPr lang="ru-RU" sz="2000" b="1" dirty="0"/>
              <a:t>Под базовым уровнем</a:t>
            </a:r>
            <a:r>
              <a:rPr lang="ru-RU" sz="2000" dirty="0"/>
              <a:t> понимается инвариант знаний, умений и опыта, необходимый и общедоступный для каждого педагога в решении образовательных задач, прежде всего, средствами ИКТ универсального назначения:</a:t>
            </a:r>
          </a:p>
          <a:p>
            <a:pPr marL="849313" lvl="1"/>
            <a:r>
              <a:rPr lang="ru-RU" sz="2000" dirty="0"/>
              <a:t>овладение общепринятыми инструментами работы в личном информационном пространстве на компьютере (файловыми операциями и графическим интерфейсом);</a:t>
            </a:r>
          </a:p>
          <a:p>
            <a:pPr marL="849313" lvl="1"/>
            <a:r>
              <a:rPr lang="ru-RU" sz="2000" dirty="0"/>
              <a:t>освоение пользовательских навыков в применении  элементарных возможностей офисных технологий; </a:t>
            </a:r>
          </a:p>
          <a:p>
            <a:pPr marL="849313" lvl="1"/>
            <a:r>
              <a:rPr lang="ru-RU" sz="2000" dirty="0"/>
              <a:t>использование технологий навигации и поиска необходимой информации в сети Интернет; </a:t>
            </a:r>
          </a:p>
          <a:p>
            <a:pPr marL="849313" lvl="1"/>
            <a:r>
              <a:rPr lang="ru-RU" sz="2000" dirty="0"/>
              <a:t>использование электронной почты и технологий сетевого общения; </a:t>
            </a:r>
          </a:p>
          <a:p>
            <a:pPr marL="849313" lvl="1"/>
            <a:r>
              <a:rPr lang="ru-RU" sz="2000" dirty="0"/>
              <a:t>общее представление  о мультимедийных и сетевых образовательных ресурсах.</a:t>
            </a:r>
          </a:p>
        </p:txBody>
      </p:sp>
      <p:sp>
        <p:nvSpPr>
          <p:cNvPr id="5" name="Прямоугольник 4"/>
          <p:cNvSpPr/>
          <p:nvPr/>
        </p:nvSpPr>
        <p:spPr bwMode="auto">
          <a:xfrm>
            <a:off x="7524328" y="44624"/>
            <a:ext cx="1619672" cy="54868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fld id="{DFC56B79-EBF2-4065-89A0-A710476ED633}" type="datetime1">
              <a:rPr kumimoji="0" lang="ru-RU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28.05.2017</a:t>
            </a:fld>
            <a:endParaRPr kumimoji="0" lang="ru-RU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5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5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53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53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53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53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ИКТ-компетентность педагога: понятие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ru-RU" sz="2400" b="1" dirty="0"/>
              <a:t>Расширенный уровень</a:t>
            </a:r>
            <a:r>
              <a:rPr lang="ru-RU" sz="2400" dirty="0"/>
              <a:t> предполагает более глубокое избирательное освоение востребованных в педагогической деятельности тех  информационных  технологий, которые формируют профессиональную активность педагога средствами ИКТ в соответствии с требованиями к содержанию того или иного учебного предмета и  готовность к их внедрению в реальный учебный процесс на регулярной основе.</a:t>
            </a:r>
          </a:p>
          <a:p>
            <a:pPr>
              <a:buFontTx/>
              <a:buNone/>
            </a:pPr>
            <a:r>
              <a:rPr lang="ru-RU" sz="2400" dirty="0"/>
              <a:t> На  расширенном  уровне ИКТ компетентности  у педагога формируются технологические навыки представления собственной учебно-методической информации, навыки презентации своего электронного педагогического портфолио. </a:t>
            </a:r>
          </a:p>
        </p:txBody>
      </p:sp>
      <p:sp>
        <p:nvSpPr>
          <p:cNvPr id="5" name="Прямоугольник 4"/>
          <p:cNvSpPr/>
          <p:nvPr/>
        </p:nvSpPr>
        <p:spPr bwMode="auto">
          <a:xfrm>
            <a:off x="7524328" y="44624"/>
            <a:ext cx="1619672" cy="54868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fld id="{A5C7457D-DD67-473E-9A27-86C9D7FED481}" type="datetime1">
              <a:rPr kumimoji="0" lang="ru-RU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28.05.2017</a:t>
            </a:fld>
            <a:endParaRPr kumimoji="0" lang="ru-RU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8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8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286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286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5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ИКТ-компетентность педагога: содержание</a:t>
            </a:r>
          </a:p>
        </p:txBody>
      </p:sp>
      <p:sp>
        <p:nvSpPr>
          <p:cNvPr id="34819" name="Rectangle 3"/>
          <p:cNvSpPr>
            <a:spLocks noGrp="1" noChangeArrowheads="1"/>
          </p:cNvSpPr>
          <p:nvPr>
            <p:ph idx="1"/>
          </p:nvPr>
        </p:nvSpPr>
        <p:spPr>
          <a:noFill/>
          <a:ln/>
          <a:extLst>
            <a:ext uri="{91240B29-F687-4F45-9708-019B960494DF}">
              <a14:hiddenLine xmlns:a14="http://schemas.microsoft.com/office/drawing/2010/main" w="9525">
                <a:solidFill>
                  <a:srgbClr val="003E6C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175" indent="-3175">
              <a:buFontTx/>
              <a:buNone/>
            </a:pPr>
            <a:r>
              <a:rPr lang="ru-RU" sz="2600" dirty="0"/>
              <a:t>Содержание </a:t>
            </a:r>
            <a:r>
              <a:rPr lang="ru-RU" sz="2600" b="1" dirty="0"/>
              <a:t>базового</a:t>
            </a:r>
            <a:r>
              <a:rPr lang="ru-RU" sz="2600" dirty="0"/>
              <a:t> и </a:t>
            </a:r>
            <a:r>
              <a:rPr lang="ru-RU" sz="2600" b="1" dirty="0"/>
              <a:t>расширенного</a:t>
            </a:r>
            <a:r>
              <a:rPr lang="ru-RU" sz="2600" dirty="0"/>
              <a:t> уровней ИКТ компетенции педагога может быть представлено двумя группами диагностируемых показателей: </a:t>
            </a:r>
            <a:endParaRPr lang="en-US" sz="2600" dirty="0"/>
          </a:p>
          <a:p>
            <a:pPr marL="827088" lvl="1"/>
            <a:r>
              <a:rPr lang="ru-RU" sz="2600" b="1" dirty="0"/>
              <a:t>наличием представлений</a:t>
            </a:r>
            <a:r>
              <a:rPr lang="ru-RU" sz="2600" dirty="0"/>
              <a:t> об использовании ИКТ в специфике педагогической деятельности в соответствии с образовательными задачами</a:t>
            </a:r>
            <a:endParaRPr lang="en-US" sz="2600" dirty="0"/>
          </a:p>
          <a:p>
            <a:pPr marL="827088" lvl="1"/>
            <a:r>
              <a:rPr lang="ru-RU" sz="2600" b="1" dirty="0"/>
              <a:t>уровнем владения приёмами</a:t>
            </a:r>
            <a:r>
              <a:rPr lang="en-US" sz="2600" b="1" dirty="0"/>
              <a:t> </a:t>
            </a:r>
            <a:r>
              <a:rPr lang="ru-RU" sz="2600" dirty="0"/>
              <a:t>обработки информации средствами ИКТ в ходе организации и </a:t>
            </a:r>
            <a:r>
              <a:rPr lang="ru-RU" sz="2600" dirty="0" smtClean="0"/>
              <a:t>реализации педагогического </a:t>
            </a:r>
            <a:r>
              <a:rPr lang="ru-RU" sz="2600" dirty="0"/>
              <a:t>процесса </a:t>
            </a:r>
          </a:p>
          <a:p>
            <a:pPr marL="3175" indent="-3175">
              <a:buFontTx/>
              <a:buNone/>
            </a:pPr>
            <a:endParaRPr lang="ru-RU" dirty="0"/>
          </a:p>
        </p:txBody>
      </p:sp>
      <p:sp>
        <p:nvSpPr>
          <p:cNvPr id="5" name="Прямоугольник 4"/>
          <p:cNvSpPr/>
          <p:nvPr/>
        </p:nvSpPr>
        <p:spPr bwMode="auto">
          <a:xfrm>
            <a:off x="7524328" y="44624"/>
            <a:ext cx="1619672" cy="54868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fld id="{A4203F15-3A25-4223-9BD4-CAA8338EBE26}" type="datetime1">
              <a:rPr kumimoji="0" lang="ru-RU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28.05.2017</a:t>
            </a:fld>
            <a:endParaRPr kumimoji="0" lang="ru-RU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</p:cSld>
  <p:clrMapOvr>
    <a:masterClrMapping/>
  </p:clrMapOvr>
  <p:transition spd="med">
    <p:cover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2000"/>
              <a:t>ИКТ-компетентность педагога: </a:t>
            </a:r>
            <a:br>
              <a:rPr lang="ru-RU" sz="2000"/>
            </a:br>
            <a:r>
              <a:rPr lang="ru-RU" sz="2000"/>
              <a:t>базовый уровень</a:t>
            </a:r>
          </a:p>
        </p:txBody>
      </p:sp>
      <p:sp>
        <p:nvSpPr>
          <p:cNvPr id="3584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381000" indent="-381000"/>
            <a:r>
              <a:rPr lang="ru-RU" sz="2000" dirty="0"/>
              <a:t>Наличие общих представлений о возможностях использования ИКТ в педагогической практике</a:t>
            </a:r>
          </a:p>
          <a:p>
            <a:pPr marL="381000" indent="-381000"/>
            <a:r>
              <a:rPr lang="ru-RU" sz="2000" dirty="0"/>
              <a:t>Наличие представлений об электронных образовательных ресурсах</a:t>
            </a:r>
          </a:p>
          <a:p>
            <a:pPr marL="381000" indent="-381000"/>
            <a:r>
              <a:rPr lang="ru-RU" sz="2000" dirty="0"/>
              <a:t>Наличие представлений об информационном образовательном пространстве и информационной среде образовательного учреждения</a:t>
            </a:r>
          </a:p>
          <a:p>
            <a:pPr marL="381000" indent="-381000"/>
            <a:r>
              <a:rPr lang="ru-RU" sz="2000" dirty="0"/>
              <a:t>Наличие представлений о назначении и функционировании ПК, устройств ввода-вывода информации, локальных компьютерных сетей и возможностях их использования в образовательном процессе</a:t>
            </a:r>
          </a:p>
          <a:p>
            <a:pPr marL="381000" indent="-381000"/>
            <a:r>
              <a:rPr lang="ru-RU" sz="2000" dirty="0"/>
              <a:t>Владение приёмами организации личного информационного пространства и графическим  интерфейсом операционной системы (приёмами выполнения файловых операций, организации информационной среды как файловой системы, основными приёмами ввода-вывода информации, включая установку и удаление приложений)</a:t>
            </a:r>
          </a:p>
        </p:txBody>
      </p:sp>
      <p:sp>
        <p:nvSpPr>
          <p:cNvPr id="5" name="Прямоугольник 4"/>
          <p:cNvSpPr/>
          <p:nvPr/>
        </p:nvSpPr>
        <p:spPr bwMode="auto">
          <a:xfrm>
            <a:off x="7524328" y="44624"/>
            <a:ext cx="1619672" cy="54868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fld id="{2570B3D0-17A6-41F2-8B45-C88AA53F7B98}" type="datetime1">
              <a:rPr kumimoji="0" lang="ru-RU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28.05.2017</a:t>
            </a:fld>
            <a:endParaRPr kumimoji="0" lang="ru-RU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</p:cSld>
  <p:clrMapOvr>
    <a:masterClrMapping/>
  </p:clrMapOvr>
  <p:transition spd="med">
    <p:cover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4D4D4D"/>
      </a:lt2>
      <a:accent1>
        <a:srgbClr val="3CC2B5"/>
      </a:accent1>
      <a:accent2>
        <a:srgbClr val="81A551"/>
      </a:accent2>
      <a:accent3>
        <a:srgbClr val="FFFFFF"/>
      </a:accent3>
      <a:accent4>
        <a:srgbClr val="000000"/>
      </a:accent4>
      <a:accent5>
        <a:srgbClr val="AFDDD7"/>
      </a:accent5>
      <a:accent6>
        <a:srgbClr val="749549"/>
      </a:accent6>
      <a:hlink>
        <a:srgbClr val="F1B50D"/>
      </a:hlink>
      <a:folHlink>
        <a:srgbClr val="15ACE1"/>
      </a:folHlink>
    </a:clrScheme>
    <a:fontScheme name="Default Design">
      <a:majorFont>
        <a:latin typeface="Arial"/>
        <a:ea typeface=""/>
        <a:cs typeface=""/>
      </a:majorFont>
      <a:minorFont>
        <a:latin typeface="Calibri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4D4D4D"/>
        </a:lt2>
        <a:accent1>
          <a:srgbClr val="3CC2B5"/>
        </a:accent1>
        <a:accent2>
          <a:srgbClr val="81A551"/>
        </a:accent2>
        <a:accent3>
          <a:srgbClr val="FFFFFF"/>
        </a:accent3>
        <a:accent4>
          <a:srgbClr val="000000"/>
        </a:accent4>
        <a:accent5>
          <a:srgbClr val="AFDDD7"/>
        </a:accent5>
        <a:accent6>
          <a:srgbClr val="749549"/>
        </a:accent6>
        <a:hlink>
          <a:srgbClr val="F1B50D"/>
        </a:hlink>
        <a:folHlink>
          <a:srgbClr val="15ACE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253451"/>
        </a:dk2>
        <a:lt2>
          <a:srgbClr val="4D4D4D"/>
        </a:lt2>
        <a:accent1>
          <a:srgbClr val="88B43A"/>
        </a:accent1>
        <a:accent2>
          <a:srgbClr val="D0C644"/>
        </a:accent2>
        <a:accent3>
          <a:srgbClr val="FFFFFF"/>
        </a:accent3>
        <a:accent4>
          <a:srgbClr val="000000"/>
        </a:accent4>
        <a:accent5>
          <a:srgbClr val="C3D6AE"/>
        </a:accent5>
        <a:accent6>
          <a:srgbClr val="BCB33D"/>
        </a:accent6>
        <a:hlink>
          <a:srgbClr val="DD93B4"/>
        </a:hlink>
        <a:folHlink>
          <a:srgbClr val="87A5A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333300"/>
        </a:dk2>
        <a:lt2>
          <a:srgbClr val="4D4D4D"/>
        </a:lt2>
        <a:accent1>
          <a:srgbClr val="F5B80B"/>
        </a:accent1>
        <a:accent2>
          <a:srgbClr val="6292C6"/>
        </a:accent2>
        <a:accent3>
          <a:srgbClr val="FFFFFF"/>
        </a:accent3>
        <a:accent4>
          <a:srgbClr val="000000"/>
        </a:accent4>
        <a:accent5>
          <a:srgbClr val="F9D8AA"/>
        </a:accent5>
        <a:accent6>
          <a:srgbClr val="5884B3"/>
        </a:accent6>
        <a:hlink>
          <a:srgbClr val="74BD43"/>
        </a:hlink>
        <a:folHlink>
          <a:srgbClr val="C4B79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590TGp_climb_dark_ani</Template>
  <TotalTime>415</TotalTime>
  <Words>660</Words>
  <Application>Microsoft Office PowerPoint</Application>
  <PresentationFormat>Экран (4:3)</PresentationFormat>
  <Paragraphs>73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Default Design</vt:lpstr>
      <vt:lpstr>ИКТ-компетентность педагога </vt:lpstr>
      <vt:lpstr>«Истинная компьютерная грамотность означает не только умение использовать компьютер и компьютерные идеи, но и знание, когда это следует делать» Сеймур Пейперт</vt:lpstr>
      <vt:lpstr>ИКТ-компетентность педагога: понятие</vt:lpstr>
      <vt:lpstr>ИКТ-компетентность педагога: понятие</vt:lpstr>
      <vt:lpstr>ИКТ-компетентность педагога: понятие</vt:lpstr>
      <vt:lpstr>ИКТ-компетентность педагога: понятие</vt:lpstr>
      <vt:lpstr>ИКТ-компетентность педагога: понятие</vt:lpstr>
      <vt:lpstr>ИКТ-компетентность педагога: содержание</vt:lpstr>
      <vt:lpstr>ИКТ-компетентность педагога:  базовый уровень</vt:lpstr>
      <vt:lpstr>ИКТ-компетентность педагога:  базовый уровень</vt:lpstr>
      <vt:lpstr>ИКТ-компетентность педагога:  базовый уровень</vt:lpstr>
      <vt:lpstr>ИКТ-компетентность педагога:  расширенный уровень</vt:lpstr>
      <vt:lpstr>ИКТ-компетентность педагога:  расширенный уровень</vt:lpstr>
      <vt:lpstr>«Технологии не заменят преподавателей, их заменят другие преподаватели, которые используют ИКТ»    Рей Клиффорд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Sergey Desinov</dc:creator>
  <cp:lastModifiedBy>Ирина</cp:lastModifiedBy>
  <cp:revision>25</cp:revision>
  <dcterms:created xsi:type="dcterms:W3CDTF">2006-11-02T15:35:18Z</dcterms:created>
  <dcterms:modified xsi:type="dcterms:W3CDTF">2017-05-28T05:00:11Z</dcterms:modified>
</cp:coreProperties>
</file>