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</p:sldIdLst>
  <p:sldSz cx="9906000" cy="6858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82" d="100"/>
          <a:sy n="82" d="100"/>
        </p:scale>
        <p:origin x="-1332" y="-96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3359F-A7CB-4D28-8F82-753FC30D247E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3A42A-3679-4841-A48B-9B6B9D2714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3359F-A7CB-4D28-8F82-753FC30D247E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3A42A-3679-4841-A48B-9B6B9D2714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3359F-A7CB-4D28-8F82-753FC30D247E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3A42A-3679-4841-A48B-9B6B9D2714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3359F-A7CB-4D28-8F82-753FC30D247E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3A42A-3679-4841-A48B-9B6B9D2714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3359F-A7CB-4D28-8F82-753FC30D247E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3A42A-3679-4841-A48B-9B6B9D2714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3359F-A7CB-4D28-8F82-753FC30D247E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3A42A-3679-4841-A48B-9B6B9D2714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3359F-A7CB-4D28-8F82-753FC30D247E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3A42A-3679-4841-A48B-9B6B9D2714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3359F-A7CB-4D28-8F82-753FC30D247E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3A42A-3679-4841-A48B-9B6B9D2714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3359F-A7CB-4D28-8F82-753FC30D247E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3A42A-3679-4841-A48B-9B6B9D2714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3359F-A7CB-4D28-8F82-753FC30D247E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3A42A-3679-4841-A48B-9B6B9D2714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3359F-A7CB-4D28-8F82-753FC30D247E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3A42A-3679-4841-A48B-9B6B9D2714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A3359F-A7CB-4D28-8F82-753FC30D247E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83A42A-3679-4841-A48B-9B6B9D27142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2122992569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916977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853100" y="0"/>
            <a:ext cx="4052900" cy="6858000"/>
          </a:xfrm>
          <a:prstGeom prst="rect">
            <a:avLst/>
          </a:prstGeom>
          <a:solidFill>
            <a:schemeClr val="tx1"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6213140" y="1232756"/>
            <a:ext cx="3138717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ru-RU" sz="4000" dirty="0" smtClean="0">
                <a:solidFill>
                  <a:schemeClr val="bg1"/>
                </a:solidFill>
              </a:rPr>
              <a:t>ПРОЕКТ</a:t>
            </a:r>
          </a:p>
          <a:p>
            <a:pPr>
              <a:lnSpc>
                <a:spcPct val="80000"/>
              </a:lnSpc>
            </a:pPr>
            <a:r>
              <a:rPr lang="ru-RU" sz="4000" dirty="0" smtClean="0">
                <a:solidFill>
                  <a:schemeClr val="bg1"/>
                </a:solidFill>
              </a:rPr>
              <a:t>«Животные </a:t>
            </a:r>
          </a:p>
          <a:p>
            <a:pPr>
              <a:lnSpc>
                <a:spcPct val="80000"/>
              </a:lnSpc>
            </a:pPr>
            <a:r>
              <a:rPr lang="ru-RU" sz="4000" dirty="0" smtClean="0">
                <a:solidFill>
                  <a:schemeClr val="bg1"/>
                </a:solidFill>
              </a:rPr>
              <a:t>ищут дом»</a:t>
            </a:r>
          </a:p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177136" y="2780928"/>
            <a:ext cx="34563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</a:rPr>
              <a:t>е</a:t>
            </a:r>
            <a:r>
              <a:rPr lang="ru-RU" sz="2000" b="1" dirty="0" smtClean="0">
                <a:solidFill>
                  <a:schemeClr val="bg1"/>
                </a:solidFill>
              </a:rPr>
              <a:t>диная информационная база бездомных животных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0"/>
            <a:ext cx="9906000" cy="692696"/>
          </a:xfrm>
          <a:prstGeom prst="rect">
            <a:avLst/>
          </a:prstGeom>
          <a:solidFill>
            <a:srgbClr val="92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6453336"/>
            <a:ext cx="9906000" cy="404664"/>
          </a:xfrm>
          <a:prstGeom prst="rect">
            <a:avLst/>
          </a:prstGeom>
          <a:solidFill>
            <a:srgbClr val="92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64468" y="80628"/>
            <a:ext cx="95410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МБОУ «Гимназия им. И.С. Никитина»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177136" y="4041068"/>
            <a:ext cx="36208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Выполнил: ученик 3 «Б» класса Чирков Вениамин</a:t>
            </a:r>
          </a:p>
          <a:p>
            <a:endParaRPr lang="ru-RU" sz="2000" dirty="0">
              <a:solidFill>
                <a:schemeClr val="bg1"/>
              </a:solidFill>
            </a:endParaRPr>
          </a:p>
          <a:p>
            <a:r>
              <a:rPr lang="ru-RU" sz="2000" dirty="0" smtClean="0">
                <a:solidFill>
                  <a:schemeClr val="bg1"/>
                </a:solidFill>
              </a:rPr>
              <a:t>Руководитель: учитель начальных классов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Крынина О. В.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82470" y="6480048"/>
            <a:ext cx="9541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Воронеж 2017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906000" cy="1052736"/>
          </a:xfrm>
          <a:prstGeom prst="rect">
            <a:avLst/>
          </a:prstGeom>
          <a:solidFill>
            <a:srgbClr val="92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856656" y="1556792"/>
            <a:ext cx="70927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-15552" y="44624"/>
            <a:ext cx="990599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Преимущества единой информационной базы </a:t>
            </a:r>
            <a:r>
              <a:rPr lang="ru-RU" sz="3200" b="1" dirty="0">
                <a:solidFill>
                  <a:schemeClr val="bg1"/>
                </a:solidFill>
              </a:rPr>
              <a:t>бездомных животных</a:t>
            </a:r>
            <a:endParaRPr lang="ru-RU" sz="3000" b="1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36476" y="1283968"/>
            <a:ext cx="9397044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b="1" dirty="0"/>
          </a:p>
          <a:p>
            <a:pPr marL="358775" indent="-266700">
              <a:buBlip>
                <a:blip r:embed="rId2"/>
              </a:buBlip>
            </a:pPr>
            <a:r>
              <a:rPr lang="ru-RU" sz="2200" dirty="0" smtClean="0"/>
              <a:t>На едином ресурсе представлена наиболее полная и актуальная информация о всех бездомных животных г. Воронежа, объединяющая в себе разные источники информации</a:t>
            </a:r>
          </a:p>
          <a:p>
            <a:pPr marL="358775" indent="-266700">
              <a:buBlip>
                <a:blip r:embed="rId2"/>
              </a:buBlip>
            </a:pPr>
            <a:endParaRPr lang="ru-RU" sz="1000" dirty="0" smtClean="0"/>
          </a:p>
          <a:p>
            <a:pPr marL="358775" indent="-266700">
              <a:buBlip>
                <a:blip r:embed="rId2"/>
              </a:buBlip>
            </a:pPr>
            <a:r>
              <a:rPr lang="ru-RU" sz="2200" dirty="0" smtClean="0"/>
              <a:t>Сайт </a:t>
            </a:r>
            <a:r>
              <a:rPr lang="ru-RU" sz="2200" dirty="0"/>
              <a:t>создан по принципу </a:t>
            </a:r>
            <a:r>
              <a:rPr lang="ru-RU" sz="2200" dirty="0" err="1"/>
              <a:t>Интернет-магазина</a:t>
            </a:r>
            <a:r>
              <a:rPr lang="ru-RU" sz="2200" dirty="0"/>
              <a:t>, где в качестве «товаров» расположены объявления с информацией о животных с указанием определенных </a:t>
            </a:r>
            <a:r>
              <a:rPr lang="ru-RU" sz="2200" dirty="0" smtClean="0"/>
              <a:t>параметров. Использование единых параметров облегчает поиск и выбор животного.</a:t>
            </a:r>
          </a:p>
          <a:p>
            <a:pPr marL="358775" indent="-266700">
              <a:buBlip>
                <a:blip r:embed="rId2"/>
              </a:buBlip>
            </a:pPr>
            <a:endParaRPr lang="ru-RU" sz="1000" dirty="0" smtClean="0"/>
          </a:p>
          <a:p>
            <a:pPr marL="358775" indent="-266700">
              <a:buBlip>
                <a:blip r:embed="rId2"/>
              </a:buBlip>
            </a:pPr>
            <a:r>
              <a:rPr lang="ru-RU" sz="2200" dirty="0" smtClean="0"/>
              <a:t>Размещение </a:t>
            </a:r>
            <a:r>
              <a:rPr lang="ru-RU" sz="2200" dirty="0"/>
              <a:t>объявлений на сайте бесплатно. Любой желающий может разместить объявление, заполнив заявку на </a:t>
            </a:r>
            <a:r>
              <a:rPr lang="ru-RU" sz="2200" dirty="0" smtClean="0"/>
              <a:t>сайте</a:t>
            </a:r>
          </a:p>
          <a:p>
            <a:pPr marL="358775" indent="-266700">
              <a:buBlip>
                <a:blip r:embed="rId2"/>
              </a:buBlip>
            </a:pPr>
            <a:endParaRPr lang="ru-RU" sz="1000" i="1" dirty="0"/>
          </a:p>
          <a:p>
            <a:pPr marL="358775" indent="-266700">
              <a:buBlip>
                <a:blip r:embed="rId2"/>
              </a:buBlip>
            </a:pPr>
            <a:r>
              <a:rPr lang="ru-RU" sz="2200" dirty="0" smtClean="0"/>
              <a:t>На </a:t>
            </a:r>
            <a:r>
              <a:rPr lang="ru-RU" sz="2200" dirty="0"/>
              <a:t>сайте размещаются объявления только о животных, которых отдают бесплатно в ответственные </a:t>
            </a:r>
            <a:r>
              <a:rPr lang="ru-RU" sz="2200" dirty="0" smtClean="0"/>
              <a:t>руки</a:t>
            </a:r>
          </a:p>
          <a:p>
            <a:pPr marL="358775" indent="-266700">
              <a:buBlip>
                <a:blip r:embed="rId2"/>
              </a:buBlip>
            </a:pPr>
            <a:endParaRPr lang="ru-RU" sz="2200" b="1" dirty="0" smtClean="0"/>
          </a:p>
          <a:p>
            <a:endParaRPr lang="ru-RU" sz="800" b="1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906000" cy="1052736"/>
          </a:xfrm>
          <a:prstGeom prst="rect">
            <a:avLst/>
          </a:prstGeom>
          <a:solidFill>
            <a:srgbClr val="92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-15552" y="251937"/>
            <a:ext cx="9905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Заключение</a:t>
            </a:r>
            <a:endParaRPr lang="ru-RU" sz="3000" b="1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36476" y="1283968"/>
            <a:ext cx="9397044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 smtClean="0"/>
          </a:p>
          <a:p>
            <a:pPr algn="ctr"/>
            <a:r>
              <a:rPr lang="ru-RU" sz="2400" dirty="0" smtClean="0"/>
              <a:t>Единая </a:t>
            </a:r>
            <a:r>
              <a:rPr lang="ru-RU" sz="2400" dirty="0"/>
              <a:t>информационная база бездомных животных способствует наиболее быстрому обретению животными дома и, тем самым сокращению их количества на </a:t>
            </a:r>
            <a:r>
              <a:rPr lang="ru-RU" sz="2400" dirty="0" smtClean="0"/>
              <a:t>улице</a:t>
            </a:r>
            <a:endParaRPr lang="ru-RU" sz="2400" dirty="0"/>
          </a:p>
          <a:p>
            <a:pPr algn="ctr"/>
            <a:endParaRPr lang="ru-RU" sz="2400" dirty="0" smtClean="0"/>
          </a:p>
          <a:p>
            <a:pPr algn="ctr"/>
            <a:endParaRPr lang="ru-RU" sz="2400" dirty="0" smtClean="0"/>
          </a:p>
          <a:p>
            <a:pPr algn="ctr"/>
            <a:r>
              <a:rPr lang="ru-RU" sz="3600" b="1" dirty="0" smtClean="0">
                <a:solidFill>
                  <a:srgbClr val="920000"/>
                </a:solidFill>
              </a:rPr>
              <a:t>Наша </a:t>
            </a:r>
            <a:r>
              <a:rPr lang="ru-RU" sz="3600" b="1" dirty="0">
                <a:solidFill>
                  <a:srgbClr val="920000"/>
                </a:solidFill>
              </a:rPr>
              <a:t>цель </a:t>
            </a:r>
            <a:r>
              <a:rPr lang="ru-RU" sz="3600" b="1" dirty="0" smtClean="0">
                <a:solidFill>
                  <a:srgbClr val="920000"/>
                </a:solidFill>
              </a:rPr>
              <a:t>– </a:t>
            </a:r>
          </a:p>
          <a:p>
            <a:pPr algn="ctr"/>
            <a:r>
              <a:rPr lang="ru-RU" sz="3600" b="1" dirty="0" smtClean="0">
                <a:solidFill>
                  <a:srgbClr val="920000"/>
                </a:solidFill>
              </a:rPr>
              <a:t>помочь </a:t>
            </a:r>
            <a:r>
              <a:rPr lang="ru-RU" sz="3600" b="1" dirty="0">
                <a:solidFill>
                  <a:srgbClr val="920000"/>
                </a:solidFill>
              </a:rPr>
              <a:t>бездомным животным обрести своих хозяев и домашнее счастье! </a:t>
            </a:r>
          </a:p>
          <a:p>
            <a:pPr marL="358775" indent="-266700"/>
            <a:endParaRPr lang="ru-RU" sz="2200" b="1" dirty="0" smtClean="0"/>
          </a:p>
          <a:p>
            <a:endParaRPr lang="ru-RU" sz="800" b="1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906000" cy="1016732"/>
          </a:xfrm>
          <a:prstGeom prst="rect">
            <a:avLst/>
          </a:prstGeom>
          <a:solidFill>
            <a:srgbClr val="92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856656" y="1556792"/>
            <a:ext cx="70927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2121038" y="1240884"/>
            <a:ext cx="5663923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92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ЦЕЛЬ ПРОЕКТА: </a:t>
            </a:r>
          </a:p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создание единой информационной базы </a:t>
            </a:r>
          </a:p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бездомных животных г. Воронежа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0" y="153439"/>
            <a:ext cx="9905999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sz="3000" b="1" dirty="0" smtClean="0">
                <a:solidFill>
                  <a:schemeClr val="bg1"/>
                </a:solidFill>
              </a:rPr>
              <a:t>Описание проекта</a:t>
            </a:r>
            <a:endParaRPr lang="ru-RU" sz="3000" b="1" dirty="0">
              <a:solidFill>
                <a:schemeClr val="bg1"/>
              </a:solidFill>
            </a:endParaRPr>
          </a:p>
        </p:txBody>
      </p:sp>
      <p:sp>
        <p:nvSpPr>
          <p:cNvPr id="18" name="Rectangle 5"/>
          <p:cNvSpPr>
            <a:spLocks noChangeArrowheads="1"/>
          </p:cNvSpPr>
          <p:nvPr/>
        </p:nvSpPr>
        <p:spPr bwMode="auto">
          <a:xfrm>
            <a:off x="452500" y="2708920"/>
            <a:ext cx="8964996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92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ЗАДАЧИ: </a:t>
            </a:r>
          </a:p>
          <a:p>
            <a:pPr lvl="0">
              <a:lnSpc>
                <a:spcPct val="90000"/>
              </a:lnSpc>
              <a:buBlip>
                <a:blip r:embed="rId2"/>
              </a:buBlip>
            </a:pPr>
            <a:r>
              <a:rPr lang="ru-RU" sz="2200" dirty="0" smtClean="0"/>
              <a:t>   Анализ </a:t>
            </a:r>
            <a:r>
              <a:rPr lang="ru-RU" sz="2200" dirty="0"/>
              <a:t>актуальности </a:t>
            </a:r>
            <a:r>
              <a:rPr lang="ru-RU" sz="2200" dirty="0" smtClean="0"/>
              <a:t>проблемы</a:t>
            </a:r>
          </a:p>
          <a:p>
            <a:pPr lvl="0">
              <a:lnSpc>
                <a:spcPct val="90000"/>
              </a:lnSpc>
              <a:buBlip>
                <a:blip r:embed="rId2"/>
              </a:buBlip>
            </a:pPr>
            <a:r>
              <a:rPr lang="ru-RU" sz="2200" dirty="0" smtClean="0"/>
              <a:t>   Анализ </a:t>
            </a:r>
            <a:r>
              <a:rPr lang="ru-RU" sz="2200" dirty="0"/>
              <a:t>причин возникновения бездомных </a:t>
            </a:r>
            <a:r>
              <a:rPr lang="ru-RU" sz="2200" dirty="0" smtClean="0"/>
              <a:t>животных.</a:t>
            </a:r>
          </a:p>
          <a:p>
            <a:pPr marL="358775" lvl="0" indent="-358775">
              <a:lnSpc>
                <a:spcPct val="90000"/>
              </a:lnSpc>
              <a:buBlip>
                <a:blip r:embed="rId2"/>
              </a:buBlip>
            </a:pPr>
            <a:r>
              <a:rPr lang="ru-RU" sz="2200" dirty="0" smtClean="0"/>
              <a:t>Анализ </a:t>
            </a:r>
            <a:r>
              <a:rPr lang="ru-RU" sz="2200" dirty="0"/>
              <a:t>существующих методов решения проблемы бездомных </a:t>
            </a:r>
            <a:r>
              <a:rPr lang="ru-RU" sz="2200" dirty="0" smtClean="0"/>
              <a:t>животных.</a:t>
            </a:r>
          </a:p>
          <a:p>
            <a:pPr marL="358775" lvl="0" indent="-358775">
              <a:lnSpc>
                <a:spcPct val="90000"/>
              </a:lnSpc>
              <a:buBlip>
                <a:blip r:embed="rId2"/>
              </a:buBlip>
            </a:pPr>
            <a:r>
              <a:rPr lang="ru-RU" sz="2200" dirty="0" smtClean="0"/>
              <a:t>Проведение </a:t>
            </a:r>
            <a:r>
              <a:rPr lang="ru-RU" sz="2200" dirty="0"/>
              <a:t>исследования о необходимости создания Единой информационной базы бездомных животных. </a:t>
            </a:r>
            <a:endParaRPr lang="ru-RU" sz="2200" dirty="0" smtClean="0"/>
          </a:p>
          <a:p>
            <a:pPr marL="358775" lvl="0" indent="-358775">
              <a:lnSpc>
                <a:spcPct val="90000"/>
              </a:lnSpc>
              <a:buBlip>
                <a:blip r:embed="rId2"/>
              </a:buBlip>
            </a:pPr>
            <a:r>
              <a:rPr lang="ru-RU" sz="2200" dirty="0" smtClean="0"/>
              <a:t>Создание </a:t>
            </a:r>
            <a:r>
              <a:rPr lang="ru-RU" sz="2200" dirty="0"/>
              <a:t>сайта </a:t>
            </a:r>
            <a:r>
              <a:rPr lang="ru-RU" sz="2200" dirty="0" smtClean="0"/>
              <a:t>«</a:t>
            </a:r>
            <a:r>
              <a:rPr lang="ru-RU" sz="2200" dirty="0"/>
              <a:t>Единая информационная база бездомных </a:t>
            </a:r>
            <a:r>
              <a:rPr lang="ru-RU" sz="2200" dirty="0" smtClean="0"/>
              <a:t>животных»</a:t>
            </a:r>
          </a:p>
          <a:p>
            <a:pPr marL="358775" lvl="0" indent="-358775">
              <a:lnSpc>
                <a:spcPct val="90000"/>
              </a:lnSpc>
              <a:buBlip>
                <a:blip r:embed="rId2"/>
              </a:buBlip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Создание единой информационной базы бездомных животных г. Воронежа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906000" cy="1052736"/>
          </a:xfrm>
          <a:prstGeom prst="rect">
            <a:avLst/>
          </a:prstGeom>
          <a:solidFill>
            <a:srgbClr val="92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856656" y="1556792"/>
            <a:ext cx="70927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1311438"/>
            <a:ext cx="9906000" cy="240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200" dirty="0" smtClean="0"/>
              <a:t>Нет официального учета количества бездомных животных. </a:t>
            </a:r>
          </a:p>
          <a:p>
            <a:pPr marL="266700" algn="ctr"/>
            <a:r>
              <a:rPr lang="ru-RU" sz="2200" dirty="0" smtClean="0"/>
              <a:t>Цифры </a:t>
            </a:r>
            <a:r>
              <a:rPr lang="ru-RU" sz="2200" dirty="0"/>
              <a:t>разнятся от 7 до 30 тысяч</a:t>
            </a:r>
            <a:r>
              <a:rPr lang="ru-RU" sz="2200" dirty="0" smtClean="0"/>
              <a:t>.</a:t>
            </a:r>
          </a:p>
          <a:p>
            <a:pPr marL="266700" algn="ctr"/>
            <a:endParaRPr lang="ru-RU" sz="2200" b="1" dirty="0" smtClean="0">
              <a:solidFill>
                <a:srgbClr val="920000"/>
              </a:solidFill>
            </a:endParaRPr>
          </a:p>
          <a:p>
            <a:pPr marL="266700" algn="ctr"/>
            <a:r>
              <a:rPr lang="ru-RU" sz="2200" b="1" dirty="0" smtClean="0">
                <a:solidFill>
                  <a:srgbClr val="920000"/>
                </a:solidFill>
              </a:rPr>
              <a:t>ДАННЫЕ ИЗ РАЗЛИЧНЫХ ИСТОЧНИКОВ 2016 г.</a:t>
            </a:r>
          </a:p>
          <a:p>
            <a:pPr marL="266700" algn="ctr"/>
            <a:endParaRPr lang="ru-RU" sz="2200" b="1" dirty="0">
              <a:solidFill>
                <a:srgbClr val="920000"/>
              </a:solidFill>
            </a:endParaRPr>
          </a:p>
          <a:p>
            <a:pPr marL="266700"/>
            <a:endParaRPr lang="ru-RU" sz="2000" b="1" dirty="0" smtClean="0"/>
          </a:p>
          <a:p>
            <a:pPr marL="266700"/>
            <a:endParaRPr lang="ru-RU" sz="2000" dirty="0"/>
          </a:p>
        </p:txBody>
      </p:sp>
      <p:sp>
        <p:nvSpPr>
          <p:cNvPr id="17" name="TextBox 16"/>
          <p:cNvSpPr txBox="1"/>
          <p:nvPr/>
        </p:nvSpPr>
        <p:spPr>
          <a:xfrm>
            <a:off x="-15552" y="0"/>
            <a:ext cx="9905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dirty="0">
                <a:solidFill>
                  <a:schemeClr val="bg1"/>
                </a:solidFill>
              </a:rPr>
              <a:t>Анализ актуальности проблемы бездомных животных </a:t>
            </a:r>
            <a:endParaRPr lang="ru-RU" sz="30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3000" b="1" dirty="0" smtClean="0">
                <a:solidFill>
                  <a:schemeClr val="bg1"/>
                </a:solidFill>
              </a:rPr>
              <a:t> </a:t>
            </a:r>
            <a:r>
              <a:rPr lang="ru-RU" sz="3000" b="1" dirty="0">
                <a:solidFill>
                  <a:schemeClr val="bg1"/>
                </a:solidFill>
              </a:rPr>
              <a:t>г. </a:t>
            </a:r>
            <a:r>
              <a:rPr lang="ru-RU" sz="3000" b="1" dirty="0" smtClean="0">
                <a:solidFill>
                  <a:schemeClr val="bg1"/>
                </a:solidFill>
              </a:rPr>
              <a:t>Воронеж</a:t>
            </a:r>
            <a:endParaRPr lang="ru-RU" sz="3000" b="1" dirty="0">
              <a:solidFill>
                <a:schemeClr val="bg1"/>
              </a:solidFill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344488" y="2960948"/>
          <a:ext cx="9217024" cy="212033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048672"/>
                <a:gridCol w="3168352"/>
              </a:tblGrid>
              <a:tr h="62189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b="0" dirty="0" smtClean="0">
                          <a:solidFill>
                            <a:schemeClr val="tx1"/>
                          </a:solidFill>
                        </a:rPr>
                        <a:t>Управление ветеринарии Воронежской обл.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/>
                        <a:t>Город </a:t>
                      </a:r>
                      <a:r>
                        <a:rPr lang="en-US" sz="2200" dirty="0" smtClean="0"/>
                        <a:t> ~ </a:t>
                      </a:r>
                      <a:r>
                        <a:rPr lang="ru-RU" sz="2200" dirty="0" smtClean="0"/>
                        <a:t>10 тыс.</a:t>
                      </a:r>
                    </a:p>
                    <a:p>
                      <a:pPr algn="ctr"/>
                      <a:r>
                        <a:rPr lang="ru-RU" sz="2200" dirty="0" smtClean="0"/>
                        <a:t>Область </a:t>
                      </a:r>
                      <a:r>
                        <a:rPr lang="en-US" sz="2200" dirty="0" smtClean="0"/>
                        <a:t>~ </a:t>
                      </a:r>
                      <a:r>
                        <a:rPr lang="ru-RU" sz="2200" dirty="0" smtClean="0"/>
                        <a:t>25 тыс.</a:t>
                      </a:r>
                      <a:endParaRPr lang="ru-RU" sz="2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9854">
                <a:tc>
                  <a:txBody>
                    <a:bodyPr/>
                    <a:lstStyle/>
                    <a:p>
                      <a:pPr algn="ctr"/>
                      <a:r>
                        <a:rPr lang="ru-RU" sz="2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 оценке «</a:t>
                      </a:r>
                      <a:r>
                        <a:rPr lang="ru-RU" sz="22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зоозащитников</a:t>
                      </a:r>
                      <a:r>
                        <a:rPr lang="ru-RU" sz="2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»</a:t>
                      </a:r>
                      <a:endParaRPr lang="ru-RU" sz="2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/>
                        <a:t> до15 тыс.</a:t>
                      </a:r>
                      <a:endParaRPr lang="ru-RU" sz="2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8476">
                <a:tc>
                  <a:txBody>
                    <a:bodyPr/>
                    <a:lstStyle/>
                    <a:p>
                      <a:pPr algn="ctr"/>
                      <a:r>
                        <a:rPr lang="ru-RU" sz="2200" b="0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Управы районов городского округа г.</a:t>
                      </a:r>
                      <a:r>
                        <a:rPr lang="ru-RU" sz="22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200" b="0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Воронеж</a:t>
                      </a:r>
                      <a:endParaRPr lang="ru-RU" sz="2200" b="0" i="0" u="non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~ 8 </a:t>
                      </a:r>
                      <a:r>
                        <a:rPr lang="ru-RU" sz="2200" dirty="0" smtClean="0"/>
                        <a:t>тыс.</a:t>
                      </a:r>
                      <a:endParaRPr lang="ru-RU" sz="2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80492" y="5409220"/>
            <a:ext cx="918102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 smtClean="0"/>
              <a:t>После </a:t>
            </a:r>
            <a:r>
              <a:rPr lang="ru-RU" sz="2200" dirty="0"/>
              <a:t>того как животных стали  стерилизовать по муниципальной программе, их численность, по оценкам управ и </a:t>
            </a:r>
            <a:r>
              <a:rPr lang="ru-RU" sz="2200" dirty="0" err="1"/>
              <a:t>зоозащитников</a:t>
            </a:r>
            <a:r>
              <a:rPr lang="ru-RU" sz="2200" dirty="0"/>
              <a:t>, сократилась до 3,5 </a:t>
            </a:r>
            <a:r>
              <a:rPr lang="ru-RU" sz="2200" dirty="0" smtClean="0"/>
              <a:t>тысяч</a:t>
            </a:r>
            <a:endParaRPr lang="ru-RU" sz="2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906000" cy="1052736"/>
          </a:xfrm>
          <a:prstGeom prst="rect">
            <a:avLst/>
          </a:prstGeom>
          <a:solidFill>
            <a:srgbClr val="92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856656" y="1556792"/>
            <a:ext cx="70927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1052736"/>
            <a:ext cx="9906000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266700" algn="ctr"/>
            <a:r>
              <a:rPr lang="ru-RU" sz="2200" b="1" dirty="0" smtClean="0">
                <a:solidFill>
                  <a:srgbClr val="920000"/>
                </a:solidFill>
              </a:rPr>
              <a:t>УГРОЗЫ БЕЗДОМНЫХ ЖИВОТНЫХ ДЛЯ ЛЮДЕЙ</a:t>
            </a:r>
          </a:p>
          <a:p>
            <a:pPr marL="625475" indent="-358775">
              <a:buBlip>
                <a:blip r:embed="rId2"/>
              </a:buBlip>
            </a:pPr>
            <a:r>
              <a:rPr lang="ru-RU" sz="2200" b="1" dirty="0" smtClean="0">
                <a:solidFill>
                  <a:srgbClr val="920000"/>
                </a:solidFill>
              </a:rPr>
              <a:t>Травмы и увечья</a:t>
            </a:r>
          </a:p>
          <a:p>
            <a:pPr marL="625475"/>
            <a:r>
              <a:rPr lang="ru-RU" sz="2200" dirty="0" smtClean="0"/>
              <a:t>Животные сбиваются в стаи (собаки) проявляют и нападают на людей</a:t>
            </a:r>
          </a:p>
          <a:p>
            <a:pPr marL="625475"/>
            <a:r>
              <a:rPr lang="ru-RU" i="1" dirty="0" smtClean="0"/>
              <a:t>По </a:t>
            </a:r>
            <a:r>
              <a:rPr lang="ru-RU" i="1" dirty="0"/>
              <a:t>данным </a:t>
            </a:r>
            <a:r>
              <a:rPr lang="ru-RU" i="1" dirty="0" err="1"/>
              <a:t>Роспотребнадзора</a:t>
            </a:r>
            <a:r>
              <a:rPr lang="ru-RU" i="1" dirty="0"/>
              <a:t>, </a:t>
            </a:r>
            <a:r>
              <a:rPr lang="ru-RU" i="1" dirty="0" smtClean="0"/>
              <a:t>за 2016 г. </a:t>
            </a:r>
            <a:r>
              <a:rPr lang="ru-RU" i="1" dirty="0"/>
              <a:t>за медпомощью после укусов животных обратились более 2 тыс. </a:t>
            </a:r>
            <a:r>
              <a:rPr lang="ru-RU" i="1" dirty="0" smtClean="0"/>
              <a:t>человек</a:t>
            </a:r>
          </a:p>
          <a:p>
            <a:pPr marL="625475"/>
            <a:endParaRPr lang="ru-RU" i="1" dirty="0" smtClean="0"/>
          </a:p>
          <a:p>
            <a:pPr marL="625475" indent="-358775">
              <a:buBlip>
                <a:blip r:embed="rId2"/>
              </a:buBlip>
            </a:pPr>
            <a:r>
              <a:rPr lang="ru-RU" sz="2200" b="1" dirty="0" smtClean="0">
                <a:solidFill>
                  <a:srgbClr val="920000"/>
                </a:solidFill>
              </a:rPr>
              <a:t>Риск заражения тяжелыми инфекционными заболеваниями</a:t>
            </a:r>
          </a:p>
          <a:p>
            <a:pPr marL="625475"/>
            <a:r>
              <a:rPr lang="ru-RU" sz="2200" dirty="0" smtClean="0"/>
              <a:t>Животные </a:t>
            </a:r>
            <a:r>
              <a:rPr lang="ru-RU" sz="2200" dirty="0"/>
              <a:t>могут передавать человеку около 45 </a:t>
            </a:r>
            <a:r>
              <a:rPr lang="ru-RU" sz="2200" dirty="0" smtClean="0"/>
              <a:t>болезней</a:t>
            </a:r>
          </a:p>
          <a:p>
            <a:pPr marL="625475"/>
            <a:r>
              <a:rPr lang="ru-RU" i="1" dirty="0" smtClean="0"/>
              <a:t>По информации мэрии, в 2016 году из-за карантина по бешенству умертвили 219 собак</a:t>
            </a:r>
          </a:p>
          <a:p>
            <a:pPr marL="625475"/>
            <a:endParaRPr lang="ru-RU" i="1" dirty="0"/>
          </a:p>
          <a:p>
            <a:pPr marL="266700"/>
            <a:endParaRPr lang="ru-RU" sz="2000" dirty="0"/>
          </a:p>
        </p:txBody>
      </p:sp>
      <p:sp>
        <p:nvSpPr>
          <p:cNvPr id="17" name="TextBox 16"/>
          <p:cNvSpPr txBox="1"/>
          <p:nvPr/>
        </p:nvSpPr>
        <p:spPr>
          <a:xfrm>
            <a:off x="-15552" y="0"/>
            <a:ext cx="9905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dirty="0" smtClean="0">
                <a:solidFill>
                  <a:schemeClr val="bg1"/>
                </a:solidFill>
              </a:rPr>
              <a:t>Анализ актуальности проблемы бездомных животных </a:t>
            </a:r>
          </a:p>
          <a:p>
            <a:pPr algn="ctr"/>
            <a:r>
              <a:rPr lang="ru-RU" sz="3000" b="1" dirty="0" smtClean="0">
                <a:solidFill>
                  <a:schemeClr val="bg1"/>
                </a:solidFill>
              </a:rPr>
              <a:t> г. Воронеж</a:t>
            </a:r>
            <a:endParaRPr lang="ru-RU" sz="3000" b="1" dirty="0">
              <a:solidFill>
                <a:schemeClr val="bg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024336" y="4149080"/>
            <a:ext cx="689721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dirty="0" smtClean="0">
                <a:solidFill>
                  <a:srgbClr val="920000"/>
                </a:solidFill>
              </a:rPr>
              <a:t>Проблема бездомных животных очень актуальна и затрагивает большинство сфер нашей жизни </a:t>
            </a:r>
          </a:p>
          <a:p>
            <a:pPr algn="ctr"/>
            <a:endParaRPr lang="ru-RU" sz="2200" dirty="0" smtClean="0"/>
          </a:p>
          <a:p>
            <a:pPr algn="ctr"/>
            <a:r>
              <a:rPr lang="ru-RU" sz="2200" dirty="0" smtClean="0"/>
              <a:t>Самым эффективным способом решения проблемы является сокращение численности бездомных животных на улицах города</a:t>
            </a:r>
            <a:endParaRPr lang="ru-RU" sz="2200" dirty="0"/>
          </a:p>
        </p:txBody>
      </p:sp>
      <p:pic>
        <p:nvPicPr>
          <p:cNvPr id="10" name="Рисунок 9" descr="sterilizatsiya.jpg"/>
          <p:cNvPicPr>
            <a:picLocks noChangeAspect="1"/>
          </p:cNvPicPr>
          <p:nvPr/>
        </p:nvPicPr>
        <p:blipFill>
          <a:blip r:embed="rId3" cstate="print"/>
          <a:srcRect t="6147"/>
          <a:stretch>
            <a:fillRect/>
          </a:stretch>
        </p:blipFill>
        <p:spPr>
          <a:xfrm>
            <a:off x="0" y="4084248"/>
            <a:ext cx="3080792" cy="2773751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906000" cy="1052736"/>
          </a:xfrm>
          <a:prstGeom prst="rect">
            <a:avLst/>
          </a:prstGeom>
          <a:solidFill>
            <a:srgbClr val="92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856656" y="1556792"/>
            <a:ext cx="70927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-15552" y="210706"/>
            <a:ext cx="990599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dirty="0" smtClean="0">
                <a:solidFill>
                  <a:schemeClr val="bg1"/>
                </a:solidFill>
              </a:rPr>
              <a:t>Причины появления бездомных животных</a:t>
            </a:r>
            <a:endParaRPr lang="ru-RU" sz="3000" b="1" dirty="0">
              <a:solidFill>
                <a:schemeClr val="bg1"/>
              </a:solidFill>
            </a:endParaRPr>
          </a:p>
        </p:txBody>
      </p:sp>
      <p:pic>
        <p:nvPicPr>
          <p:cNvPr id="7" name="Рисунок 6" descr="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64768" y="2276872"/>
            <a:ext cx="4121556" cy="3232606"/>
          </a:xfrm>
          <a:prstGeom prst="pentagon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416496" y="1160748"/>
            <a:ext cx="907300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dirty="0"/>
              <a:t>Источником появления бездомных животных в </a:t>
            </a:r>
            <a:r>
              <a:rPr lang="ru-RU" sz="2200" dirty="0" smtClean="0"/>
              <a:t>России –</a:t>
            </a:r>
          </a:p>
          <a:p>
            <a:pPr algn="ctr"/>
            <a:r>
              <a:rPr lang="ru-RU" sz="2200" dirty="0" smtClean="0"/>
              <a:t> </a:t>
            </a:r>
            <a:r>
              <a:rPr lang="ru-RU" sz="2200" dirty="0"/>
              <a:t>выброшенные, потерявшиеся собаки и </a:t>
            </a:r>
            <a:r>
              <a:rPr lang="ru-RU" sz="2200" dirty="0" smtClean="0"/>
              <a:t>кошки и их потомки</a:t>
            </a:r>
            <a:endParaRPr lang="ru-RU" sz="2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920552" y="2519608"/>
            <a:ext cx="2759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920000"/>
                </a:solidFill>
              </a:rPr>
              <a:t>Выброшенные животные</a:t>
            </a:r>
            <a:endParaRPr lang="ru-RU" dirty="0">
              <a:solidFill>
                <a:srgbClr val="92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249144" y="2519608"/>
            <a:ext cx="27251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920000"/>
                </a:solidFill>
              </a:rPr>
              <a:t>Потерявшиеся </a:t>
            </a:r>
            <a:r>
              <a:rPr lang="ru-RU" b="1" dirty="0" smtClean="0">
                <a:solidFill>
                  <a:srgbClr val="920000"/>
                </a:solidFill>
              </a:rPr>
              <a:t>животные</a:t>
            </a:r>
            <a:endParaRPr lang="ru-RU" dirty="0">
              <a:solidFill>
                <a:srgbClr val="92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332820" y="5625244"/>
            <a:ext cx="326339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solidFill>
                  <a:srgbClr val="920000"/>
                </a:solidFill>
              </a:rPr>
              <a:t>Бесконтрольная деятельность </a:t>
            </a:r>
            <a:endParaRPr lang="ru-RU" b="1" dirty="0" smtClean="0">
              <a:solidFill>
                <a:srgbClr val="920000"/>
              </a:solidFill>
            </a:endParaRPr>
          </a:p>
          <a:p>
            <a:pPr algn="ctr"/>
            <a:r>
              <a:rPr lang="ru-RU" b="1" dirty="0">
                <a:solidFill>
                  <a:srgbClr val="920000"/>
                </a:solidFill>
              </a:rPr>
              <a:t>к</a:t>
            </a:r>
            <a:r>
              <a:rPr lang="ru-RU" b="1" dirty="0" smtClean="0">
                <a:solidFill>
                  <a:srgbClr val="920000"/>
                </a:solidFill>
              </a:rPr>
              <a:t>лубов по разведению</a:t>
            </a:r>
            <a:endParaRPr lang="ru-RU" dirty="0">
              <a:solidFill>
                <a:srgbClr val="92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884548" y="4293096"/>
            <a:ext cx="224785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920000"/>
                </a:solidFill>
              </a:rPr>
              <a:t>Безнадзорные,  </a:t>
            </a:r>
          </a:p>
          <a:p>
            <a:pPr algn="ctr"/>
            <a:r>
              <a:rPr lang="ru-RU" b="1" dirty="0" smtClean="0">
                <a:solidFill>
                  <a:srgbClr val="920000"/>
                </a:solidFill>
              </a:rPr>
              <a:t>условно-надзорные </a:t>
            </a:r>
          </a:p>
          <a:p>
            <a:pPr algn="ctr"/>
            <a:r>
              <a:rPr lang="ru-RU" b="1" dirty="0" smtClean="0">
                <a:solidFill>
                  <a:srgbClr val="920000"/>
                </a:solidFill>
              </a:rPr>
              <a:t>животные</a:t>
            </a:r>
            <a:endParaRPr lang="ru-RU" dirty="0">
              <a:solidFill>
                <a:srgbClr val="92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645188" y="4437112"/>
            <a:ext cx="25922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920000"/>
                </a:solidFill>
              </a:rPr>
              <a:t>Животные, </a:t>
            </a:r>
            <a:endParaRPr lang="ru-RU" b="1" dirty="0" smtClean="0">
              <a:solidFill>
                <a:srgbClr val="920000"/>
              </a:solidFill>
            </a:endParaRPr>
          </a:p>
          <a:p>
            <a:pPr algn="ctr"/>
            <a:r>
              <a:rPr lang="ru-RU" b="1" dirty="0" smtClean="0">
                <a:solidFill>
                  <a:srgbClr val="920000"/>
                </a:solidFill>
              </a:rPr>
              <a:t>родившиеся </a:t>
            </a:r>
            <a:r>
              <a:rPr lang="ru-RU" b="1" dirty="0">
                <a:solidFill>
                  <a:srgbClr val="920000"/>
                </a:solidFill>
              </a:rPr>
              <a:t>на </a:t>
            </a:r>
            <a:r>
              <a:rPr lang="ru-RU" b="1" dirty="0" smtClean="0">
                <a:solidFill>
                  <a:srgbClr val="920000"/>
                </a:solidFill>
              </a:rPr>
              <a:t>улице</a:t>
            </a:r>
            <a:endParaRPr lang="ru-RU" dirty="0">
              <a:solidFill>
                <a:srgbClr val="92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906000" cy="1052736"/>
          </a:xfrm>
          <a:prstGeom prst="rect">
            <a:avLst/>
          </a:prstGeom>
          <a:solidFill>
            <a:srgbClr val="92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856656" y="1556792"/>
            <a:ext cx="70927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-15552" y="210706"/>
            <a:ext cx="990599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dirty="0" smtClean="0">
                <a:solidFill>
                  <a:schemeClr val="bg1"/>
                </a:solidFill>
              </a:rPr>
              <a:t>Методы </a:t>
            </a:r>
            <a:r>
              <a:rPr lang="ru-RU" sz="3000" b="1" dirty="0">
                <a:solidFill>
                  <a:schemeClr val="bg1"/>
                </a:solidFill>
              </a:rPr>
              <a:t>решения проблемы бездомных животных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16496" y="1160748"/>
            <a:ext cx="907300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dirty="0" smtClean="0"/>
              <a:t>Большинство методов носят временный характер и не решают проблемы </a:t>
            </a:r>
            <a:r>
              <a:rPr lang="ru-RU" sz="2200" dirty="0"/>
              <a:t>сокращения бездомных домашних животных на улицах </a:t>
            </a:r>
            <a:r>
              <a:rPr lang="ru-RU" sz="2200" dirty="0" smtClean="0"/>
              <a:t>города</a:t>
            </a:r>
            <a:endParaRPr lang="ru-RU" sz="22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36476" y="1988840"/>
            <a:ext cx="3276364" cy="2160240"/>
          </a:xfrm>
          <a:prstGeom prst="rect">
            <a:avLst/>
          </a:prstGeom>
          <a:solidFill>
            <a:schemeClr val="bg1"/>
          </a:solidFill>
          <a:ln>
            <a:solidFill>
              <a:srgbClr val="92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36476" y="4149080"/>
            <a:ext cx="3276364" cy="2160240"/>
          </a:xfrm>
          <a:prstGeom prst="rect">
            <a:avLst/>
          </a:prstGeom>
          <a:noFill/>
          <a:ln>
            <a:solidFill>
              <a:srgbClr val="92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6393160" y="1988840"/>
            <a:ext cx="3276364" cy="2160240"/>
          </a:xfrm>
          <a:prstGeom prst="rect">
            <a:avLst/>
          </a:prstGeom>
          <a:noFill/>
          <a:ln>
            <a:solidFill>
              <a:srgbClr val="92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6393160" y="4149080"/>
            <a:ext cx="3276364" cy="2160240"/>
          </a:xfrm>
          <a:prstGeom prst="rect">
            <a:avLst/>
          </a:prstGeom>
          <a:noFill/>
          <a:ln>
            <a:solidFill>
              <a:srgbClr val="92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3512840" y="1988840"/>
            <a:ext cx="2880320" cy="4320480"/>
          </a:xfrm>
          <a:prstGeom prst="rect">
            <a:avLst/>
          </a:prstGeom>
          <a:noFill/>
          <a:ln>
            <a:solidFill>
              <a:srgbClr val="92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416496" y="2301840"/>
            <a:ext cx="288032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/>
              <a:t>Стерилизация безнадзорных собак и кошек с возвращением на прежние места </a:t>
            </a:r>
            <a:r>
              <a:rPr lang="ru-RU" sz="2000" b="1" dirty="0" smtClean="0"/>
              <a:t>обитания</a:t>
            </a:r>
            <a:endParaRPr lang="ru-RU" sz="2000" b="1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488504" y="4554997"/>
            <a:ext cx="288032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/>
              <a:t>Создание приютов-распределителей, где </a:t>
            </a:r>
            <a:r>
              <a:rPr lang="ru-RU" sz="2000" b="1" dirty="0" smtClean="0"/>
              <a:t>животные содержатся некоторое время</a:t>
            </a:r>
            <a:endParaRPr lang="ru-RU" sz="2000" b="1" dirty="0">
              <a:solidFill>
                <a:srgbClr val="920000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6609184" y="2455729"/>
            <a:ext cx="288032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Временное содержание животных </a:t>
            </a:r>
            <a:r>
              <a:rPr lang="ru-RU" sz="2000" b="1" dirty="0"/>
              <a:t>гражданами до момента нахождения хозяев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6609184" y="4401108"/>
            <a:ext cx="288032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/>
              <a:t>Регулярный отлов безнадзорных животных с целью их уничтожения или усыпления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3512840" y="2132856"/>
            <a:ext cx="288032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b="1" smtClean="0">
                <a:solidFill>
                  <a:srgbClr val="920000"/>
                </a:solidFill>
              </a:rPr>
              <a:t>Поиск животным постоянного дома </a:t>
            </a:r>
          </a:p>
          <a:p>
            <a:pPr lvl="0"/>
            <a:endParaRPr lang="ru-RU" sz="2000" b="1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3512840" y="3158966"/>
            <a:ext cx="288032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dirty="0" err="1" smtClean="0"/>
              <a:t>Пристройство</a:t>
            </a:r>
            <a:r>
              <a:rPr lang="ru-RU" sz="2000" dirty="0" smtClean="0"/>
              <a:t> бездомных животных на постоянное место жительства </a:t>
            </a:r>
          </a:p>
          <a:p>
            <a:pPr lvl="0" algn="ctr"/>
            <a:r>
              <a:rPr lang="ru-RU" sz="2000" dirty="0" smtClean="0"/>
              <a:t>путем распространения информации о них на различных информационных ресурсах</a:t>
            </a:r>
            <a:endParaRPr lang="ru-RU" sz="2000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906000" cy="1052736"/>
          </a:xfrm>
          <a:prstGeom prst="rect">
            <a:avLst/>
          </a:prstGeom>
          <a:solidFill>
            <a:srgbClr val="92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856656" y="1556792"/>
            <a:ext cx="70927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-15552" y="8620"/>
            <a:ext cx="990599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Исследование необходимости создания единой информационной базы бездомных животных</a:t>
            </a:r>
            <a:endParaRPr lang="ru-RU" sz="3000" b="1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36476" y="1283968"/>
            <a:ext cx="9397044" cy="54076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000" b="1" dirty="0">
                <a:solidFill>
                  <a:srgbClr val="920000"/>
                </a:solidFill>
              </a:rPr>
              <a:t>Метод исследования: </a:t>
            </a:r>
            <a:r>
              <a:rPr lang="ru-RU" sz="2000" dirty="0"/>
              <a:t>опрос</a:t>
            </a:r>
          </a:p>
          <a:p>
            <a:pPr>
              <a:lnSpc>
                <a:spcPct val="80000"/>
              </a:lnSpc>
            </a:pPr>
            <a:endParaRPr lang="ru-RU" sz="1200" b="1" dirty="0" smtClean="0"/>
          </a:p>
          <a:p>
            <a:pPr>
              <a:lnSpc>
                <a:spcPct val="80000"/>
              </a:lnSpc>
            </a:pPr>
            <a:r>
              <a:rPr lang="ru-RU" sz="2000" b="1" dirty="0" smtClean="0">
                <a:solidFill>
                  <a:srgbClr val="920000"/>
                </a:solidFill>
              </a:rPr>
              <a:t>Методика </a:t>
            </a:r>
            <a:r>
              <a:rPr lang="ru-RU" sz="2000" b="1" dirty="0">
                <a:solidFill>
                  <a:srgbClr val="920000"/>
                </a:solidFill>
              </a:rPr>
              <a:t>исследования: </a:t>
            </a:r>
            <a:r>
              <a:rPr lang="ru-RU" sz="2000" dirty="0" smtClean="0"/>
              <a:t>анкетирование</a:t>
            </a:r>
            <a:endParaRPr lang="ru-RU" sz="2000" dirty="0"/>
          </a:p>
          <a:p>
            <a:pPr>
              <a:lnSpc>
                <a:spcPct val="80000"/>
              </a:lnSpc>
            </a:pPr>
            <a:endParaRPr lang="ru-RU" sz="1200" b="1" dirty="0" smtClean="0">
              <a:solidFill>
                <a:srgbClr val="920000"/>
              </a:solidFill>
            </a:endParaRPr>
          </a:p>
          <a:p>
            <a:pPr>
              <a:lnSpc>
                <a:spcPct val="90000"/>
              </a:lnSpc>
            </a:pPr>
            <a:r>
              <a:rPr lang="ru-RU" sz="2000" b="1" dirty="0" smtClean="0">
                <a:solidFill>
                  <a:srgbClr val="920000"/>
                </a:solidFill>
              </a:rPr>
              <a:t>Количество </a:t>
            </a:r>
            <a:r>
              <a:rPr lang="ru-RU" sz="2000" b="1" dirty="0">
                <a:solidFill>
                  <a:srgbClr val="920000"/>
                </a:solidFill>
              </a:rPr>
              <a:t>опрошенных:</a:t>
            </a:r>
            <a:r>
              <a:rPr lang="ru-RU" sz="2000" dirty="0">
                <a:solidFill>
                  <a:srgbClr val="920000"/>
                </a:solidFill>
              </a:rPr>
              <a:t> </a:t>
            </a:r>
            <a:r>
              <a:rPr lang="ru-RU" sz="2000" dirty="0"/>
              <a:t>50 семей (так как решение о появлении питомца в доме принимается всеми членами семьи, учитывались именно «коллективные» ответы, которые отражали единое мнение семьи</a:t>
            </a:r>
            <a:r>
              <a:rPr lang="ru-RU" sz="2000" dirty="0" smtClean="0"/>
              <a:t>)</a:t>
            </a:r>
            <a:endParaRPr lang="ru-RU" sz="2000" dirty="0"/>
          </a:p>
          <a:p>
            <a:endParaRPr lang="ru-RU" sz="1200" b="1" dirty="0" smtClean="0"/>
          </a:p>
          <a:p>
            <a:pPr>
              <a:lnSpc>
                <a:spcPct val="90000"/>
              </a:lnSpc>
            </a:pPr>
            <a:r>
              <a:rPr lang="ru-RU" sz="2000" b="1" dirty="0" smtClean="0">
                <a:solidFill>
                  <a:srgbClr val="920000"/>
                </a:solidFill>
              </a:rPr>
              <a:t>Цель </a:t>
            </a:r>
            <a:r>
              <a:rPr lang="ru-RU" sz="2000" b="1" dirty="0">
                <a:solidFill>
                  <a:srgbClr val="920000"/>
                </a:solidFill>
              </a:rPr>
              <a:t>исследования:</a:t>
            </a:r>
            <a:r>
              <a:rPr lang="ru-RU" sz="2000" dirty="0">
                <a:solidFill>
                  <a:srgbClr val="920000"/>
                </a:solidFill>
              </a:rPr>
              <a:t> </a:t>
            </a:r>
            <a:r>
              <a:rPr lang="ru-RU" sz="2000" dirty="0"/>
              <a:t>определить актуальность создания единой информационной базы бездомных животных г. Воронежа</a:t>
            </a:r>
          </a:p>
          <a:p>
            <a:endParaRPr lang="ru-RU" sz="1200" b="1" dirty="0" smtClean="0"/>
          </a:p>
          <a:p>
            <a:r>
              <a:rPr lang="ru-RU" sz="2000" b="1" dirty="0" smtClean="0">
                <a:solidFill>
                  <a:srgbClr val="920000"/>
                </a:solidFill>
              </a:rPr>
              <a:t>Задачи </a:t>
            </a:r>
            <a:r>
              <a:rPr lang="ru-RU" sz="2000" b="1" dirty="0">
                <a:solidFill>
                  <a:srgbClr val="920000"/>
                </a:solidFill>
              </a:rPr>
              <a:t>исследования:</a:t>
            </a:r>
            <a:r>
              <a:rPr lang="ru-RU" sz="2000" dirty="0">
                <a:solidFill>
                  <a:srgbClr val="920000"/>
                </a:solidFill>
              </a:rPr>
              <a:t> </a:t>
            </a:r>
          </a:p>
          <a:p>
            <a:pPr marL="358775" lvl="0" indent="-358775">
              <a:lnSpc>
                <a:spcPct val="90000"/>
              </a:lnSpc>
              <a:buBlip>
                <a:blip r:embed="rId2"/>
              </a:buBlip>
            </a:pPr>
            <a:r>
              <a:rPr lang="ru-RU" sz="2000" dirty="0" smtClean="0"/>
              <a:t>Определить </a:t>
            </a:r>
            <a:r>
              <a:rPr lang="ru-RU" sz="2000" dirty="0"/>
              <a:t>считают ли проблемой присутствие бездомных животных на улицах города и </a:t>
            </a:r>
            <a:r>
              <a:rPr lang="ru-RU" sz="2000" dirty="0" smtClean="0"/>
              <a:t>почему</a:t>
            </a:r>
          </a:p>
          <a:p>
            <a:pPr marL="358775" lvl="0" indent="-358775">
              <a:lnSpc>
                <a:spcPct val="90000"/>
              </a:lnSpc>
              <a:buBlip>
                <a:blip r:embed="rId2"/>
              </a:buBlip>
            </a:pPr>
            <a:endParaRPr lang="ru-RU" sz="600" dirty="0" smtClean="0"/>
          </a:p>
          <a:p>
            <a:pPr marL="358775" lvl="0" indent="-358775">
              <a:lnSpc>
                <a:spcPct val="90000"/>
              </a:lnSpc>
              <a:buBlip>
                <a:blip r:embed="rId2"/>
              </a:buBlip>
            </a:pPr>
            <a:r>
              <a:rPr lang="ru-RU" sz="2000" dirty="0" smtClean="0"/>
              <a:t>Выявить </a:t>
            </a:r>
            <a:r>
              <a:rPr lang="ru-RU" sz="2000" dirty="0"/>
              <a:t>у какого количества семей есть домашние питомцы, какое количество и каким способом они </a:t>
            </a:r>
            <a:r>
              <a:rPr lang="ru-RU" sz="2000" dirty="0" smtClean="0"/>
              <a:t>появились</a:t>
            </a:r>
          </a:p>
          <a:p>
            <a:pPr marL="358775" lvl="0" indent="-358775">
              <a:lnSpc>
                <a:spcPct val="90000"/>
              </a:lnSpc>
              <a:buBlip>
                <a:blip r:embed="rId2"/>
              </a:buBlip>
            </a:pPr>
            <a:endParaRPr lang="ru-RU" sz="600" dirty="0" smtClean="0"/>
          </a:p>
          <a:p>
            <a:pPr marL="358775" lvl="0" indent="-358775">
              <a:lnSpc>
                <a:spcPct val="90000"/>
              </a:lnSpc>
              <a:buBlip>
                <a:blip r:embed="rId2"/>
              </a:buBlip>
            </a:pPr>
            <a:r>
              <a:rPr lang="ru-RU" sz="2000" dirty="0" smtClean="0"/>
              <a:t>Определить </a:t>
            </a:r>
            <a:r>
              <a:rPr lang="ru-RU" sz="2000" dirty="0"/>
              <a:t>какое количество опрошенных готовы завести себе </a:t>
            </a:r>
            <a:r>
              <a:rPr lang="ru-RU" sz="2000" dirty="0" smtClean="0"/>
              <a:t>питомца</a:t>
            </a:r>
          </a:p>
          <a:p>
            <a:pPr marL="358775" lvl="0" indent="-358775">
              <a:lnSpc>
                <a:spcPct val="90000"/>
              </a:lnSpc>
              <a:buBlip>
                <a:blip r:embed="rId2"/>
              </a:buBlip>
            </a:pPr>
            <a:endParaRPr lang="ru-RU" sz="600" dirty="0" smtClean="0"/>
          </a:p>
          <a:p>
            <a:pPr marL="358775" lvl="0" indent="-358775">
              <a:lnSpc>
                <a:spcPct val="90000"/>
              </a:lnSpc>
              <a:buBlip>
                <a:blip r:embed="rId2"/>
              </a:buBlip>
            </a:pPr>
            <a:r>
              <a:rPr lang="ru-RU" sz="2000" dirty="0" smtClean="0"/>
              <a:t>Выявить </a:t>
            </a:r>
            <a:r>
              <a:rPr lang="ru-RU" sz="2000" dirty="0"/>
              <a:t>критерии выбора домашнего </a:t>
            </a:r>
            <a:r>
              <a:rPr lang="ru-RU" sz="2000" dirty="0" smtClean="0"/>
              <a:t>животного</a:t>
            </a:r>
          </a:p>
          <a:p>
            <a:pPr marL="358775" lvl="0" indent="-358775">
              <a:lnSpc>
                <a:spcPct val="90000"/>
              </a:lnSpc>
              <a:buBlip>
                <a:blip r:embed="rId2"/>
              </a:buBlip>
            </a:pPr>
            <a:endParaRPr lang="ru-RU" sz="600" dirty="0" smtClean="0"/>
          </a:p>
          <a:p>
            <a:pPr marL="358775" lvl="0" indent="-358775">
              <a:lnSpc>
                <a:spcPct val="90000"/>
              </a:lnSpc>
              <a:buBlip>
                <a:blip r:embed="rId2"/>
              </a:buBlip>
            </a:pPr>
            <a:r>
              <a:rPr lang="ru-RU" sz="2000" dirty="0" smtClean="0"/>
              <a:t>Определить </a:t>
            </a:r>
            <a:r>
              <a:rPr lang="ru-RU" sz="2000" dirty="0"/>
              <a:t>каким способом предпочли бы выбрать </a:t>
            </a:r>
            <a:r>
              <a:rPr lang="ru-RU" sz="2000" dirty="0" smtClean="0"/>
              <a:t>питомца</a:t>
            </a:r>
            <a:endParaRPr lang="ru-RU" sz="2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906000" cy="1052736"/>
          </a:xfrm>
          <a:prstGeom prst="rect">
            <a:avLst/>
          </a:prstGeom>
          <a:solidFill>
            <a:srgbClr val="92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856656" y="1556792"/>
            <a:ext cx="70927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-15552" y="8620"/>
            <a:ext cx="990599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Результаты исследования </a:t>
            </a:r>
            <a:r>
              <a:rPr lang="ru-RU" sz="3200" b="1" dirty="0">
                <a:solidFill>
                  <a:schemeClr val="bg1"/>
                </a:solidFill>
              </a:rPr>
              <a:t>необходимости создания единой информационной базы бездомных животных</a:t>
            </a:r>
            <a:endParaRPr lang="ru-RU" sz="3000" b="1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36476" y="1283968"/>
            <a:ext cx="939704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dirty="0" smtClean="0">
                <a:solidFill>
                  <a:srgbClr val="920000"/>
                </a:solidFill>
              </a:rPr>
              <a:t>Создание </a:t>
            </a:r>
            <a:r>
              <a:rPr lang="ru-RU" sz="2200" dirty="0">
                <a:solidFill>
                  <a:srgbClr val="920000"/>
                </a:solidFill>
              </a:rPr>
              <a:t>Единой Базы бездомных </a:t>
            </a:r>
            <a:r>
              <a:rPr lang="ru-RU" sz="2200" dirty="0" smtClean="0">
                <a:solidFill>
                  <a:srgbClr val="920000"/>
                </a:solidFill>
              </a:rPr>
              <a:t>животных, </a:t>
            </a:r>
            <a:r>
              <a:rPr lang="ru-RU" sz="2200" dirty="0">
                <a:solidFill>
                  <a:srgbClr val="920000"/>
                </a:solidFill>
              </a:rPr>
              <a:t>как инструмента для подбора домашнего </a:t>
            </a:r>
            <a:r>
              <a:rPr lang="ru-RU" sz="2200" dirty="0" smtClean="0">
                <a:solidFill>
                  <a:srgbClr val="920000"/>
                </a:solidFill>
              </a:rPr>
              <a:t>питомца, </a:t>
            </a:r>
            <a:r>
              <a:rPr lang="ru-RU" sz="2200" dirty="0">
                <a:solidFill>
                  <a:srgbClr val="920000"/>
                </a:solidFill>
              </a:rPr>
              <a:t>актуально и востребовано</a:t>
            </a:r>
          </a:p>
          <a:p>
            <a:endParaRPr lang="ru-RU" sz="800" b="1" dirty="0" smtClean="0"/>
          </a:p>
          <a:p>
            <a:endParaRPr lang="ru-RU" sz="800" b="1" dirty="0" smtClean="0"/>
          </a:p>
          <a:p>
            <a:pPr marL="266700" indent="-266700">
              <a:buBlip>
                <a:blip r:embed="rId2"/>
              </a:buBlip>
            </a:pPr>
            <a:r>
              <a:rPr lang="ru-RU" sz="2000" dirty="0" smtClean="0"/>
              <a:t>Большинство </a:t>
            </a:r>
            <a:r>
              <a:rPr lang="ru-RU" sz="2000" dirty="0"/>
              <a:t>опрошенных семей считают проблемой наличие бездомных животных на улицах города, потому как считают их потенциально опасными для жизни и здоровья человека и домашних </a:t>
            </a:r>
            <a:r>
              <a:rPr lang="ru-RU" sz="2000" dirty="0" smtClean="0"/>
              <a:t>питомцев</a:t>
            </a:r>
          </a:p>
          <a:p>
            <a:pPr marL="266700" indent="-266700">
              <a:buBlip>
                <a:blip r:embed="rId2"/>
              </a:buBlip>
            </a:pPr>
            <a:endParaRPr lang="ru-RU" sz="600" dirty="0" smtClean="0"/>
          </a:p>
          <a:p>
            <a:pPr marL="266700" indent="-266700">
              <a:buBlip>
                <a:blip r:embed="rId2"/>
              </a:buBlip>
            </a:pPr>
            <a:r>
              <a:rPr lang="ru-RU" sz="2000" dirty="0" smtClean="0"/>
              <a:t>Более </a:t>
            </a:r>
            <a:r>
              <a:rPr lang="ru-RU" sz="2000" dirty="0"/>
              <a:t>половины опрошенных семей имеют 1 и более животных. Наиболее распространенные способы появления домашних питомцев – объявления в Интернет,  приобретение у знакомых или покупка у </a:t>
            </a:r>
            <a:r>
              <a:rPr lang="ru-RU" sz="2000" dirty="0" smtClean="0"/>
              <a:t>заводчика</a:t>
            </a:r>
          </a:p>
          <a:p>
            <a:pPr marL="266700" indent="-266700">
              <a:buBlip>
                <a:blip r:embed="rId2"/>
              </a:buBlip>
            </a:pPr>
            <a:endParaRPr lang="ru-RU" sz="600" dirty="0" smtClean="0"/>
          </a:p>
          <a:p>
            <a:pPr marL="266700" indent="-266700">
              <a:buBlip>
                <a:blip r:embed="rId2"/>
              </a:buBlip>
            </a:pPr>
            <a:r>
              <a:rPr lang="ru-RU" sz="2000" dirty="0" smtClean="0"/>
              <a:t>Большинство </a:t>
            </a:r>
            <a:r>
              <a:rPr lang="ru-RU" sz="2000" dirty="0"/>
              <a:t>семей хотели бы взять питомца, но не имеют возможности, либо готовы взять в </a:t>
            </a:r>
            <a:r>
              <a:rPr lang="ru-RU" sz="2000" dirty="0" smtClean="0"/>
              <a:t>будущем</a:t>
            </a:r>
            <a:endParaRPr lang="ru-RU" sz="2000" dirty="0"/>
          </a:p>
          <a:p>
            <a:pPr marL="266700" indent="-266700">
              <a:buBlip>
                <a:blip r:embed="rId2"/>
              </a:buBlip>
            </a:pPr>
            <a:endParaRPr lang="ru-RU" sz="600" dirty="0" smtClean="0"/>
          </a:p>
          <a:p>
            <a:pPr marL="266700" indent="-266700">
              <a:buBlip>
                <a:blip r:embed="rId2"/>
              </a:buBlip>
            </a:pPr>
            <a:r>
              <a:rPr lang="ru-RU" sz="2000" dirty="0" smtClean="0"/>
              <a:t>Наиболее </a:t>
            </a:r>
            <a:r>
              <a:rPr lang="ru-RU" sz="2000" dirty="0"/>
              <a:t>важные критерии при выборе питомца характер, «душевный отклик», здоровье, «воспитанность</a:t>
            </a:r>
            <a:r>
              <a:rPr lang="ru-RU" sz="2000" dirty="0" smtClean="0"/>
              <a:t>»</a:t>
            </a:r>
          </a:p>
          <a:p>
            <a:pPr marL="266700" indent="-266700">
              <a:buBlip>
                <a:blip r:embed="rId2"/>
              </a:buBlip>
            </a:pPr>
            <a:endParaRPr lang="ru-RU" sz="600" dirty="0" smtClean="0"/>
          </a:p>
          <a:p>
            <a:pPr marL="266700" indent="-266700">
              <a:buBlip>
                <a:blip r:embed="rId2"/>
              </a:buBlip>
            </a:pPr>
            <a:r>
              <a:rPr lang="ru-RU" sz="2000" dirty="0" smtClean="0"/>
              <a:t>Большинство </a:t>
            </a:r>
            <a:r>
              <a:rPr lang="ru-RU" sz="2000" dirty="0"/>
              <a:t>опрошенных воспользовались бы единой базой бездомных животных при выборе питомца.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906000" cy="1052736"/>
          </a:xfrm>
          <a:prstGeom prst="rect">
            <a:avLst/>
          </a:prstGeom>
          <a:solidFill>
            <a:srgbClr val="92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856656" y="1556792"/>
            <a:ext cx="70927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-15552" y="188640"/>
            <a:ext cx="9905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Единая информационная база </a:t>
            </a:r>
            <a:r>
              <a:rPr lang="ru-RU" sz="3200" b="1" dirty="0">
                <a:solidFill>
                  <a:schemeClr val="bg1"/>
                </a:solidFill>
              </a:rPr>
              <a:t>бездомных животных</a:t>
            </a:r>
            <a:endParaRPr lang="ru-RU" sz="3000" b="1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36476" y="1283968"/>
            <a:ext cx="9397044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>
                <a:solidFill>
                  <a:srgbClr val="920000"/>
                </a:solidFill>
              </a:rPr>
              <a:t>Единая </a:t>
            </a:r>
            <a:r>
              <a:rPr lang="ru-RU" sz="2200" b="1" dirty="0">
                <a:solidFill>
                  <a:srgbClr val="920000"/>
                </a:solidFill>
              </a:rPr>
              <a:t>информационная база бездомных животных </a:t>
            </a:r>
            <a:endParaRPr lang="ru-RU" sz="2200" b="1" dirty="0" smtClean="0">
              <a:solidFill>
                <a:srgbClr val="920000"/>
              </a:solidFill>
            </a:endParaRPr>
          </a:p>
          <a:p>
            <a:pPr algn="ctr"/>
            <a:r>
              <a:rPr lang="ru-RU" sz="2200" b="1" dirty="0" smtClean="0">
                <a:solidFill>
                  <a:srgbClr val="920000"/>
                </a:solidFill>
              </a:rPr>
              <a:t>«</a:t>
            </a:r>
            <a:r>
              <a:rPr lang="ru-RU" sz="2200" b="1" dirty="0">
                <a:solidFill>
                  <a:srgbClr val="920000"/>
                </a:solidFill>
              </a:rPr>
              <a:t>Животные ищут дом</a:t>
            </a:r>
            <a:r>
              <a:rPr lang="ru-RU" sz="2200" b="1" dirty="0" smtClean="0">
                <a:solidFill>
                  <a:srgbClr val="920000"/>
                </a:solidFill>
              </a:rPr>
              <a:t>»</a:t>
            </a:r>
            <a:r>
              <a:rPr lang="ru-RU" sz="2200" b="1" dirty="0" smtClean="0"/>
              <a:t> </a:t>
            </a:r>
          </a:p>
          <a:p>
            <a:pPr algn="ctr"/>
            <a:r>
              <a:rPr lang="ru-RU" sz="2200" dirty="0" smtClean="0"/>
              <a:t>сайт </a:t>
            </a:r>
            <a:r>
              <a:rPr lang="ru-RU" sz="2200" dirty="0"/>
              <a:t>на котором размещается информация о животных, которым необходим дом и ответственные </a:t>
            </a:r>
            <a:r>
              <a:rPr lang="ru-RU" sz="2200" dirty="0" smtClean="0"/>
              <a:t>владельцы</a:t>
            </a:r>
          </a:p>
          <a:p>
            <a:pPr algn="ctr"/>
            <a:endParaRPr lang="ru-RU" sz="1000" b="1" dirty="0" smtClean="0">
              <a:solidFill>
                <a:srgbClr val="920000"/>
              </a:solidFill>
            </a:endParaRPr>
          </a:p>
          <a:p>
            <a:pPr algn="ctr"/>
            <a:endParaRPr lang="ru-RU" sz="1000" b="1" dirty="0">
              <a:solidFill>
                <a:srgbClr val="920000"/>
              </a:solidFill>
            </a:endParaRPr>
          </a:p>
          <a:p>
            <a:pPr algn="ctr"/>
            <a:endParaRPr lang="ru-RU" sz="1000" b="1" dirty="0" smtClean="0">
              <a:solidFill>
                <a:srgbClr val="920000"/>
              </a:solidFill>
            </a:endParaRPr>
          </a:p>
          <a:p>
            <a:pPr algn="ctr"/>
            <a:r>
              <a:rPr lang="ru-RU" sz="2200" b="1" dirty="0" smtClean="0">
                <a:solidFill>
                  <a:srgbClr val="920000"/>
                </a:solidFill>
              </a:rPr>
              <a:t>Адрес сайта</a:t>
            </a:r>
          </a:p>
          <a:p>
            <a:pPr algn="ctr"/>
            <a:r>
              <a:rPr lang="ru-RU" sz="2200" dirty="0" smtClean="0">
                <a:solidFill>
                  <a:srgbClr val="920000"/>
                </a:solidFill>
              </a:rPr>
              <a:t> </a:t>
            </a:r>
            <a:r>
              <a:rPr lang="ru-RU" sz="2200" u="sng" dirty="0" err="1" smtClean="0"/>
              <a:t>животныеищутдом.рф</a:t>
            </a:r>
            <a:endParaRPr lang="ru-RU" sz="2200" dirty="0" smtClean="0"/>
          </a:p>
          <a:p>
            <a:pPr algn="ctr"/>
            <a:endParaRPr lang="ru-RU" sz="1000" b="1" dirty="0" smtClean="0">
              <a:solidFill>
                <a:srgbClr val="920000"/>
              </a:solidFill>
            </a:endParaRPr>
          </a:p>
          <a:p>
            <a:pPr algn="ctr"/>
            <a:endParaRPr lang="ru-RU" sz="1000" b="1" dirty="0">
              <a:solidFill>
                <a:srgbClr val="920000"/>
              </a:solidFill>
            </a:endParaRPr>
          </a:p>
          <a:p>
            <a:pPr algn="ctr"/>
            <a:endParaRPr lang="ru-RU" sz="1000" b="1" dirty="0" smtClean="0">
              <a:solidFill>
                <a:srgbClr val="920000"/>
              </a:solidFill>
            </a:endParaRPr>
          </a:p>
          <a:p>
            <a:pPr algn="ctr"/>
            <a:endParaRPr lang="ru-RU" sz="1000" b="1" dirty="0" smtClean="0">
              <a:solidFill>
                <a:srgbClr val="920000"/>
              </a:solidFill>
            </a:endParaRPr>
          </a:p>
          <a:p>
            <a:pPr algn="ctr"/>
            <a:r>
              <a:rPr lang="ru-RU" sz="2200" b="1" dirty="0" smtClean="0">
                <a:solidFill>
                  <a:srgbClr val="920000"/>
                </a:solidFill>
              </a:rPr>
              <a:t>Инструменты создания</a:t>
            </a:r>
          </a:p>
          <a:p>
            <a:pPr algn="ctr"/>
            <a:r>
              <a:rPr lang="ru-RU" sz="2200" dirty="0" smtClean="0"/>
              <a:t>конструктор сайтов А5.</a:t>
            </a:r>
            <a:r>
              <a:rPr lang="en-US" sz="2200" dirty="0" err="1" smtClean="0"/>
              <a:t>ru</a:t>
            </a:r>
            <a:endParaRPr lang="ru-RU" sz="2200" dirty="0" smtClean="0"/>
          </a:p>
          <a:p>
            <a:pPr algn="ctr"/>
            <a:endParaRPr lang="ru-RU" sz="20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807</Words>
  <Application>Microsoft Office PowerPoint</Application>
  <PresentationFormat>Лист A4 (210x297 мм)</PresentationFormat>
  <Paragraphs>133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Prasolova</dc:creator>
  <cp:lastModifiedBy>Prasolova</cp:lastModifiedBy>
  <cp:revision>38</cp:revision>
  <dcterms:created xsi:type="dcterms:W3CDTF">2017-05-14T15:40:52Z</dcterms:created>
  <dcterms:modified xsi:type="dcterms:W3CDTF">2017-05-14T19:28:31Z</dcterms:modified>
</cp:coreProperties>
</file>