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85" r:id="rId4"/>
    <p:sldId id="261" r:id="rId5"/>
    <p:sldId id="286" r:id="rId6"/>
    <p:sldId id="287" r:id="rId7"/>
    <p:sldId id="288" r:id="rId8"/>
    <p:sldId id="289" r:id="rId9"/>
    <p:sldId id="290" r:id="rId10"/>
    <p:sldId id="291" r:id="rId11"/>
    <p:sldId id="28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572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64642F-FF6F-4F0A-9974-EAD69F9E585D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DE6DEC-F233-4A90-8E82-411146816D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64642F-FF6F-4F0A-9974-EAD69F9E585D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DE6DEC-F233-4A90-8E82-411146816D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64642F-FF6F-4F0A-9974-EAD69F9E585D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DE6DEC-F233-4A90-8E82-411146816D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64642F-FF6F-4F0A-9974-EAD69F9E585D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DE6DEC-F233-4A90-8E82-411146816D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64642F-FF6F-4F0A-9974-EAD69F9E585D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DE6DEC-F233-4A90-8E82-411146816D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64642F-FF6F-4F0A-9974-EAD69F9E585D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DE6DEC-F233-4A90-8E82-411146816D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64642F-FF6F-4F0A-9974-EAD69F9E585D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DE6DEC-F233-4A90-8E82-411146816D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64642F-FF6F-4F0A-9974-EAD69F9E585D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DE6DEC-F233-4A90-8E82-411146816D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64642F-FF6F-4F0A-9974-EAD69F9E585D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DE6DEC-F233-4A90-8E82-411146816D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64642F-FF6F-4F0A-9974-EAD69F9E585D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DE6DEC-F233-4A90-8E82-411146816D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64642F-FF6F-4F0A-9974-EAD69F9E585D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DE6DEC-F233-4A90-8E82-411146816D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364642F-FF6F-4F0A-9974-EAD69F9E585D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2DE6DEC-F233-4A90-8E82-411146816D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pull dir="ru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332656"/>
            <a:ext cx="7882316" cy="2596278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Проект </a:t>
            </a:r>
            <a:br>
              <a:rPr lang="ru-RU" b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1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«Национально-региональный компонент образовательной программы МБДОУ д</a:t>
            </a:r>
            <a:r>
              <a:rPr lang="en-US" sz="31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/</a:t>
            </a:r>
            <a:r>
              <a:rPr lang="ru-RU" sz="31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 «</a:t>
            </a:r>
            <a:r>
              <a:rPr lang="ru-RU" sz="3100" b="1" spc="50" dirty="0" err="1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Хунчугеш</a:t>
            </a:r>
            <a:r>
              <a:rPr lang="ru-RU" sz="31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 </a:t>
            </a:r>
            <a:r>
              <a:rPr lang="ru-RU" sz="3100" b="1" spc="50" dirty="0" err="1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с.Кызыл-Даг</a:t>
            </a:r>
            <a:r>
              <a:rPr lang="ru-RU" sz="31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муниципального района</a:t>
            </a:r>
            <a:r>
              <a:rPr lang="ru-RU" sz="3100" b="1" spc="50" dirty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1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«Бай-</a:t>
            </a:r>
            <a:r>
              <a:rPr lang="ru-RU" sz="3100" b="1" spc="50" dirty="0" err="1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Тайгниский</a:t>
            </a:r>
            <a:r>
              <a:rPr lang="ru-RU" sz="31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100" b="1" spc="50" dirty="0" err="1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кожуун</a:t>
            </a:r>
            <a:r>
              <a:rPr lang="ru-RU" sz="31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РТ»</a:t>
            </a:r>
            <a:endParaRPr lang="ru-RU" sz="3100" b="1" spc="5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2355" y="4709699"/>
            <a:ext cx="3357586" cy="7386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14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Выполнила: старший воспитатель МБДОУ д</a:t>
            </a:r>
            <a:r>
              <a:rPr lang="en-US" sz="14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/</a:t>
            </a:r>
            <a:r>
              <a:rPr lang="ru-RU" sz="14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 «</a:t>
            </a:r>
            <a:r>
              <a:rPr lang="ru-RU" sz="1400" b="1" spc="50" dirty="0" err="1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Хунчугеш</a:t>
            </a:r>
            <a:r>
              <a:rPr lang="ru-RU" sz="14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  <a:r>
              <a:rPr lang="ru-RU" sz="1400" b="1" spc="50" dirty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1400" b="1" spc="50" dirty="0" err="1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с.Кызыл-Даг</a:t>
            </a:r>
            <a:r>
              <a:rPr lang="ru-RU" sz="14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1400" b="1" spc="50" dirty="0" err="1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Оюн</a:t>
            </a:r>
            <a:r>
              <a:rPr lang="ru-RU" sz="14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Зоя </a:t>
            </a:r>
            <a:r>
              <a:rPr lang="ru-RU" sz="1400" b="1" spc="50" dirty="0" err="1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Салчаковна</a:t>
            </a:r>
            <a:endParaRPr lang="ru-RU" sz="1400" b="1" spc="5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28860" y="6488668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err="1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</a:t>
            </a:r>
            <a:r>
              <a:rPr lang="ru-RU" b="1" spc="50" dirty="0" err="1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.Кызыл-Даг</a:t>
            </a:r>
            <a:endParaRPr lang="ru-RU" b="1" spc="5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0" name="Picture 2" descr="Картинки по запросу тувинские узор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086954"/>
            <a:ext cx="2520279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48568" y="-48568"/>
            <a:ext cx="974997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61059" y="926430"/>
            <a:ext cx="974997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61059" y="1901427"/>
            <a:ext cx="974997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48567" y="2876424"/>
            <a:ext cx="974997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61059" y="3851421"/>
            <a:ext cx="974997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34670" y="4826418"/>
            <a:ext cx="974997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44549" y="5817924"/>
            <a:ext cx="1008018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74638"/>
            <a:ext cx="5429288" cy="6226196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Окружающий мир </a:t>
            </a:r>
            <a:r>
              <a:rPr lang="ru-RU" sz="2800" b="1" dirty="0" err="1" smtClean="0"/>
              <a:t>Хурээлел</a:t>
            </a:r>
            <a:r>
              <a:rPr lang="ru-RU" sz="2800" b="1" dirty="0" smtClean="0"/>
              <a:t> автор-составитель Н.И. Деменкова;</a:t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dirty="0"/>
          </a:p>
        </p:txBody>
      </p:sp>
      <p:pic>
        <p:nvPicPr>
          <p:cNvPr id="2050" name="Picture 2" descr="E:\img1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4098" t="1091" r="2301" b="2182"/>
          <a:stretch>
            <a:fillRect/>
          </a:stretch>
        </p:blipFill>
        <p:spPr bwMode="auto">
          <a:xfrm>
            <a:off x="6072198" y="1357297"/>
            <a:ext cx="2701455" cy="3990787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Рисунок 3" descr="7c2cf7fb5e5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808" y="1988840"/>
            <a:ext cx="4191008" cy="4276138"/>
          </a:xfrm>
          <a:prstGeom prst="rect">
            <a:avLst/>
          </a:prstGeom>
        </p:spPr>
      </p:pic>
      <p:pic>
        <p:nvPicPr>
          <p:cNvPr id="5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48568" y="-48568"/>
            <a:ext cx="974997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36099" y="911389"/>
            <a:ext cx="974997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36098" y="1886386"/>
            <a:ext cx="974997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48571" y="2861383"/>
            <a:ext cx="974997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48571" y="3794964"/>
            <a:ext cx="974997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36097" y="4769961"/>
            <a:ext cx="974997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-26506" y="5781672"/>
            <a:ext cx="1080521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992888" cy="152584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Основная образовательная программа МБДОУ д</a:t>
            </a:r>
            <a:r>
              <a:rPr lang="en-US" sz="24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4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«</a:t>
            </a:r>
            <a:r>
              <a:rPr lang="ru-RU" sz="2400" b="1" spc="50" dirty="0" err="1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Хунчугеш</a:t>
            </a:r>
            <a:r>
              <a:rPr lang="ru-RU" sz="24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400" b="1" spc="50" dirty="0" err="1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с.Кызыл-Даг</a:t>
            </a:r>
            <a:r>
              <a:rPr lang="ru-RU" sz="24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муниципального района «Бай-</a:t>
            </a:r>
            <a:r>
              <a:rPr lang="ru-RU" sz="2400" b="1" spc="50" dirty="0" err="1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Тайгинский</a:t>
            </a:r>
            <a:r>
              <a:rPr lang="ru-RU" sz="24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spc="50" dirty="0" err="1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кожуун</a:t>
            </a:r>
            <a:r>
              <a:rPr lang="ru-RU" sz="24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РТ» разработана по программе «От рождения до школы» под редакцией Н.Е. </a:t>
            </a:r>
            <a:r>
              <a:rPr lang="ru-RU" sz="2400" b="1" spc="50" dirty="0" err="1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Вераксы</a:t>
            </a:r>
            <a:r>
              <a:rPr lang="ru-RU" sz="24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Т.С. Комаровой, М.А. Васильевой.</a:t>
            </a:r>
            <a:endParaRPr lang="ru-RU" sz="2400" b="1" spc="50" dirty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2"/>
          <p:cNvSpPr>
            <a:spLocks noGrp="1"/>
          </p:cNvSpPr>
          <p:nvPr>
            <p:ph idx="1"/>
          </p:nvPr>
        </p:nvSpPr>
        <p:spPr>
          <a:xfrm>
            <a:off x="971600" y="1988840"/>
            <a:ext cx="8172400" cy="4869160"/>
          </a:xfrm>
        </p:spPr>
        <p:txBody>
          <a:bodyPr>
            <a:normAutofit fontScale="47500" lnSpcReduction="20000"/>
          </a:bodyPr>
          <a:lstStyle/>
          <a:p>
            <a:pPr algn="just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Образовательная программа создана на основе: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Федеральный закон от 29.12.2012  № 273-ФЗ  «Об образовании в Российской Федерации»;</a:t>
            </a:r>
          </a:p>
          <a:p>
            <a:pPr lvl="0"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Федеральный государственный образовательный стандарт дошкольного образования (Утвержден приказом Министерства образования и науки Российской Федерации от 17 октября 2013 г. N 1155);</a:t>
            </a:r>
          </a:p>
          <a:p>
            <a:pPr lvl="0"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«Порядок организации и осуществления образовательной деятельности по основным общеобразовательным программам – образовательным программам дошкольного образования» (приказ Министерства образования и науки РФ от 30 августа 2013 года №1014 г. Москва); </a:t>
            </a:r>
          </a:p>
          <a:p>
            <a:pPr lvl="0"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Санитарно-эпидемиологические требования к устройству, содержанию и организации режима работы  дошкольных образовательных организаций» (Утверждены постановлением Главного государственного санитарного врача Российской  от 15 мая 2013 года №26  «Об утверждении САНПИН» 2.4.3049-13).</a:t>
            </a:r>
          </a:p>
          <a:p>
            <a:pPr lvl="0"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Приказом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Минобрнауки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России от 30.08.2013 № 104 «Об утверждении порядка организации и осуществления образовательной деятельности по основным общеобразовательным программам – образовательным программам дошкольного образования».</a:t>
            </a:r>
          </a:p>
          <a:p>
            <a:pPr lvl="0"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Семейный кодекс Российской Федерации №223-ФЗ от 29.12.1995г. (ред. от 25.11.2013г);</a:t>
            </a:r>
          </a:p>
          <a:p>
            <a:pPr lvl="0"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Учебный план МБДОУ детского сада «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Хунчугеш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 на 2015-2016 учебный год.</a:t>
            </a:r>
          </a:p>
          <a:p>
            <a:pPr lvl="0"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Устав МБДОУ д/с «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Хунчугеш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 от 30 октября 2015г. Протокол №3</a:t>
            </a:r>
          </a:p>
          <a:p>
            <a:pPr lvl="0"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Лицензия №207 от 01 апреля 2013г. ОГРН 1021700656053 Серия 17Л01 № 0000356</a:t>
            </a:r>
          </a:p>
          <a:p>
            <a:endParaRPr lang="ru-RU" dirty="0"/>
          </a:p>
        </p:txBody>
      </p:sp>
      <p:pic>
        <p:nvPicPr>
          <p:cNvPr id="5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48571" y="-48568"/>
            <a:ext cx="974997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68079" y="926430"/>
            <a:ext cx="974997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48571" y="1893014"/>
            <a:ext cx="974997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36100" y="2868011"/>
            <a:ext cx="974997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36099" y="3843008"/>
            <a:ext cx="974997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48571" y="4818005"/>
            <a:ext cx="974997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47362" y="5813717"/>
            <a:ext cx="1016430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260648"/>
            <a:ext cx="8050088" cy="6480720"/>
          </a:xfrm>
        </p:spPr>
        <p:txBody>
          <a:bodyPr>
            <a:normAutofit fontScale="62500" lnSpcReduction="20000"/>
          </a:bodyPr>
          <a:lstStyle/>
          <a:p>
            <a:pPr marL="82296" indent="0">
              <a:buNone/>
            </a:pPr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</a:rPr>
              <a:t>    </a:t>
            </a:r>
            <a:r>
              <a:rPr lang="ru-RU" sz="5100" b="1" dirty="0" smtClean="0">
                <a:solidFill>
                  <a:srgbClr val="FF0000"/>
                </a:solidFill>
                <a:latin typeface="Monotype Corsiva" pitchFamily="66" charset="0"/>
              </a:rPr>
              <a:t>Национально-региональный компонент</a:t>
            </a:r>
            <a:endParaRPr lang="ru-RU" sz="51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marL="82296" indent="0">
              <a:buNone/>
            </a:pPr>
            <a:r>
              <a:rPr lang="ru-RU" sz="2400" b="1" dirty="0" smtClean="0"/>
              <a:t> </a:t>
            </a:r>
            <a:endParaRPr lang="ru-RU" sz="2400" dirty="0" smtClean="0"/>
          </a:p>
          <a:p>
            <a:pPr marL="82296" indent="0"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Основной целью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работы  является развитие духовно-нравственной культуры ребенка, формирование ценностных ориентаций средствами традиционной народной культуры родного края.</a:t>
            </a:r>
          </a:p>
          <a:p>
            <a:pPr marL="82296" indent="0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Принципы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работы: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Системность и непрерывность.</a:t>
            </a:r>
          </a:p>
          <a:p>
            <a:pPr lvl="0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Личностно-ориентированный  гуманистический характер взаимодействия детей и взрослых.</a:t>
            </a:r>
          </a:p>
          <a:p>
            <a:pPr lvl="0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Свобода индивидуального личностного развития.</a:t>
            </a:r>
          </a:p>
          <a:p>
            <a:pPr lvl="0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Признание приоритета  ценностей внутреннего мира ребенка, опоры на позитивный внутренний потенциал развития ребенка.</a:t>
            </a:r>
          </a:p>
          <a:p>
            <a:pPr lvl="0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Принцип регионализации (учет специфики региона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296" indent="0" algn="just">
              <a:lnSpc>
                <a:spcPct val="170000"/>
              </a:lnSpc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дошкольном возрасте формируются предпосылки гражданских качеств, представления о человеке, обществе культуре. Очень важно привить в этом возрасте чувство любви и привязанности  к  природным и культурным ценностям родного края, так как именно на этой основе воспитывается патриотизм. Поэтому в детском саду в образовательном процессе используются разнообразные методы и формы  организации детской деятельности: народные подвижные игры и забавы, дидактические игры, слушание музыки,  наблюдения в природе, чтение детской литературы, знакомство с народно-прикладным искусством и др.</a:t>
            </a:r>
          </a:p>
          <a:p>
            <a:pPr marL="82296" lvl="0" indent="0">
              <a:buNone/>
            </a:pPr>
            <a:endParaRPr lang="ru-RU" sz="2400" dirty="0"/>
          </a:p>
          <a:p>
            <a:pPr marL="82296" indent="0" algn="just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499" t="7638" r="6050" b="3907"/>
          <a:stretch/>
        </p:blipFill>
        <p:spPr bwMode="auto">
          <a:xfrm rot="16200000">
            <a:off x="-17817" y="13698"/>
            <a:ext cx="1102848" cy="1077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48571" y="1055086"/>
            <a:ext cx="974997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-30634" y="2109289"/>
            <a:ext cx="1133407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-58494" y="3270557"/>
            <a:ext cx="1189126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-63422" y="4458610"/>
            <a:ext cx="1189126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-99811" y="5684124"/>
            <a:ext cx="1261902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0"/>
            <a:ext cx="8229600" cy="6240451"/>
          </a:xfrm>
        </p:spPr>
        <p:txBody>
          <a:bodyPr>
            <a:normAutofit/>
          </a:bodyPr>
          <a:lstStyle/>
          <a:p>
            <a:pPr marL="82296" indent="0"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64099929"/>
              </p:ext>
            </p:extLst>
          </p:nvPr>
        </p:nvGraphicFramePr>
        <p:xfrm>
          <a:off x="1403649" y="188639"/>
          <a:ext cx="6839194" cy="659201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533946"/>
                <a:gridCol w="4305248"/>
              </a:tblGrid>
              <a:tr h="4513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Образовательная область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021" marR="660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З</a:t>
                      </a:r>
                      <a:r>
                        <a:rPr lang="ru-RU" sz="1200" dirty="0" smtClean="0">
                          <a:effectLst/>
                        </a:rPr>
                        <a:t>адачи</a:t>
                      </a:r>
                      <a:endParaRPr lang="ru-RU" sz="12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021" marR="66021" marT="0" marB="0"/>
                </a:tc>
              </a:tr>
              <a:tr h="197294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</a:t>
                      </a:r>
                      <a:r>
                        <a:rPr lang="ru-RU" sz="1200" dirty="0" smtClean="0">
                          <a:effectLst/>
                        </a:rPr>
                        <a:t>оциально-коммуникативное </a:t>
                      </a:r>
                      <a:r>
                        <a:rPr lang="ru-RU" sz="1200" dirty="0">
                          <a:effectLst/>
                        </a:rPr>
                        <a:t>развитие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021" marR="6602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Воспитывать у детей старшего дошкольного возраста чувство любви и привязанности к малой родине, родному дому, проявлением на этой основе ценностных идеалов, гуманных чувств, нравственных отношений к окружающему миру и сверстникам.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Использовать  знания о родном крае в игровой  деятельности. Вызывать интерес и уважительное отношение к культуре и традициям  Тувинского народ,  стремление сохранять национальные ценности.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021" marR="66021" marT="0" marB="0"/>
                </a:tc>
              </a:tr>
              <a:tr h="87686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Познавательное развитие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021" marR="6602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Приобщать  детей к истории Тувинского народа. Формировать представления о традиционной культуре родного края через ознакомление с природой.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021" marR="66021" marT="0" marB="0"/>
                </a:tc>
              </a:tr>
              <a:tr h="66022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Речевое развитие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021" marR="6602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Развивать  речь, мышление, первичное восприятие диалектной речи через знакомство с культурой Тувинского народа.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021" marR="66021" marT="0" marB="0"/>
                </a:tc>
              </a:tr>
              <a:tr h="197294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Х</a:t>
                      </a:r>
                      <a:r>
                        <a:rPr lang="ru-RU" sz="1200" dirty="0" smtClean="0">
                          <a:effectLst/>
                        </a:rPr>
                        <a:t>удожественно-эстетическое</a:t>
                      </a:r>
                      <a:endParaRPr lang="ru-RU" sz="1200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развитие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021" marR="6602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Приобщать  детей младшего дошкольного возраста к музыкальному творчеству родного края; воспитывать  любовь в родной земле через слушание музыки, разучивание песен, хороводов, традиций родного края.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Формировать практические умения по приобщению детей старшего дошкольного возраста к различным народным декоративно-прикладным видам деятельности.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021" marR="66021" marT="0" marB="0"/>
                </a:tc>
              </a:tr>
              <a:tr h="65764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Ф</a:t>
                      </a:r>
                      <a:r>
                        <a:rPr lang="ru-RU" sz="1200" dirty="0" smtClean="0">
                          <a:effectLst/>
                        </a:rPr>
                        <a:t>изическое </a:t>
                      </a:r>
                      <a:r>
                        <a:rPr lang="ru-RU" sz="1200" dirty="0">
                          <a:effectLst/>
                        </a:rPr>
                        <a:t>развитие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021" marR="6602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Развивать эмоциональную свободу, физическую  выносливость, смекалку, ловкость через традиционные игры и забавы Тувинского народа.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021" marR="66021" marT="0" marB="0"/>
                </a:tc>
              </a:tr>
            </a:tbl>
          </a:graphicData>
        </a:graphic>
      </p:graphicFrame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48568" y="-48568"/>
            <a:ext cx="974997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48571" y="926430"/>
            <a:ext cx="974997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48567" y="1882515"/>
            <a:ext cx="974997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48571" y="2851877"/>
            <a:ext cx="974997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48566" y="3802866"/>
            <a:ext cx="974997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48571" y="4777863"/>
            <a:ext cx="974997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20650" y="5787915"/>
            <a:ext cx="1068034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260648"/>
            <a:ext cx="7890080" cy="5987752"/>
          </a:xfrm>
        </p:spPr>
        <p:txBody>
          <a:bodyPr>
            <a:normAutofit fontScale="85000" lnSpcReduction="20000"/>
          </a:bodyPr>
          <a:lstStyle/>
          <a:p>
            <a:pPr marL="82296" indent="0" algn="just">
              <a:buNone/>
            </a:pPr>
            <a:r>
              <a:rPr lang="ru-RU" dirty="0" smtClean="0"/>
              <a:t>	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Для реализации регионального компонента приоритетная деятельность направлено на интеллектуальное развитие детей.</a:t>
            </a:r>
          </a:p>
          <a:p>
            <a:pPr marL="82296" indent="0" algn="just"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В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данном направлении реализуются Программа «От рождения до школы» по ознакомлению с окружающим миром. Обучение детей русскому языку проводится  первой половине  дня 2 раза в неделю по «Программе русскому языку для старшей и подготовительной тувинских групп детских  образовательных дошкольных учреждений»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Фаина Михайловна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Бартан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национальным культурным наследием, ознакомление детей с окружающим. Тувы, села города Кызыла по Программе национально-регионального компонента «Окружающий мир» - 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Хурээлел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 Н.И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Деменкова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48571" y="-48568"/>
            <a:ext cx="974997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48571" y="925037"/>
            <a:ext cx="974997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48568" y="1900034"/>
            <a:ext cx="974997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48571" y="2875031"/>
            <a:ext cx="974997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48571" y="3823525"/>
            <a:ext cx="974997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25078" y="4798522"/>
            <a:ext cx="974997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-5381" y="5803976"/>
            <a:ext cx="1035913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87947531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88640"/>
            <a:ext cx="7498080" cy="6059760"/>
          </a:xfrm>
        </p:spPr>
        <p:txBody>
          <a:bodyPr>
            <a:normAutofit fontScale="92500" lnSpcReduction="20000"/>
          </a:bodyPr>
          <a:lstStyle/>
          <a:p>
            <a:pPr marL="82296" indent="0" algn="just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программам составлены учебно-тематические планы на учебный год для каждой возрастной группы. Содержание и задачи реализуемых программ  дополнительного образования предполагают освоение детьми навыков и умений, превышающих стандарт реализуемой примерной основной общеобразовательной программы.</a:t>
            </a:r>
          </a:p>
          <a:p>
            <a:pPr marL="82296" indent="0" algn="just"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Дополнительные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образовательные услуги оказываются детям групп общеразвивающей направленности от 4-х до 6 лет. Дополнительные образовательные услуги осуществляется только во второй половине дня в режиме возрастной группы по подгруппам.</a:t>
            </a:r>
          </a:p>
          <a:p>
            <a:endParaRPr lang="ru-RU" dirty="0"/>
          </a:p>
        </p:txBody>
      </p:sp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48319" y="-48568"/>
            <a:ext cx="974997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48571" y="926430"/>
            <a:ext cx="974997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48318" y="1880795"/>
            <a:ext cx="974997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48571" y="2855792"/>
            <a:ext cx="974997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48317" y="3830789"/>
            <a:ext cx="974997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48571" y="4805786"/>
            <a:ext cx="974997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5025" y="5791142"/>
            <a:ext cx="1061581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07642138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332656"/>
            <a:ext cx="7746064" cy="5915744"/>
          </a:xfrm>
        </p:spPr>
        <p:txBody>
          <a:bodyPr>
            <a:normAutofit fontScale="92500" lnSpcReduction="10000"/>
          </a:bodyPr>
          <a:lstStyle/>
          <a:p>
            <a:pPr marL="82296" indent="0" algn="just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Каждая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подгруппа детей получает объем дополнительных образовательных услуг, строго регламентированных СанПиН:</a:t>
            </a:r>
          </a:p>
          <a:p>
            <a:pPr marL="82296" indent="0" algn="just">
              <a:buNone/>
            </a:pP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-дети 4-х – 5-ти лет – однократно по выбранному направлению в объеме 20 минут</a:t>
            </a:r>
          </a:p>
          <a:p>
            <a:pPr marL="82296" indent="0" algn="just">
              <a:buNone/>
            </a:pP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-дети 5-ти – 6-ти лет – двукратно по выбранному направлению в объеме 25 минут.</a:t>
            </a:r>
          </a:p>
          <a:p>
            <a:pPr marL="82296" indent="0" algn="just">
              <a:buNone/>
            </a:pP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Занятия по дополнительному образованию (кружки) для детей дошкольного возраста недопустимо проводить за счет времени, отведенного на прогулку и дневной сон. </a:t>
            </a:r>
          </a:p>
          <a:p>
            <a:pPr marL="82296" indent="0" algn="just"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Кружки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проводят 2 раза в месяц продолжительностью не более 25-30 минут.</a:t>
            </a:r>
          </a:p>
          <a:p>
            <a:pPr marL="82296" indent="0">
              <a:buNone/>
            </a:pPr>
            <a:endParaRPr lang="ru-RU" dirty="0"/>
          </a:p>
        </p:txBody>
      </p:sp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48571" y="-48568"/>
            <a:ext cx="974997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48571" y="925037"/>
            <a:ext cx="974997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48568" y="1900034"/>
            <a:ext cx="974997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44549" y="2862176"/>
            <a:ext cx="974997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34708" y="3837173"/>
            <a:ext cx="974997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34492" y="4784392"/>
            <a:ext cx="974997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11048" y="5796911"/>
            <a:ext cx="1050043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74951890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88640"/>
            <a:ext cx="7498080" cy="60597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i="1" dirty="0">
                <a:solidFill>
                  <a:srgbClr val="FF0000"/>
                </a:solidFill>
              </a:rPr>
              <a:t>Парциальные программы</a:t>
            </a:r>
            <a:endParaRPr lang="ru-RU" b="1" dirty="0">
              <a:solidFill>
                <a:srgbClr val="FF0000"/>
              </a:solidFill>
            </a:endParaRPr>
          </a:p>
          <a:p>
            <a:r>
              <a:rPr lang="ru-RU" b="1" dirty="0" smtClean="0"/>
              <a:t>Хрестоматия </a:t>
            </a:r>
            <a:r>
              <a:rPr lang="ru-RU" b="1" dirty="0"/>
              <a:t>для детских садов и яслей авт. Б.М. </a:t>
            </a:r>
            <a:r>
              <a:rPr lang="ru-RU" b="1" dirty="0" err="1"/>
              <a:t>Монгуш</a:t>
            </a:r>
            <a:r>
              <a:rPr lang="ru-RU" b="1" dirty="0"/>
              <a:t>, О.О. </a:t>
            </a:r>
            <a:r>
              <a:rPr lang="ru-RU" b="1" dirty="0" err="1"/>
              <a:t>Сувакпит</a:t>
            </a:r>
            <a:r>
              <a:rPr lang="ru-RU" b="1" dirty="0"/>
              <a:t>, Ч.К. </a:t>
            </a:r>
            <a:r>
              <a:rPr lang="ru-RU" b="1" dirty="0" err="1"/>
              <a:t>Кара-Куске</a:t>
            </a:r>
            <a:r>
              <a:rPr lang="ru-RU" b="1" dirty="0" smtClean="0"/>
              <a:t>.</a:t>
            </a:r>
          </a:p>
          <a:p>
            <a:r>
              <a:rPr lang="ru-RU" b="1" dirty="0" err="1" smtClean="0"/>
              <a:t>Чечен</a:t>
            </a:r>
            <a:r>
              <a:rPr lang="ru-RU" b="1" dirty="0" smtClean="0"/>
              <a:t> </a:t>
            </a:r>
            <a:r>
              <a:rPr lang="ru-RU" b="1" dirty="0" err="1" smtClean="0"/>
              <a:t>чогаал</a:t>
            </a:r>
            <a:r>
              <a:rPr lang="ru-RU" b="1" dirty="0" smtClean="0"/>
              <a:t> школа </a:t>
            </a:r>
            <a:r>
              <a:rPr lang="ru-RU" b="1" dirty="0" err="1" smtClean="0"/>
              <a:t>назыны</a:t>
            </a:r>
            <a:r>
              <a:rPr lang="ru-RU" b="1" dirty="0" smtClean="0"/>
              <a:t> </a:t>
            </a:r>
            <a:r>
              <a:rPr lang="ru-RU" b="1" dirty="0" err="1" smtClean="0"/>
              <a:t>четпээн</a:t>
            </a:r>
            <a:r>
              <a:rPr lang="ru-RU" b="1" dirty="0" smtClean="0"/>
              <a:t> </a:t>
            </a:r>
            <a:r>
              <a:rPr lang="ru-RU" b="1" dirty="0" err="1" smtClean="0"/>
              <a:t>уруглар</a:t>
            </a:r>
            <a:r>
              <a:rPr lang="ru-RU" b="1" dirty="0" smtClean="0"/>
              <a:t> </a:t>
            </a:r>
            <a:r>
              <a:rPr lang="ru-RU" b="1" dirty="0" err="1" smtClean="0"/>
              <a:t>албан</a:t>
            </a:r>
            <a:r>
              <a:rPr lang="ru-RU" b="1" dirty="0" smtClean="0"/>
              <a:t> </a:t>
            </a:r>
            <a:r>
              <a:rPr lang="ru-RU" b="1" dirty="0" err="1" smtClean="0"/>
              <a:t>черлеринге</a:t>
            </a:r>
            <a:r>
              <a:rPr lang="ru-RU" b="1" dirty="0" smtClean="0"/>
              <a:t> </a:t>
            </a:r>
            <a:r>
              <a:rPr lang="ru-RU" b="1" dirty="0" err="1" smtClean="0"/>
              <a:t>номчулгага</a:t>
            </a:r>
            <a:r>
              <a:rPr lang="ru-RU" b="1" dirty="0" smtClean="0"/>
              <a:t> </a:t>
            </a:r>
            <a:r>
              <a:rPr lang="ru-RU" b="1" dirty="0" err="1" smtClean="0"/>
              <a:t>чижек</a:t>
            </a:r>
            <a:r>
              <a:rPr lang="ru-RU" b="1" dirty="0" smtClean="0"/>
              <a:t> программа авт. Б.М. </a:t>
            </a:r>
            <a:r>
              <a:rPr lang="ru-RU" b="1" dirty="0" err="1" smtClean="0"/>
              <a:t>Монгуш</a:t>
            </a:r>
            <a:r>
              <a:rPr lang="ru-RU" b="1" dirty="0" smtClean="0"/>
              <a:t>, У.П. </a:t>
            </a:r>
            <a:r>
              <a:rPr lang="ru-RU" b="1" dirty="0" err="1" smtClean="0"/>
              <a:t>Допул</a:t>
            </a:r>
            <a:r>
              <a:rPr lang="ru-RU" b="1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48571" y="-48568"/>
            <a:ext cx="974997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48571" y="926430"/>
            <a:ext cx="974997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22455" y="1901427"/>
            <a:ext cx="974997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22455" y="2866064"/>
            <a:ext cx="974997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41051" y="3841061"/>
            <a:ext cx="974997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48571" y="4784511"/>
            <a:ext cx="974997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10" r="7397"/>
          <a:stretch/>
        </p:blipFill>
        <p:spPr bwMode="auto">
          <a:xfrm rot="16200000">
            <a:off x="6789" y="5792651"/>
            <a:ext cx="1058562" cy="107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74798463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928670"/>
            <a:ext cx="4708028" cy="5643602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>Тыва </a:t>
            </a:r>
            <a:r>
              <a:rPr lang="ru-RU" sz="3100" b="1" dirty="0" err="1" smtClean="0"/>
              <a:t>уруглар</a:t>
            </a:r>
            <a:r>
              <a:rPr lang="ru-RU" sz="3100" b="1" dirty="0" smtClean="0"/>
              <a:t> </a:t>
            </a:r>
            <a:r>
              <a:rPr lang="ru-RU" sz="3100" b="1" dirty="0" err="1" smtClean="0"/>
              <a:t>ясли-садтарынга</a:t>
            </a:r>
            <a:r>
              <a:rPr lang="ru-RU" sz="3100" b="1" dirty="0" smtClean="0"/>
              <a:t> </a:t>
            </a:r>
            <a:r>
              <a:rPr lang="ru-RU" sz="3100" b="1" dirty="0" err="1" smtClean="0"/>
              <a:t>чугаа</a:t>
            </a:r>
            <a:r>
              <a:rPr lang="ru-RU" sz="3100" b="1" dirty="0" smtClean="0"/>
              <a:t> </a:t>
            </a:r>
            <a:r>
              <a:rPr lang="ru-RU" sz="3100" b="1" dirty="0" err="1" smtClean="0"/>
              <a:t>сайзырадылгазынын</a:t>
            </a:r>
            <a:r>
              <a:rPr lang="ru-RU" sz="3100" b="1" dirty="0" smtClean="0"/>
              <a:t> </a:t>
            </a:r>
            <a:r>
              <a:rPr lang="ru-RU" sz="3100" b="1" dirty="0" err="1" smtClean="0"/>
              <a:t>программазы</a:t>
            </a:r>
            <a:r>
              <a:rPr lang="ru-RU" sz="3100" b="1" dirty="0" smtClean="0"/>
              <a:t> авт. А.Х. </a:t>
            </a:r>
            <a:r>
              <a:rPr lang="ru-RU" sz="3100" b="1" dirty="0" err="1" smtClean="0"/>
              <a:t>Алдын-оол</a:t>
            </a:r>
            <a:r>
              <a:rPr lang="ru-RU" sz="3100" b="1" dirty="0" smtClean="0"/>
              <a:t>, Г.Т. </a:t>
            </a:r>
            <a:r>
              <a:rPr lang="ru-RU" sz="3100" b="1" dirty="0" err="1" smtClean="0"/>
              <a:t>Назытпай</a:t>
            </a:r>
            <a:r>
              <a:rPr lang="ru-RU" sz="3100" b="1" dirty="0" smtClean="0"/>
              <a:t>;</a:t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Школа </a:t>
            </a:r>
            <a:r>
              <a:rPr lang="ru-RU" sz="3100" b="1" dirty="0" err="1" smtClean="0"/>
              <a:t>назыны</a:t>
            </a:r>
            <a:r>
              <a:rPr lang="ru-RU" sz="3100" b="1" dirty="0" smtClean="0"/>
              <a:t> </a:t>
            </a:r>
            <a:r>
              <a:rPr lang="ru-RU" sz="3100" b="1" dirty="0" err="1" smtClean="0"/>
              <a:t>четпээн</a:t>
            </a:r>
            <a:r>
              <a:rPr lang="ru-RU" sz="3100" b="1" dirty="0" smtClean="0"/>
              <a:t> </a:t>
            </a:r>
            <a:r>
              <a:rPr lang="ru-RU" sz="3100" b="1" dirty="0" err="1" smtClean="0"/>
              <a:t>уруглар</a:t>
            </a:r>
            <a:r>
              <a:rPr lang="ru-RU" sz="3100" b="1" dirty="0" smtClean="0"/>
              <a:t> </a:t>
            </a:r>
            <a:r>
              <a:rPr lang="ru-RU" sz="3100" b="1" dirty="0" err="1" smtClean="0"/>
              <a:t>албан</a:t>
            </a:r>
            <a:r>
              <a:rPr lang="ru-RU" sz="3100" b="1" dirty="0" smtClean="0"/>
              <a:t> </a:t>
            </a:r>
            <a:r>
              <a:rPr lang="ru-RU" sz="3100" b="1" dirty="0" err="1" smtClean="0"/>
              <a:t>черлеринге</a:t>
            </a:r>
            <a:r>
              <a:rPr lang="ru-RU" sz="3100" b="1" dirty="0" smtClean="0"/>
              <a:t> </a:t>
            </a:r>
            <a:r>
              <a:rPr lang="ru-RU" sz="3100" b="1" dirty="0" err="1" smtClean="0"/>
              <a:t>тыва</a:t>
            </a:r>
            <a:r>
              <a:rPr lang="ru-RU" sz="3100" b="1" dirty="0" smtClean="0"/>
              <a:t> </a:t>
            </a:r>
            <a:r>
              <a:rPr lang="ru-RU" sz="3100" b="1" dirty="0" err="1" smtClean="0"/>
              <a:t>чугаа</a:t>
            </a:r>
            <a:r>
              <a:rPr lang="ru-RU" sz="3100" b="1" dirty="0" smtClean="0"/>
              <a:t> </a:t>
            </a:r>
            <a:r>
              <a:rPr lang="ru-RU" sz="3100" b="1" dirty="0" err="1" smtClean="0"/>
              <a:t>сайзырадылгазынын</a:t>
            </a:r>
            <a:r>
              <a:rPr lang="ru-RU" sz="3100" b="1" dirty="0" smtClean="0"/>
              <a:t> </a:t>
            </a:r>
            <a:r>
              <a:rPr lang="ru-RU" sz="3100" b="1" dirty="0" err="1" smtClean="0"/>
              <a:t>программазы</a:t>
            </a:r>
            <a:r>
              <a:rPr lang="ru-RU" sz="3100" b="1" dirty="0" smtClean="0"/>
              <a:t> авт. Н.Ч. Дамба, Л.С. </a:t>
            </a:r>
            <a:r>
              <a:rPr lang="ru-RU" sz="3100" b="1" dirty="0" err="1" smtClean="0"/>
              <a:t>Саая</a:t>
            </a:r>
            <a:r>
              <a:rPr lang="ru-RU" sz="3100" b="1" dirty="0" smtClean="0"/>
              <a:t>, Э.К. </a:t>
            </a:r>
            <a:r>
              <a:rPr lang="ru-RU" sz="3100" b="1" dirty="0" err="1" smtClean="0"/>
              <a:t>Ооржак</a:t>
            </a:r>
            <a:r>
              <a:rPr lang="ru-RU" sz="3100" b="1" dirty="0" smtClean="0"/>
              <a:t>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E:\img1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1697" t="11508" r="18202" b="20039"/>
          <a:stretch>
            <a:fillRect/>
          </a:stretch>
        </p:blipFill>
        <p:spPr bwMode="auto">
          <a:xfrm>
            <a:off x="6357950" y="0"/>
            <a:ext cx="2428892" cy="3286148"/>
          </a:xfrm>
          <a:prstGeom prst="rect">
            <a:avLst/>
          </a:prstGeom>
          <a:noFill/>
        </p:spPr>
      </p:pic>
      <p:pic>
        <p:nvPicPr>
          <p:cNvPr id="1027" name="Picture 3" descr="E:\img127.jpg"/>
          <p:cNvPicPr>
            <a:picLocks noChangeAspect="1" noChangeArrowheads="1"/>
          </p:cNvPicPr>
          <p:nvPr/>
        </p:nvPicPr>
        <p:blipFill>
          <a:blip r:embed="rId3" cstate="print"/>
          <a:srcRect l="2188" t="1818" r="2188" b="2424"/>
          <a:stretch>
            <a:fillRect/>
          </a:stretch>
        </p:blipFill>
        <p:spPr bwMode="auto">
          <a:xfrm>
            <a:off x="6351620" y="3357562"/>
            <a:ext cx="2337560" cy="335758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391</TotalTime>
  <Words>502</Words>
  <Application>Microsoft Office PowerPoint</Application>
  <PresentationFormat>Экран (4:3)</PresentationFormat>
  <Paragraphs>56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 Проект  «Национально-региональный компонент образовательной программы МБДОУ д/с «Хунчугеш» с.Кызыл-Даг муниципального района «Бай-Тайгниский кожуун РТ»</vt:lpstr>
      <vt:lpstr>Основная образовательная программа МБДОУ д/с «Хунчугеш» с.Кызыл-Даг муниципального района «Бай-Тайгинский кожуун РТ» разработана по программе «От рождения до школы» под редакцией Н.Е. Вераксы, Т.С. Комаровой, М.А. Васильевой.</vt:lpstr>
      <vt:lpstr>Слайд 3</vt:lpstr>
      <vt:lpstr>Слайд 4</vt:lpstr>
      <vt:lpstr>Слайд 5</vt:lpstr>
      <vt:lpstr>Слайд 6</vt:lpstr>
      <vt:lpstr>Слайд 7</vt:lpstr>
      <vt:lpstr>Слайд 8</vt:lpstr>
      <vt:lpstr>Тыва уруглар ясли-садтарынга чугаа сайзырадылгазынын программазы авт. А.Х. Алдын-оол, Г.Т. Назытпай;    Школа назыны четпээн уруглар албан черлеринге тыва чугаа сайзырадылгазынын программазы авт. Н.Ч. Дамба, Л.С. Саая, Э.К. Ооржак;  </vt:lpstr>
      <vt:lpstr>Окружающий мир Хурээлел автор-составитель Н.И. Деменкова;     </vt:lpstr>
      <vt:lpstr>Слайд 11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«ОТ РОЖДЕНИЯ ДО ШКОЛЫ»</dc:title>
  <dc:creator>Владелец</dc:creator>
  <cp:lastModifiedBy>2017</cp:lastModifiedBy>
  <cp:revision>37</cp:revision>
  <dcterms:created xsi:type="dcterms:W3CDTF">2014-05-19T17:45:20Z</dcterms:created>
  <dcterms:modified xsi:type="dcterms:W3CDTF">2017-05-28T09:29:07Z</dcterms:modified>
</cp:coreProperties>
</file>