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305" r:id="rId3"/>
    <p:sldId id="273" r:id="rId4"/>
    <p:sldId id="274" r:id="rId5"/>
    <p:sldId id="278" r:id="rId6"/>
    <p:sldId id="306" r:id="rId7"/>
    <p:sldId id="309" r:id="rId8"/>
    <p:sldId id="310" r:id="rId9"/>
    <p:sldId id="311" r:id="rId10"/>
    <p:sldId id="304" r:id="rId11"/>
    <p:sldId id="312" r:id="rId12"/>
    <p:sldId id="315" r:id="rId13"/>
    <p:sldId id="313" r:id="rId14"/>
    <p:sldId id="307" r:id="rId15"/>
    <p:sldId id="308" r:id="rId16"/>
    <p:sldId id="314" r:id="rId17"/>
    <p:sldId id="316" r:id="rId18"/>
    <p:sldId id="317" r:id="rId19"/>
    <p:sldId id="318" r:id="rId20"/>
    <p:sldId id="30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005D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93980" autoAdjust="0"/>
  </p:normalViewPr>
  <p:slideViewPr>
    <p:cSldViewPr>
      <p:cViewPr>
        <p:scale>
          <a:sx n="76" d="100"/>
          <a:sy n="76" d="100"/>
        </p:scale>
        <p:origin x="-9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>
            <a:lum/>
          </a:blip>
          <a:srcRect/>
          <a:stretch>
            <a:fillRect t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556932"/>
            <a:ext cx="8424088" cy="1260000"/>
          </a:xfrm>
        </p:spPr>
        <p:txBody>
          <a:bodyPr/>
          <a:lstStyle>
            <a:lvl1pPr>
              <a:defRPr sz="8000" b="0">
                <a:solidFill>
                  <a:schemeClr val="bg2">
                    <a:lumMod val="25000"/>
                  </a:schemeClr>
                </a:solidFill>
                <a:effectLst/>
                <a:latin typeface="Cassandra" pitchFamily="66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7180" y="3528591"/>
            <a:ext cx="6400800" cy="1260000"/>
          </a:xfrm>
        </p:spPr>
        <p:txBody>
          <a:bodyPr/>
          <a:lstStyle>
            <a:lvl1pPr marL="0" indent="0" algn="ctr">
              <a:buNone/>
              <a:defRPr sz="3600" i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241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35596" y="1593342"/>
            <a:ext cx="7920000" cy="4428000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 baseline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4248000"/>
          </a:xfr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4428000"/>
          </a:xfrm>
        </p:spPr>
        <p:txBody>
          <a:bodyPr/>
          <a:lstStyle>
            <a:lvl1pPr marL="342000" indent="-342000">
              <a:buSzPct val="80000"/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741600" indent="-284400">
              <a:buSzPct val="80000"/>
              <a:buFont typeface="Wingdings" pitchFamily="2" charset="2"/>
              <a:buChar char="§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 marL="1144800" indent="-230400">
              <a:buSzPct val="80000"/>
              <a:buFont typeface="Arial" pitchFamily="34" charset="0"/>
              <a:buChar char="•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35596" y="1592796"/>
            <a:ext cx="3780000" cy="4428000"/>
          </a:xfrm>
        </p:spPr>
        <p:txBody>
          <a:bodyPr/>
          <a:lstStyle>
            <a:lvl1pPr>
              <a:defRPr sz="320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6056" y="1592796"/>
            <a:ext cx="3780000" cy="4428000"/>
          </a:xfrm>
        </p:spPr>
        <p:txBody>
          <a:bodyPr/>
          <a:lstStyle>
            <a:lvl1pPr>
              <a:defRPr sz="320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>
            <a:lum/>
          </a:blip>
          <a:srcRect/>
          <a:stretch>
            <a:fillRect t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971550" y="296863"/>
            <a:ext cx="7920038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971550" y="1631950"/>
            <a:ext cx="7920038" cy="442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3" r:id="rId2"/>
    <p:sldLayoutId id="2147483734" r:id="rId3"/>
    <p:sldLayoutId id="2147483735" r:id="rId4"/>
    <p:sldLayoutId id="2147483736" r:id="rId5"/>
    <p:sldLayoutId id="2147483737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6000" kern="1200">
          <a:solidFill>
            <a:srgbClr val="4A452A"/>
          </a:solidFill>
          <a:latin typeface="Cassandra" pitchFamily="66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 2" pitchFamily="18" charset="2"/>
        <a:buChar char="·"/>
        <a:defRPr sz="3200" kern="1200">
          <a:solidFill>
            <a:srgbClr val="4A452A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 kern="1200">
          <a:solidFill>
            <a:srgbClr val="4A452A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A452A"/>
          </a:solidFill>
          <a:latin typeface="+mj-lt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07975" y="332656"/>
            <a:ext cx="8424862" cy="3240359"/>
          </a:xfrm>
          <a:solidFill>
            <a:schemeClr val="bg1"/>
          </a:solidFill>
          <a:ln w="19050">
            <a:solidFill>
              <a:schemeClr val="accent2"/>
            </a:solidFill>
          </a:ln>
        </p:spPr>
        <p:txBody>
          <a:bodyPr/>
          <a:lstStyle/>
          <a:p>
            <a:pPr>
              <a:defRPr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Проектная работа </a:t>
            </a:r>
            <a:b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«Методическая разработка урока-сочинения по направлению «Дом» в рамках подготовки к итоговому сочинению в 11 классе»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851920" y="3861048"/>
            <a:ext cx="4896544" cy="2232248"/>
          </a:xfrm>
          <a:solidFill>
            <a:schemeClr val="bg1"/>
          </a:solidFill>
          <a:ln w="19050"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pPr algn="just">
              <a:defRPr/>
            </a:pPr>
            <a:r>
              <a:rPr lang="ru-RU" sz="2400" b="1" dirty="0">
                <a:solidFill>
                  <a:schemeClr val="tx1"/>
                </a:solidFill>
              </a:rPr>
              <a:t>Автор проекта:</a:t>
            </a:r>
          </a:p>
          <a:p>
            <a:pPr algn="l">
              <a:defRPr/>
            </a:pPr>
            <a:r>
              <a:rPr lang="ru-RU" sz="2800" dirty="0" err="1">
                <a:solidFill>
                  <a:schemeClr val="tx1"/>
                </a:solidFill>
              </a:rPr>
              <a:t>Вязьмина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Разия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Ильгамовна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smtClean="0">
                <a:solidFill>
                  <a:schemeClr val="tx1"/>
                </a:solidFill>
              </a:rPr>
              <a:t>учитель русского языка и литературы </a:t>
            </a:r>
            <a:endParaRPr lang="ru-RU" sz="2400" dirty="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lang="ru-RU" sz="2000" smtClean="0">
                <a:solidFill>
                  <a:schemeClr val="tx1"/>
                </a:solidFill>
              </a:rPr>
              <a:t>МБОУ «СОШ № 15»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7890" name="AutoShape 2" descr="data:image/jpeg;base64,/9j/4AAQSkZJRgABAQAAAQABAAD/2wCEAAkGBxMTEhITERQTFRQVFRcZFBcYGBYaFxYXFRgYFxYbGxcYHCggGhwlHBcYIjIhJjUrLjAuFx8zODMsNygtLysBCgoKDg0OGhAQGy0mICQ0LC4sLCwsLCwsLDY2NDQxMiw3NDQ0LSwsLisyNCwvLywtLDAsNC80NCwsLCwsLCwsLP/AABEIAMIBAwMBIgACEQEDEQH/xAAcAAEAAgMBAQEAAAAAAAAAAAAABQYDBAcCAQj/xABBEAABAwIDBQYCCAQGAQUAAAABAAIRAyEEEjEFBkFRYRMicYGRoQcyQlJicoKSscEjM9HwFBWisuHx4lNzk8LS/8QAGwEBAAIDAQEAAAAAAAAAAAAAAAEFAwQGAgf/xAAwEQACAgECBAQEBQUAAAAAAAAAAQIDEQQhBRIxQRNRYXGBkbHwBhQyocEiIyQz0f/aAAwDAQACEQMRAD8A7giIgCIiAIiIAiIgCIiAIiwVq0WGv6LDffCiDnPoSk30MxcOYX1Rjuq1NqbVp4am6rVflaPUnkBxKoIfiHM8Ov2w9/oZlTnoTyKl/Dve9+0HYvM0NbTczsxxyPDvmPEy0+qui6KufPFSxjJilFxeGERF7PIREQBERAEREAREQBERAEREAREQBERAEREAREQBERAEREAREQBQG8NOHtcOIjzH/an1D71uy0DU+oQT4E5T+q0OJ1eJppJdVv8AI2NLLFq9diJZjKgFnHzv+qoHxKqve+mXEluSw4AgmbeEKzUNrsdxCgt+GB9Fjh9FxB8HD/x91y+lclYuYuZU4TeDV+CGLy42vS/9ShPnTe39nn0Xbl+d/hviey2rhvtl7D+NjgPeF+gsXXyNLonkBqTyXXUTSqy+xTXxbswu4xGKYyM7mtnSTEr3SqtddpBHQg/oqJtOrUe8uqhwPAEEADkJWo2xkWPMKtlxjE3iO3yZvx4WnBPm3+aOkoudbu70Pfj6eFa8uZD88mRmDSQBPKF0VWmnvV0OdLBoanTuifK2ERFnNcIiIAiIgCIiAIiIAiIgCIiAIiIAiIgCIiAIiIAobbW2xSllODU48m+PM9FJY0ONN+T58py+MW0XM6e2aZ+em5p5tdP+l1/dVnEdVOpKMO/csuH6Px25NZS7EvS2rXaZFR9+Zkeh0WTaO3X1KFanWyZX03NLtMsg3N4sb8FHMxNEgltVthMOBaf6H1XLN5t7nYh+SnLaINhxf1d/RVWllqJvEZPHfuizvrpjvOO/thmvU2w+k8tDs4Bs4SMw5wdFacPtLt8PVadcgcPwwT7Arn+K4Hy9FZN0atw08Zb6iP3W3fRFRUkuhpQtbbg+5o7PFQYinVYS003tc0/aaZHlZdJq73YjEU+xrCmQSDmAIcC240Me3FUvDY2nAzU46td+zp/VSFKvTJaWvNiLOaQT6SFr232/pWyOMhxO/wDO1z3UVJbemSyYfaNVny1HjpmMehstjaW0nmhV/l5sjocGgOBAmQWwtaFqVBLXDm1w9WkLVU+Y+qyqhLfG5FfDl8bTwvVzwfOk/wDdd9X553KqZdo4P/3gPzAt/dfoZdHov0P3OY4r/tXt/LCIi3CsCIiAIiIAiIgCIiAIiIAiIgCIiAIiIAiIgCIiALk+9mB7HFVGj5XHO3wdc+8rrCpvxHwM06dYasdld912nuP9Sr+JVc9OfLctuDX+HqVF9Jbf8KEuYbdw3Z4iq3hmkeDu8P1XU6LOJVP39woFRlSPmaQfFv8AwfZaHDk4z37l3xePNVzLsyuMdLLqT3aqgVIFrz/YUJSqzPBSdHZ1ak8OAzDm0/sVdQ0sroTUU3jyOanNQnGRO4qiRUqAfWPuZWlXrlh6hXLdnYxrk167SKbgMrTYvIGUnwt5ra2puHh6s5HVKZ6HMPQ391RTsrrnyy7dSplwW+yyVkcYbeN98dmQ+G3hBiSt2jtFhIvxCgNofD7E0e+yvSewcw5jvS4PqtOps/FMMgNeAfom/o6FKool+ma+h1UuO1UyVd+IyfmxsrH9ljsM+C4U6zHuAicrHS7XoF3jZ+/GDqxLnUzye2Pdsj3XEtl4FgcXOcztXk90nK4ccoDonxEhTzMMW2cCPEQu64fwrTy06be732fT6lDqtU7bOZPKO24XG06gmnUY8fZcD+hWdcCwe1cu0sBh2HvOxFI1CODcwIb5/p4rvq0tbpVp5qKeTHGWQiItM9BERAEREAREQBERAEREAREQBERAEREAREQBc8383mzB+FpZS0wKj9fFotqDxW5vzvUKIbRzmgamcZ3tcJDCAQ1zZA1F+RVKp4fM3MzK9v1mEPHq2YV1w/QQnHxbllPouz+/I8Oxxf8AT1RHOw9dt2PzDkR+4UbvK9z8PFVuVwcC0yIMageU+itZxDKdIvqGA23U8gOq5pt/azqtUPdYA91vBreI8+JWDiHDNIouUI4l2w9v3zt7G+uJ3cvJJ5T8yNw9IvdlA8TyC6FsJjQaYrZjTFjAGaALcuQUDsTD0QLPg8cw1PiJ94VswVIZDEEDQtII9lyNvEL6Jf2ZOPttk5u/iH+VBPaMWsrz33Ljh8ZQcAGVWiNGvGT9e77radRIExbmLj1FlRSobamMqtzCkagkEHLmEg2MxqquuHiSwfSr9Gq4OUZfP7RY9t48vdFwxvy9eqiXVVzxu0cTTJDH1WgcO9HobLcw+9lUfzGU3jmAWu9rey3Xw2a3TTPlOq0OovslbOSk38Ph8C24/GBjCSAeAB4lUA7ZxFCpUFGrUpjMTlB7km/yfL7KbxGM7XK+CGxYTpzVd2jhSajyOP8AQK14ZT4LeerN7hul8FPPV9S17mhx2vhKryDOIa5xt43HBfp9lQHQg+BX5d3dw4fjcMxzZBeAR+E/9+S623Y76ZAw+KrMIvDzmb6O0k8o0KutdJuaz5FpE6SioNHa+0aU5m0q7RxaS11tbGZ9lPbO3na6BWp1KLvtNMerSfeFpZPRYEWGhimPuxzXfdIP6LNKAIiIAiIgCIiAIiIAiIgCIiAIiIDy94AkmAoneHbzMMwEtc+o+1KmNXu5TwHEu0C87zbap0KeVze1qVJbTojWof2aOLuCq2zN3XmpTxNap3wXHJoxofq1rNSwcOZUA0N5N16mLwmIr1Xh+JgPZGjcl+zYJ7rSJHMkyuO0K7mkOY5zTwLSQfUL9QZTYvZJ0aBqOf8Ad4/X8+b9bDOFxlZjQezcc9Ox+V94vyMjyXU/h3VbS08vdfz/AB+5htXc1n7UrV25Kry8tu3NE9ZMSfNV7aIImQVvYarlcD6+BsUfQfWqNpUml1R5hoH78gNSeQWPjsFTYpdE19OpNUFNep92DVzw2bxfysuh7s7Br4i2HaMgMOquMMaeNxdx6Dzhb+6PwzouysqtzCm4GvVuC+pY9mw8GxEnwGpJHSWYgfyMI1rW0+65wAyMj6LRo5w9Bxk2XFfl67n4j/T2Xn6mO3QR8VtvPmiH2fuZhqDWHE1HVnNgDMcjJGkMab+ZKmqdLDt/l4cHr2bW+9SJW1QwrWd65cdXG7j58B0FlnEG4W0koL+mODddkpbSk38SKxD8Of5mHEdWUnezSSqztbcPZGNnLTbTqnjTJpv8TTNj5hXl7Z1UHtfZFKoNMp1BbYg81h/NqLxJHlVc3Q4/vP8ADnEYJuame3oNnvNEPaPtN/ceyomJfDr8dOvhzXf6e3KuEeGYompQNm1dXM+9zHv48NnaWAw9Oi+o2kypRILw0AObmdeQNMpJmeHhpklLlj4tS5l5ff0PNVPLbiWxxXdFw/zHCm8dodNf5bl23MQInvOOjhoT6aD+7rjG7Mf5rRtA7Z9miw7r4gLtuGGaXSCIiDrHH18OAVlq3lxfoiEsNo8NpXDQ0gNgnKbfZtxvfTh1Ujg8QO8SQQAQA4agXd79OAWvUwxY3Qtc46tuJPToBxHBYmOu1gIIEEg62+WfMcuC1CSTrbNpkAupw9x+ZuoJuYi9hpbggwtQOy0a7rCS1/e8Luvz9FkwdQEkkOblsIuJ1cY9BpwK+YmqRTc8ZXE3ymx5NH6WjmpAo42q3OazWdmxr3F7SR8mvdM9fRb+Cql9Nj3DKXNaSORImFXa9dhwsVG1GBzR3ZBLxTIlsHTMbfiVnCkH1ERAEREAREQBERAEReatQNEkgDmbD1QHpQG822/8MWHu1C8xTpCRVcfpFpBgNAuSV73k3hbhabTlL6lS1GmDeo6J1GjRqSoXYGyXPe7E4moHVnDvW7rW8GNabtaPKdSoBo7qYZ1apVxGKJFbMQA4yBTB7ga06M6C5873IzAL2hw+i0az902mOtvVeMkXewFvACLnmWnj0uvTInuk5zo3kPB2g5kR+gUANgGA4h54HQDwd9Hw1VG+LOxTUoMrtu6gf4jhYlj41HGDlPQEq9nMJbAcT8xEf7XW8BJ0WtisJTrMfQkhj2ua8XuHCCId4ySP+tjS3ui6Ni7fbIksrB+cHU51DT7FdF+EmCw/8R4a44pzsgLgCGNgEAcgbknjHRUfaWDNGrVpP1pvc2ecGzvAiCPFdD+CmDJqYmqdGtY0fedmM+IH+5dH+IdPHVaHrsnF+6zuvijHp58k/mXjbFfsW0sJhzFSrPeGrGT/ABKn3iTAPN08FLbMwjabGtaIAFuvVVbY9ft8bi6x0bU7Cn0bSsf9XaHzCujRC5Ply/RGYx19F4wzYb6r1XK+lwS6SUcMiPU+OWniwtwlamJKp7nuZ6+pXNsYcPa5rhIIuoPc3aJpVn4CsZY4F2HnlcvZfhEkDo7orHtFwAJNlzzerFdk6jiaZk0agdbiAZI8wCPxFe9Da42cvZmzqYKUObujBT3WNDbBgxTnPSPR4IP5e8PMLr+Dw1mtLWuaACf/AKiDbhPkFGYmiDXoVBBgPE8xGYX9VNhuRt2lr3HhpmP3dYHE8ld2ScmslcjHVYCSZc0NsJ0+1cyOnkVE1WENLyGuzXHnZovbl6lTjm2axrg4HWdYHzSRzkA24rTx1AF12kRclvM2EkX5n0WMk0aVTKAyXCbGbgjVxk2vf1W+cQajg0Br8ozHzlrbGZ+l6KOZJc4tcDHdAOvM6acB+FaLMDTNR+Lq5gKdJzoa4iQJyaQZj3KgEs7Zpr4klxc2lh+zaxsWeRFRxuNJyC31SrCoLdR9R7X1KhdJyMEzowSTf7TnDyU6vQCIiAIiIAiIgCIiAKF3n27Tw1OCO0qVJbSpWmoevJg4lSeMrZGl2UuA1A1jieqr+G2fh6ld2Ia8vqPgRUOjRo1nJvGAoBXsLunVqOZia1QGoHmoB8tNpPBgAswe8K5AtgGq2Gt0tI8ZFx0mP6en0oNwWActCeZF2/34L0Krh3nAEfRAsRPQ2JPjb1UAAEQ4Ok6Nae95A6zzN4R5iz2ZnHkMzRH+oAeHFeRlmTao6wAlp8OvU3XuHt0Ie487H2tA5W1QHxjeFJ8nVxs4CfeeQ6dIR1+4WywaxeekG/jqvLy35TLXalxsRPHOLSY06aQIXt1N3yMPdGs/7cwvfnc36oDk3xYwDRWp4inGV4yO++y4MHSW2/D62X4Jgf4XEHj2/wClNkKX3i2czEsdTqs7o0MSMzeRGgHktT4Z7OGH/wARTY4ljy17JM6DK6/L5fRW713iaLwH1WN/Qx8uJZNP4eV5YZ1NeqT4l7pXRZXJt36hw2Nx2GdbJXdUZ1ZUPaAjycR5LpdDGBzQVWxjmO3me28GXEvXkOlo8FqYmsvmGqyzwJWvroYpUvUmreRhxJI+UkeCi8Rteo35gHD0PqFJYh6hNoAGVScy7lrGGURW2dpGoOQ5dVQt58RFJ7eEE+xH7+ytW0XZZVRq4Y4nE0MONatQA9GDvPP5Q5bOminYsGO94gztOApgjCh82DSYmZFM8r6wpyn3nS14IbYTBudbjlpPioinUPbNyxYGAdJdZo6ae6lKohoaWnMbZhe5u4gi4Op4K4ZWo+tIOZ72+DheGtm/MXk+ELw35CQ7vG+V1zJs1pBhwOgusjmg5WMdbiNQGtjz5DwK+1Zc4Nc0EN7xiD0bY+ZtOgUElY3lzUaTnFhdAju3Jn5jB46la+E2jQrMDSatMOdTeWVGHM9rXNIa0zBBOX1U7tGkyo7KHHg3KZ1N3Wdewj1K06OzTXxRqAtFKi9rAIu40u86DoBnMfgUAtKIikBERAEREAREQBERAFGYvYVF8kNyO+sy3q35T5hSaICA/wAJiqP8twqt+qYDo8HW9CF5p7Xp5gKrHUnjoR4nKf2lWFY6+HY8ZXta4ciAR7oDRYA4EtLattLW6QdLrwAW/KTndwNx6G4aOh9ysNfd5oOag91M8BJc3/8AQ8isLsRiqVqtPtWfWbLreQzD0PiowDf7Rze7EuNy4X8XFuvgBPoF8bSb8lI5T9Ig6Dq02zHwnUrXwe06D5LXZCdZuJHXh7LadROXQOJ+mOZ4yL26dEB8ex3yABzRGaLGODYNvG4so45WV87BEG9oLuDgJ1j9YUiJENpuknXNcgcTIvJPOfYrDtCC0MLSMtydWhvj15mNCV7reHh9yGU74o7Kex1LamGBcabQ3EAfSozmD445T7FZdg7wNexr2mWGD4dFasBiGgGmQDSIjm1s8Puxw4eBXPt5NyMRg6jsRswdpRccz8PxbOvZ8x0/Ve05VSyt/TzGzWGW3aG2HT3MuUgRYGeevVZNlYsuY4mPnMR0A/eVzrZ+9tB/cq5qTtCx3dg+B0PgrNQ27TDAGEZRpda3EdTCdKrrg899jY01SUuZtE7ia6hMdiVpYvbbeY9VWdobwBzslIOq1DZrGAuJPkqSFFk3siwdsILqZdvbRa1pJKk/h3sjsmVNo4ruFzD2QdbJS1c49XWjoOq+bvbjve4YnacANuzDzYcjVOn4fXktv4o1X1Nm1nUQSA+lIbwbnEuIGgkN8Ab9LjTadVLfqVt93iP0KZX38xtXE1KmHPYike0DYaQ5k5QKhIm8gQI4xe66LuV8S6OLe2niC2hiIyhjz3HnjkqQACbd0ibWnVc43XFEYcszB9SoQ6q614+Ro+yJPiStbbGwQZIC2MGHJ+iWEEuc9pE2Bie63qLi8nhqvlIdxz2vsZdfvCALXmdBz1XC92PiDi8EBRxGbEYbSCf4rG8mPJuItld5ELr+yt5cHjWB9B4N5fMtezLBh3EEmBHETqFDJMOGx1ak2s+vSYWU3k5g4hxzHhI6gRbgpXd2o11Imm0tZnflkyT3jmJJ4l+ZaW1cP2xoYYkxULqtW/eyM+UTzzFg/CVNYHCNpU202TlaLTqbySepJQGdERAEREAREQBERAEREAREQBERAEREBp4zZdKrd7Bm+sLO/MLqMdsetSvh6sj6rrH8wsfMean0QFdO2XMIGKpFp0zaejh3T6qQwuIY6ezeCTPddYk/34qRcJsbhROK3eouuyaZ+x8v5Db0hAalbBuYD3TJ+kOJPEx+h8FhOPqUS0Nh7TwdY2+Yzp7cVsdli6HykVWDlr+V37E+Cxf5jRqGKjCyoOh92mD7LI7crDRGDW2zs/A4kA4yg0OI+Zwg/wDyM8R6qAqfDTZsyypVZ0FUfuJVg2jVs4mHtdFxyHCPX1VcxG1AMxktPEDQAaCDa3TmsSk+5LS7Hul8PtmMu91Sp0dWt6NgqZwJwtAFuFpMba5aMs+Lj3iqk7a7mgkwZuY9hC0n7dIu5pnieKxzsmuiMkYQfVk7j9tue7vQQLwLAH6NjqeM+CkN29oMqVSDaG+BJ5dYEn0XL8XtNwcYNpJ/pdWvdfGZKZdUHzXNpBHD+z0Uxz1Z4ljOxL7w/DSliHuq4J4w1UajL/CqON4LWxlOneHO4KoWKr4jB1Owx1I03SQ12rHxxY8WPhqOIC7BsuvlZIcZ6XDnHoepi0KV2hgmVcO6liaTK7HDvAiQ5x45Tp3jwMibLImQcNxGFp1hLYUM2nWwtQVKDnMcNCDw5HgR0MhXneP4bVcNNXZtQ1GiM2HqGKgm3ccfmk8DHiVVcPtNryadVpZUaYc14LXNPItNwpIL3ub8TaVSsP8AGtbSqlgY6tLshDTLAWX7O7nSdNNF1djgQCCCCJBFwQeq/MuP2UDdq6D8DsZXzYnDvJNJjGOaDoxznOBjlNz5JgHWkRFBIREQBERAEREAREQBERAEREAREQBERAEREAWDFYOnUEVGNdykaeB4LOiAgMTu5F6NQt+y+XD83zDzlV3auwiJ7WmW/bZ3mewt5gLoKJgHHMTsF2tNwcOh5dP6KKxNB4ID22Fzb0t/ei7RjNjUahktyu+s3unzix85UJjt2nx3S2qOTgGu9dD7KMA5W+m18NsQLkET4dRxUhg60OAizb2uPs216+QU/jdgszQ5rqbuAcP0dx8iVqt3fc0ksM+//IUAkNn4lpc3KYi5LTF/ozGvE35BWfC7RdLQSHBvePA8Q3oeJ4aBUyjhS2S8QZ1/S46QtrCVngSDOYzB1jQXHSOH9UBP7b3hY19IVGPLc0uAaDcghnQ3k25BRm82wMBj2sFRxZUa8ND2gDETUOVjS5wktDnTBkWWnhsUXuGYG5zXuIbGWD6epUvu/sh9eq3FueOz7UlrIMkUxkYZnSQSpBQcR8Pdp0Kwp02txNInu1Q5jYH22vcCD93MuqbnbuDBUS0w6rUINVw0JFmtE3ygT5km0qfRSAiIgCIiAIiIAiIgCIiAIiIAiIgCIiAIiIAiIgCIiAIiIAiIgPNWmHAhwDgdQRI9CojE7uUzekXUzyF2/lOnlCmUQFTxOAr0/mYKrebZJ/L83pKjzRo1JAJYdCOXjxHmFfFq4zZ9Kr/MYCeB0cPBwuFGAUXG4F1NhLSHOflp0yPrPOUaeM+SvuAwopU6dNujGho8hCiqW7jW1adQPcWscXBjoPeggd7kJJvPipxSAiIgCIiAIiIAiIgCIiAIiIAiIgCIiAIiIAiIgCIiAIiIAiIgCIiAIiIAiIgCIiAIiIAiIgCIiAIiIAiIg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2" name="AutoShape 4" descr="data:image/jpeg;base64,/9j/4AAQSkZJRgABAQAAAQABAAD/2wCEAAkGBw8PDw8OEBANDw4QDw8ODg8ODw8NDQ8PFBUWFhQVFRQYHCkgGBooGxQUITEhJS0rLi4uFx81ODYsNygtLisBCgoKDg0OGxAQGy8kICUsMCwsLCwsLCwtNTQsLywsLCwsLCwsLCwsLywsLCwsLCwsLCwsLCwsLCwsLCwsLCwsLP/AABEIAMIBAwMBEQACEQEDEQH/xAAbAAEAAgMBAQAAAAAAAAAAAAAAAQIDBQYEB//EAD8QAAIBAwIDBQMKBAQHAAAAAAABAgMEERIhBTFBBhNRYXEigZEHFCMyQlJyobHBQ2LR4TOCkvEVFnOywtLw/8QAGwEBAAIDAQEAAAAAAAAAAAAAAAQFAQIDBgf/xAAxEQEAAgEDAwIDBwQDAQAAAAAAAQIDBBEhEjFBBVETIpEyYXGBobHRI8Hh8EJS8RT/2gAMAwEAAhEDEQA/APuIAAAAAAAAAAAAAAAAAAAAAAAAAAAAAAAAAAAAAAAAAAAAAAAAAAAAAAAAAAAAAAAAAAAAAAAAAAAAAAAAAAAAAAAAAAAAAB5rm8UPZS1S8Fsl6sg6vX0wfL3t7fy648M257Q8c7yt0cF5aW/3Km/qmp7xER+X+UiMOPzuxx4zKDxVitP34Z29Ym+D1uYt05q/nH8N50cXj+nPPtLb0qkZRUotSi1lNbpov6XresWrO8SgWrNZ2lY2YAAAAAAAAAAAAAAAAAAAAAAAAAAAAAAADBe1+7pyn1S29XsvzI+rzxgw2ye3+w6YsfXeKtVR5Ze7e7fizyeO02mbW5mU6/tDLJbZO1+I3c47tZxCSwV2WeUzBE7q9luIONZ2zfszTnT8prmvet/cXfomomJnDPbvH92vqOGJrGSO/aXWHpFOAAAAAAAAAAAAAAAAAAAAAAAAAAAAAAAGq7SyxQT6KpDPp/vgqfWt/wD5Z/GE3QRvl2+6WqoXiweWrk2Tb4eU1b7YzbNMwxXBy1V3dZOPMym48ezz8Dp1Z3lCrGEnSpzk5z5RS0yXv59C79JwXnLF4jiPLhr8tIxTSZ59ndyu/BfE9SoFPnUvL4AZaV1nZ7efQD0gAAAAAAAAAAAAAAAAAAAAAAAAABhq3VOH1pxXq1k4ZNThx8XtEfm3rivbtCkL+jLlVp/6kjFNXgv9m8T+bacGSO9Z+iOIWyr0Z0sr2o4T54lzT+ODOfFXPimk+TFknFeLez567qVOcqVRONSDxJP9V4o8Tm018dpraOYekpauSsWgd5lpLLbeElu2znXFMztDbaIjeW84dwTOJ193zVPovxePoej0Po9a7Xzcz7fz7qjU+oTPy4vr/DdxiksJJJcktki+iIiNoVczvzLHWrwgsykl6gaa/wC01Om9MITqz6Rjz9X1SMbwbSx0eO3Mnn5qlHzqJSMjc8J4/CpPuZqVKr0jPr6PkzWLRvs26Z23b02agAAAAAAAAAAAAAAAAAAAAAADxX1w17EXh/aa6LwKj1LWTT+ljnnzPskYccfalp7ucYroeayTEJ+KJtLR3E030I226ypEw8veyh9SUo/hk4/odseS9PszMfhLaaVt9qN2q45KrW0zc5znH2Vn2pY8M82S6575J2vO7WMdKR8sbOq7J8CdvBVa3tXElnHSlF9F5+LPSaPRVxR1zHzfso9XqpyT0xPH7uibSWXhJbtvZJFghOZ4j2toxnog5d2tpVklLfwguvqQr67HF+nv98JVdLea9UtdC7q3cn3eqjQTw5ve4qe/7C9NzfHlnNM9PFY8+Zc7UjH9rmW0suHwprEYpePVt+LfUlRER2cZndsKdJGWHg45TSVKp9uE04vzw/3SOd6xM1n729ZmIl19hV10qc/vQi/yN2rOAAAAAAAAAAAAAAAAAAAAABjr1FCLk+n5vocs+aMOObz4bUr1Ts01SeE5Pm92ePyZJtM3t3lYVrvxDmuL3+MtvkQ4ib2WmHHFYc9Liye+SRGCXXqg/wCIrxM/Bk6odB2Rte+k7iSzCD00/Bz6v3fuW/pWj3t8W3aO34/4VvqGo2r8Ovnu66TSWXslu2ehUz592m7SSrydGk2qKel42daS/wDEqdXqZtvSnbzKw0+GKR127+Iailb/AGpbvoukfQqpt4hLiJtO8uo7MVouEqf2oy1Y8Yv+5dem5Imk08wga3HMWi3h0EYlkhM0YgaHtBNzq06Md8Zm/V+xBfFy+Br5beHcWlLRThD7sYx+CMsMoAAAAAAAAAAAAAAAAAAAAAGr4lXzLR0ju/xf/fqee9W1PVeMUdo5n8UzBj2r1e7S8Ru1hpFDkvvxCxwYud3zftfxJ5VKL3e8vKJO0WH/AJSk579MdMOfp3EsYJ80hG65ZVWka9MM9cvrPYy9p/N6dttGpCO6ezk3vJ+uWyw9P1VbR8KeJjt9/wDlA1mC0T8TvEsXbHiE9HzajnXUag2ui5yfw/UsMsWmvTXvKJj2i29vDj3aqlUcHziklnwxnJRauvTfojtH+7rTD89eqfL1RWSF2d4h6LXVTnGpB4kuXg/FPyN8ea2O0WqxesXr02djw68jWjlbSX1o9U/6HpNNqaZ6717+YU2bDbFO09kcY4lC1oupLeT9mnBfWqVHyijtadocojdzvZ69p07m2dxJzrXVaTyuSnuov8CeIr+zOEZ6cR7y7fCtO8+z6aSHEAAAAAAAAAAAAAAAAAAAABEnhN+CyYmdo3ZiN5cXcXTll53k3J+8+f5M05LTafM7vQ48UV4aTiNacU3u1h8t2Zx1iZSo2h81u7h1akpvm3y8F0Rf46dNYrCuvfqtMy9PDuHV6zSp0qs8vC0Qk1n15G01tPEQxvEd5dvwfsFVliVw1SWU1CLUpvxy+S/M74tDe3N+HDJrKRxXlur/AIbFV5PVpqOMalKcHpm5JqMovG3WLz/N5EzJocWSertPvCLTV5KR0949mOytXKpOpKWt6mk8beePeTEVl4vwVV4qUcRrRXsvpJfdZF1WljNG8d0nT6icc7T2c7TjKEnCacZx2afM89lx2pO0wt62i0bw99NEdrL0wcqS75NwUft9PTz9CTpa5ZyR8Lv/AL3cstqRWevs1vFr+dzLvpQn3dPMKcIRcpuT5pY+28LL+yvzu8+Wbx0x28zH7R/dBxY9p3n8v5l6eynAbi5uqVzVpTp0qUo1HKpFwzp+pTpp74zjf16kXTYMuTLF7RtEf7CVmy0pj6azvMvqRcqsAAAAAAAAAAAAAAAAAAAABEllY8djExvGxHD5hxrjVtZznTq1Y6oSa0w9ubXTZeXieLn0zP8AEmlY4ie/h6Ouek0i3u2NtCNanGpHeMoqS26NZRCmlqzMT4bTl2fPe23Au5n38ZS7ucsTj0hN+nRl/wCl6qLx8Oe8fq45af8AKHQ/JZx1KnVtaj/wnGdJt793PZx90sf6i9xSq9VXaYmHVXnaanhqn7Wz3I2X1HBj433n7jHost+dtvxaWne3FxVVdR+hpzdKT6qU4tx92Yr4oxp9ZbNfeI+XfZtm0tcVeZ57t5wyKdOLjusIsImJjeEKYmOJbCMTLDx8Y4fTq03KWIzgm4z6ryfivIi6rBTLSd+8eUjT5bUtx2nw5VX1OjhVMynz7qL9v/M/sr138ilpobT82SemPv7/AEWGTUV36acy3thw664lolWSt7SDzCEFpbX8ud/8z39C2x4t69NY6a/rP8fur7Wis7zzP6O1srOnQhGnTiowisJImVrFY2hxmZmd5egywAAAAAAAAAAAAAAAAAAAB5OI8Tt7aHeV61KjDxqTUc+nj7jEzEMxWZ7OD438rVtTzC0pVLmfJTnmlRz7/afwRznLHhIppbT9rhwXGu2PE73KqV3RpP8AhUPoo482vafvZym8ylUwUr4c5phH+Z+Zq6vpXYfi+u0Uc70pOk/wreP5PHuPMepYpx55mO1uUrHWL1/Bj7WV4zt6kG17S2/F0/M56GJrmrZ2yRtjmHJcEpd1JtSlmS0t8ts5/YuNVqJtXprwiYsXO9nWUF7PuKW3dPh3HYWzjKxnqWVWq1G/RYiv+09P6XTbBv7yovULb5tvaHnveDXNCTlR1Si3l6MNP1g+voTZx871nb9voiRfjaY3ebvb97KOH/0Hn9Tbpt/2/Rr1V9v1X/5fvbhfS1amH95qnFe6O4tWduO5FuW14P2OtbdqUl3s1unJeyn5ROdNPWs9VuZ95bWyzMbRxDokju5pAAAAAAAAAAAAAAAAAAFZySTbaSW7beEl6gcnx35RuG2uYqq7mqtu7t8VN/Of1V8TSbxDtTBezguL/KVxK5zG2hC0pv7S+krY/FJYXuRynLM9kmmmrHflx13mpN1LitUrVHzc5yqS+LOc8pEREdnnlcpbQSX6hndays7i6noo06tab6U4uWPXHIzFZlpbJEd3c8C+Sa6q4ldVIW8OsI4q1v8A1X5nWMXujX1Ps21LgNvZqdOn3n1mpTc25SabSb6Hj9ZqcmXNMT4mYj6rjTV2rvHlyfGp66vdwUnjxeyJOCOmvVLbJO87Qmz4VU2a5+gvnqzXFMNqpSpx0zTTx8SNxad4dOz6j2Qp6bC25bw17fzNy/c9Zoq9OCsfc85q7b5rfi3BKRwAAAAAAAAAAAAAAAAAAAAAABx/yq2Eq3DpYlKMaVWnVq6c701mMsrqlqz7jnkj5XfTzEX5fE3VoU9oR1P70v6EdYvPVvJzeN99kl/QbMTaIb/gfYLiV5iSpOjTf8S4zTWPKP1n8DpGOZcL56w+h8C+Sizo4lczndT5uP8AhUc+i3fxOkY4hGtntPZ3VlY0aEFTo06dKC5RpxUF+R02cZmZ7vQGHzbtXN0alZPpJyXmpbr9TxmpwTXVXrPvv9eXo9NeJw1mPb9nOdl7NV5SnLduRjVXmkRWG9J2ibO4o8KjGOUiH8O0xvLjbUzM7NLx+0Tpy8YpteqM4bdN9kmluqGHsF2yjRmrSvLFCb+im+VKb6P+Vv4P1PT6HPOP+nbt4Veswxf56931QuFUAAAAAAAAAAAAAAAAAAAAAAAMdejGpCVOaUoTi4Si+Ti1hoETs+X23yQR76bq3L+b6m6cacfpXDopSeyfxOUYkqdTMx2dzwTsnYWWO5oQU1/En9JV/wBT5e46RWIcLXtbu3ZloAAAHPdr+znz2nmElCvFYi5Z0TX3ZY/UhavR1zbWji0JWm1M4uJ7S5Ls32bu7KrL5wqahNexomp5kufoUHqWntj6Zt5WGPPW9ZirrpyWnBDm3y7OMRzu5vjdRaZejI1ObrPDG0PllGOX5F/adkevL652A7Qy0QtK8s4SjQqSe7XSEn+j9xL0WuibfCv+U/2Q9XpNo+JT8/5d2W6sAAAAAAAAAAAAAAAAACAAAAAAAAAAAAAAaHjtX6aEfuwz75P+x5f13JvmrX2j9/8AxZ6Ov9OZ95a24uNilmyZTHy5vi8atZOjRWurOMlCOcZeG/2JOjxTkyREJOS0Y8czLg7Km84aaaeGmsNNc014lpl4R8XLt+C22YFRmv8AMl9ofQOAcTc13NR/SxXsyf8AEiv3PSel+o/Hj4d/tR+v+fdR6zSxSeunaf0bkuEAAAAAAAAAAAAAAAAAAIyAyAyAyBGQGQGQIyA1ANQEagOW4nW1V6r8Gor3L+uTxXqmTr1V/u4+i801NsNfq1lzUK+OUylWhnfVKVZVaU9E6abUsRljO3JrHVljpslsUxavdnLSuSOm3Zzt/wAV7+772cacZzwpypx0RnP7zXiywzWtlr1T3RsVK456Y7O+7O0lpSfVFJO1r7S66iZiOGyu4OGJxeJReYtdGhvbFeL17w4Yp6vlt2l0tjdqrThUW2qOWvB8mvjk9zp80ZsVckeYUubHOO80nwz6zs5p1ANQE5AZAZAZAnIDIDIDIDIEgAK5AjIDIEZAjUBGoCNYEOYFXUAq6oFXXQGOV0lv4bmJnaN2Yjfhysqmcy+83L47nz3JfrvNveZl6WK7REezw3lTCZmkcutYcjxG7xGpvvJ49y/3LPFj3mGl7bNFQipzXqTbT01R68y+mcEm4Qim84SKHLPz7pOSvVD3X14tLNN5tLnixbS2/AK2m3pp83qnjwUm2vyPbenY5x6akT+P15UmtvFs9pj8Po2SuUTUVZXAFlXAsqwEqqBZVALKYE6wJ1ATqAnIDIE5AZApkCMgQ5AVcgKuYFHMCjqgYpVgMUq4GGdyB56l2B47i82azzTRw1MTOG8V77T+zph2+JXf3h5M7HgXpduWo4vWxFkjDXeXTw5m64bGay86msvDxuezw6ekYq1tHh5vLqLTktas+Wu/4dOnLVF5x0Zpk0VLRtE7N8estWeY3b6z47OCSlSnt1jiSKjL6Lkmd6zErCnqWKftRMPTS4o601qp1FBbvKSz/Y7aX0bpt1ZZ/KHLP6lE12xx+bqLW/ykXyoe+ndMDPC4AzRrgZI1gMsawGSNUC6qAZFUAspgWUwLKQFlICdQE5Ao2BVsCrkBRyApKQGKUwMUpgYJzAwTmB56kmB5auQPDcQm+QGvde5hlOEZx6PViXvKPU+i0vfqxztv4WmD1Ga12vG/3tbeRuKrWYqMfXU2ddJ6VXDPVed2uo9Rm9emkbLQtZ9S3VrPC08gPRCzXgB6aVql0A9dKngD1QAzwYGaMgMsZAZoyAyxkBkjIDJGQGRSAupAXUgLKQFkwJyBDYFWwKNgY5MDHJgY5AYpAYpIDFKIGKUAKOmBjdECkrZMDG7NeAFXZLwAj5ogLK2AsrcC6ogXjSAyRpgZIwAyRiBkjEDJFAZEBkQF0BdAXQFkBZMCwBgUYFWBRoCjQFGgMbiBRwAq6YFHTAjugI7oCO6Ad0BHcgR3IDuQHcgSqQEqkBZUgLKmBZQAsoAXUQLKIF0gLJAXSAsgLICUBYCWBDQFWgKtAVcQKuIFXECrgBDgBGgCNAEaAHdgNADQBHdgO7Ad2A7sCdADQBOgCdAFlECVECVECyiBKQFkgJSAskBKAkCwEYAjAENAVwBGAIwA0gRpAjSA0gRpAaQGkBpAjSA0gNADSBOkBpAaQJ0gTpAaQJwBOAJwBOAJwBOAJwAAsBAEAQAAgCAIAAAIAAAAEAAAAAAAkAAAASBIBASAAkCUBIA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4" name="AutoShape 6" descr="data:image/jpeg;base64,/9j/4AAQSkZJRgABAQAAAQABAAD/2wCEAAkGBxMTEhITERQTFRQVFRcZFBcYGBYaFxYXFRgYFxYbGxcYHCggGhwlHBcYIjIhJjUrLjAuFx8zODMsNygtLysBCgoKDg0OGhAQGy0mICQ0LC4sLCwsLCwsLDY2NDQxMiw3NDQ0LSwsLisyNCwvLywtLDAsNC80NCwsLCwsLCwsLP/AABEIAMIBAwMBIgACEQEDEQH/xAAcAAEAAgMBAQEAAAAAAAAAAAAABQYDBAcCAQj/xABBEAABAwIDBQYCCAQGAQUAAAABAAIRAyEEEjEFBkFRYRMicYGRoQcyQlJicoKSscEjM9HwFBWisuHx4lNzk8LS/8QAGwEBAAIDAQEAAAAAAAAAAAAAAAEFAwQGAgf/xAAwEQACAgECBAQEBQUAAAAAAAAAAQIDEQQhBRIxQRNRYXGBkbHwBhQyocEiIyQz0f/aAAwDAQACEQMRAD8A7giIgCIiAIiIAiIgCIiAIiwVq0WGv6LDffCiDnPoSk30MxcOYX1Rjuq1NqbVp4am6rVflaPUnkBxKoIfiHM8Ov2w9/oZlTnoTyKl/Dve9+0HYvM0NbTczsxxyPDvmPEy0+qui6KufPFSxjJilFxeGERF7PIREQBERAEREAREQBERAEREAREQBERAEREAREQBERAEREAREQBQG8NOHtcOIjzH/an1D71uy0DU+oQT4E5T+q0OJ1eJppJdVv8AI2NLLFq9diJZjKgFnHzv+qoHxKqve+mXEluSw4AgmbeEKzUNrsdxCgt+GB9Fjh9FxB8HD/x91y+lclYuYuZU4TeDV+CGLy42vS/9ShPnTe39nn0Xbl+d/hviey2rhvtl7D+NjgPeF+gsXXyNLonkBqTyXXUTSqy+xTXxbswu4xGKYyM7mtnSTEr3SqtddpBHQg/oqJtOrUe8uqhwPAEEADkJWo2xkWPMKtlxjE3iO3yZvx4WnBPm3+aOkoudbu70Pfj6eFa8uZD88mRmDSQBPKF0VWmnvV0OdLBoanTuifK2ERFnNcIiIAiIgCIiAIiIAiIgCIiAIiIAiIgCIiAIiIAobbW2xSllODU48m+PM9FJY0ONN+T58py+MW0XM6e2aZ+em5p5tdP+l1/dVnEdVOpKMO/csuH6Px25NZS7EvS2rXaZFR9+Zkeh0WTaO3X1KFanWyZX03NLtMsg3N4sb8FHMxNEgltVthMOBaf6H1XLN5t7nYh+SnLaINhxf1d/RVWllqJvEZPHfuizvrpjvOO/thmvU2w+k8tDs4Bs4SMw5wdFacPtLt8PVadcgcPwwT7Arn+K4Hy9FZN0atw08Zb6iP3W3fRFRUkuhpQtbbg+5o7PFQYinVYS003tc0/aaZHlZdJq73YjEU+xrCmQSDmAIcC240Me3FUvDY2nAzU46td+zp/VSFKvTJaWvNiLOaQT6SFr232/pWyOMhxO/wDO1z3UVJbemSyYfaNVny1HjpmMehstjaW0nmhV/l5sjocGgOBAmQWwtaFqVBLXDm1w9WkLVU+Y+qyqhLfG5FfDl8bTwvVzwfOk/wDdd9X553KqZdo4P/3gPzAt/dfoZdHov0P3OY4r/tXt/LCIi3CsCIiAIiIAiIgCIiAIiIAiIgCIiAIiIAiIgCIiALk+9mB7HFVGj5XHO3wdc+8rrCpvxHwM06dYasdld912nuP9Sr+JVc9OfLctuDX+HqVF9Jbf8KEuYbdw3Z4iq3hmkeDu8P1XU6LOJVP39woFRlSPmaQfFv8AwfZaHDk4z37l3xePNVzLsyuMdLLqT3aqgVIFrz/YUJSqzPBSdHZ1ak8OAzDm0/sVdQ0sroTUU3jyOanNQnGRO4qiRUqAfWPuZWlXrlh6hXLdnYxrk167SKbgMrTYvIGUnwt5ra2puHh6s5HVKZ6HMPQ391RTsrrnyy7dSplwW+yyVkcYbeN98dmQ+G3hBiSt2jtFhIvxCgNofD7E0e+yvSewcw5jvS4PqtOps/FMMgNeAfom/o6FKool+ma+h1UuO1UyVd+IyfmxsrH9ljsM+C4U6zHuAicrHS7XoF3jZ+/GDqxLnUzye2Pdsj3XEtl4FgcXOcztXk90nK4ccoDonxEhTzMMW2cCPEQu64fwrTy06be732fT6lDqtU7bOZPKO24XG06gmnUY8fZcD+hWdcCwe1cu0sBh2HvOxFI1CODcwIb5/p4rvq0tbpVp5qKeTHGWQiItM9BERAEREAREQBERAEREAREQBERAEREAREQBc8383mzB+FpZS0wKj9fFotqDxW5vzvUKIbRzmgamcZ3tcJDCAQ1zZA1F+RVKp4fM3MzK9v1mEPHq2YV1w/QQnHxbllPouz+/I8Oxxf8AT1RHOw9dt2PzDkR+4UbvK9z8PFVuVwcC0yIMageU+itZxDKdIvqGA23U8gOq5pt/azqtUPdYA91vBreI8+JWDiHDNIouUI4l2w9v3zt7G+uJ3cvJJ5T8yNw9IvdlA8TyC6FsJjQaYrZjTFjAGaALcuQUDsTD0QLPg8cw1PiJ94VswVIZDEEDQtII9lyNvEL6Jf2ZOPttk5u/iH+VBPaMWsrz33Ljh8ZQcAGVWiNGvGT9e77radRIExbmLj1FlRSobamMqtzCkagkEHLmEg2MxqquuHiSwfSr9Gq4OUZfP7RY9t48vdFwxvy9eqiXVVzxu0cTTJDH1WgcO9HobLcw+9lUfzGU3jmAWu9rey3Xw2a3TTPlOq0OovslbOSk38Ph8C24/GBjCSAeAB4lUA7ZxFCpUFGrUpjMTlB7km/yfL7KbxGM7XK+CGxYTpzVd2jhSajyOP8AQK14ZT4LeerN7hul8FPPV9S17mhx2vhKryDOIa5xt43HBfp9lQHQg+BX5d3dw4fjcMxzZBeAR+E/9+S623Y76ZAw+KrMIvDzmb6O0k8o0KutdJuaz5FpE6SioNHa+0aU5m0q7RxaS11tbGZ9lPbO3na6BWp1KLvtNMerSfeFpZPRYEWGhimPuxzXfdIP6LNKAIiIAiIgCIiAIiIAiIgCIiAIiIDy94AkmAoneHbzMMwEtc+o+1KmNXu5TwHEu0C87zbap0KeVze1qVJbTojWof2aOLuCq2zN3XmpTxNap3wXHJoxofq1rNSwcOZUA0N5N16mLwmIr1Xh+JgPZGjcl+zYJ7rSJHMkyuO0K7mkOY5zTwLSQfUL9QZTYvZJ0aBqOf8Ad4/X8+b9bDOFxlZjQezcc9Ox+V94vyMjyXU/h3VbS08vdfz/AB+5htXc1n7UrV25Kry8tu3NE9ZMSfNV7aIImQVvYarlcD6+BsUfQfWqNpUml1R5hoH78gNSeQWPjsFTYpdE19OpNUFNep92DVzw2bxfysuh7s7Br4i2HaMgMOquMMaeNxdx6Dzhb+6PwzouysqtzCm4GvVuC+pY9mw8GxEnwGpJHSWYgfyMI1rW0+65wAyMj6LRo5w9Bxk2XFfl67n4j/T2Xn6mO3QR8VtvPmiH2fuZhqDWHE1HVnNgDMcjJGkMab+ZKmqdLDt/l4cHr2bW+9SJW1QwrWd65cdXG7j58B0FlnEG4W0koL+mODddkpbSk38SKxD8Of5mHEdWUnezSSqztbcPZGNnLTbTqnjTJpv8TTNj5hXl7Z1UHtfZFKoNMp1BbYg81h/NqLxJHlVc3Q4/vP8ADnEYJuame3oNnvNEPaPtN/ceyomJfDr8dOvhzXf6e3KuEeGYompQNm1dXM+9zHv48NnaWAw9Oi+o2kypRILw0AObmdeQNMpJmeHhpklLlj4tS5l5ff0PNVPLbiWxxXdFw/zHCm8dodNf5bl23MQInvOOjhoT6aD+7rjG7Mf5rRtA7Z9miw7r4gLtuGGaXSCIiDrHH18OAVlq3lxfoiEsNo8NpXDQ0gNgnKbfZtxvfTh1Ujg8QO8SQQAQA4agXd79OAWvUwxY3Qtc46tuJPToBxHBYmOu1gIIEEg62+WfMcuC1CSTrbNpkAupw9x+ZuoJuYi9hpbggwtQOy0a7rCS1/e8Luvz9FkwdQEkkOblsIuJ1cY9BpwK+YmqRTc8ZXE3ymx5NH6WjmpAo42q3OazWdmxr3F7SR8mvdM9fRb+Cql9Nj3DKXNaSORImFXa9dhwsVG1GBzR3ZBLxTIlsHTMbfiVnCkH1ERAEREAREQBERAEReatQNEkgDmbD1QHpQG822/8MWHu1C8xTpCRVcfpFpBgNAuSV73k3hbhabTlL6lS1GmDeo6J1GjRqSoXYGyXPe7E4moHVnDvW7rW8GNabtaPKdSoBo7qYZ1apVxGKJFbMQA4yBTB7ga06M6C5873IzAL2hw+i0az902mOtvVeMkXewFvACLnmWnj0uvTInuk5zo3kPB2g5kR+gUANgGA4h54HQDwd9Hw1VG+LOxTUoMrtu6gf4jhYlj41HGDlPQEq9nMJbAcT8xEf7XW8BJ0WtisJTrMfQkhj2ua8XuHCCId4ySP+tjS3ui6Ni7fbIksrB+cHU51DT7FdF+EmCw/8R4a44pzsgLgCGNgEAcgbknjHRUfaWDNGrVpP1pvc2ecGzvAiCPFdD+CmDJqYmqdGtY0fedmM+IH+5dH+IdPHVaHrsnF+6zuvijHp58k/mXjbFfsW0sJhzFSrPeGrGT/ABKn3iTAPN08FLbMwjabGtaIAFuvVVbY9ft8bi6x0bU7Cn0bSsf9XaHzCujRC5Ply/RGYx19F4wzYb6r1XK+lwS6SUcMiPU+OWniwtwlamJKp7nuZ6+pXNsYcPa5rhIIuoPc3aJpVn4CsZY4F2HnlcvZfhEkDo7orHtFwAJNlzzerFdk6jiaZk0agdbiAZI8wCPxFe9Da42cvZmzqYKUObujBT3WNDbBgxTnPSPR4IP5e8PMLr+Dw1mtLWuaACf/AKiDbhPkFGYmiDXoVBBgPE8xGYX9VNhuRt2lr3HhpmP3dYHE8ld2ScmslcjHVYCSZc0NsJ0+1cyOnkVE1WENLyGuzXHnZovbl6lTjm2axrg4HWdYHzSRzkA24rTx1AF12kRclvM2EkX5n0WMk0aVTKAyXCbGbgjVxk2vf1W+cQajg0Br8ozHzlrbGZ+l6KOZJc4tcDHdAOvM6acB+FaLMDTNR+Lq5gKdJzoa4iQJyaQZj3KgEs7Zpr4klxc2lh+zaxsWeRFRxuNJyC31SrCoLdR9R7X1KhdJyMEzowSTf7TnDyU6vQCIiAIiIAiIgCIiAKF3n27Tw1OCO0qVJbSpWmoevJg4lSeMrZGl2UuA1A1jieqr+G2fh6ld2Ia8vqPgRUOjRo1nJvGAoBXsLunVqOZia1QGoHmoB8tNpPBgAswe8K5AtgGq2Gt0tI8ZFx0mP6en0oNwWActCeZF2/34L0Krh3nAEfRAsRPQ2JPjb1UAAEQ4Ok6Nae95A6zzN4R5iz2ZnHkMzRH+oAeHFeRlmTao6wAlp8OvU3XuHt0Ie487H2tA5W1QHxjeFJ8nVxs4CfeeQ6dIR1+4WywaxeekG/jqvLy35TLXalxsRPHOLSY06aQIXt1N3yMPdGs/7cwvfnc36oDk3xYwDRWp4inGV4yO++y4MHSW2/D62X4Jgf4XEHj2/wClNkKX3i2czEsdTqs7o0MSMzeRGgHktT4Z7OGH/wARTY4ljy17JM6DK6/L5fRW713iaLwH1WN/Qx8uJZNP4eV5YZ1NeqT4l7pXRZXJt36hw2Nx2GdbJXdUZ1ZUPaAjycR5LpdDGBzQVWxjmO3me28GXEvXkOlo8FqYmsvmGqyzwJWvroYpUvUmreRhxJI+UkeCi8Rteo35gHD0PqFJYh6hNoAGVScy7lrGGURW2dpGoOQ5dVQt58RFJ7eEE+xH7+ytW0XZZVRq4Y4nE0MONatQA9GDvPP5Q5bOminYsGO94gztOApgjCh82DSYmZFM8r6wpyn3nS14IbYTBudbjlpPioinUPbNyxYGAdJdZo6ae6lKohoaWnMbZhe5u4gi4Op4K4ZWo+tIOZ72+DheGtm/MXk+ELw35CQ7vG+V1zJs1pBhwOgusjmg5WMdbiNQGtjz5DwK+1Zc4Nc0EN7xiD0bY+ZtOgUElY3lzUaTnFhdAju3Jn5jB46la+E2jQrMDSatMOdTeWVGHM9rXNIa0zBBOX1U7tGkyo7KHHg3KZ1N3Wdewj1K06OzTXxRqAtFKi9rAIu40u86DoBnMfgUAtKIikBERAEREAREQBERAFGYvYVF8kNyO+sy3q35T5hSaICA/wAJiqP8twqt+qYDo8HW9CF5p7Xp5gKrHUnjoR4nKf2lWFY6+HY8ZXta4ciAR7oDRYA4EtLattLW6QdLrwAW/KTndwNx6G4aOh9ysNfd5oOag91M8BJc3/8AQ8isLsRiqVqtPtWfWbLreQzD0PiowDf7Rze7EuNy4X8XFuvgBPoF8bSb8lI5T9Ig6Dq02zHwnUrXwe06D5LXZCdZuJHXh7LadROXQOJ+mOZ4yL26dEB8ex3yABzRGaLGODYNvG4so45WV87BEG9oLuDgJ1j9YUiJENpuknXNcgcTIvJPOfYrDtCC0MLSMtydWhvj15mNCV7reHh9yGU74o7Kex1LamGBcabQ3EAfSozmD445T7FZdg7wNexr2mWGD4dFasBiGgGmQDSIjm1s8Puxw4eBXPt5NyMRg6jsRswdpRccz8PxbOvZ8x0/Ve05VSyt/TzGzWGW3aG2HT3MuUgRYGeevVZNlYsuY4mPnMR0A/eVzrZ+9tB/cq5qTtCx3dg+B0PgrNQ27TDAGEZRpda3EdTCdKrrg899jY01SUuZtE7ia6hMdiVpYvbbeY9VWdobwBzslIOq1DZrGAuJPkqSFFk3siwdsILqZdvbRa1pJKk/h3sjsmVNo4ruFzD2QdbJS1c49XWjoOq+bvbjve4YnacANuzDzYcjVOn4fXktv4o1X1Nm1nUQSA+lIbwbnEuIGgkN8Ab9LjTadVLfqVt93iP0KZX38xtXE1KmHPYike0DYaQ5k5QKhIm8gQI4xe66LuV8S6OLe2niC2hiIyhjz3HnjkqQACbd0ibWnVc43XFEYcszB9SoQ6q614+Ro+yJPiStbbGwQZIC2MGHJ+iWEEuc9pE2Bie63qLi8nhqvlIdxz2vsZdfvCALXmdBz1XC92PiDi8EBRxGbEYbSCf4rG8mPJuItld5ELr+yt5cHjWB9B4N5fMtezLBh3EEmBHETqFDJMOGx1ak2s+vSYWU3k5g4hxzHhI6gRbgpXd2o11Imm0tZnflkyT3jmJJ4l+ZaW1cP2xoYYkxULqtW/eyM+UTzzFg/CVNYHCNpU202TlaLTqbySepJQGdERAEREAREQBERAEREAREQBERAEREBp4zZdKrd7Bm+sLO/MLqMdsetSvh6sj6rrH8wsfMean0QFdO2XMIGKpFp0zaejh3T6qQwuIY6ezeCTPddYk/34qRcJsbhROK3eouuyaZ+x8v5Db0hAalbBuYD3TJ+kOJPEx+h8FhOPqUS0Nh7TwdY2+Yzp7cVsdli6HykVWDlr+V37E+Cxf5jRqGKjCyoOh92mD7LI7crDRGDW2zs/A4kA4yg0OI+Zwg/wDyM8R6qAqfDTZsyypVZ0FUfuJVg2jVs4mHtdFxyHCPX1VcxG1AMxktPEDQAaCDa3TmsSk+5LS7Hul8PtmMu91Sp0dWt6NgqZwJwtAFuFpMba5aMs+Lj3iqk7a7mgkwZuY9hC0n7dIu5pnieKxzsmuiMkYQfVk7j9tue7vQQLwLAH6NjqeM+CkN29oMqVSDaG+BJ5dYEn0XL8XtNwcYNpJ/pdWvdfGZKZdUHzXNpBHD+z0Uxz1Z4ljOxL7w/DSliHuq4J4w1UajL/CqON4LWxlOneHO4KoWKr4jB1Owx1I03SQ12rHxxY8WPhqOIC7BsuvlZIcZ6XDnHoepi0KV2hgmVcO6liaTK7HDvAiQ5x45Tp3jwMibLImQcNxGFp1hLYUM2nWwtQVKDnMcNCDw5HgR0MhXneP4bVcNNXZtQ1GiM2HqGKgm3ccfmk8DHiVVcPtNryadVpZUaYc14LXNPItNwpIL3ub8TaVSsP8AGtbSqlgY6tLshDTLAWX7O7nSdNNF1djgQCCCCJBFwQeq/MuP2UDdq6D8DsZXzYnDvJNJjGOaDoxznOBjlNz5JgHWkRFBIREQBERAEREAREQBERAEREAREQBERAEREAWDFYOnUEVGNdykaeB4LOiAgMTu5F6NQt+y+XD83zDzlV3auwiJ7WmW/bZ3mewt5gLoKJgHHMTsF2tNwcOh5dP6KKxNB4ID22Fzb0t/ei7RjNjUahktyu+s3unzix85UJjt2nx3S2qOTgGu9dD7KMA5W+m18NsQLkET4dRxUhg60OAizb2uPs216+QU/jdgszQ5rqbuAcP0dx8iVqt3fc0ksM+//IUAkNn4lpc3KYi5LTF/ozGvE35BWfC7RdLQSHBvePA8Q3oeJ4aBUyjhS2S8QZ1/S46QtrCVngSDOYzB1jQXHSOH9UBP7b3hY19IVGPLc0uAaDcghnQ3k25BRm82wMBj2sFRxZUa8ND2gDETUOVjS5wktDnTBkWWnhsUXuGYG5zXuIbGWD6epUvu/sh9eq3FueOz7UlrIMkUxkYZnSQSpBQcR8Pdp0Kwp02txNInu1Q5jYH22vcCD93MuqbnbuDBUS0w6rUINVw0JFmtE3ygT5km0qfRSAiIgCIiAIiIAiIgCIiAIiIAiIgCIiAIiIAiIgCIiAIiIAiIgPNWmHAhwDgdQRI9CojE7uUzekXUzyF2/lOnlCmUQFTxOAr0/mYKrebZJ/L83pKjzRo1JAJYdCOXjxHmFfFq4zZ9Kr/MYCeB0cPBwuFGAUXG4F1NhLSHOflp0yPrPOUaeM+SvuAwopU6dNujGho8hCiqW7jW1adQPcWscXBjoPeggd7kJJvPipxSAiIgCIiAIiIAiIgCIiAIiIAiIgCIiAIiIAiIgCIiAIiIAiIgCIiAIiIAiIgCIiAIiIAiIgCIiAIiIAiIg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682267"/>
              </p:ext>
            </p:extLst>
          </p:nvPr>
        </p:nvGraphicFramePr>
        <p:xfrm>
          <a:off x="179512" y="1556792"/>
          <a:ext cx="8784975" cy="482453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21470"/>
                <a:gridCol w="1291909"/>
                <a:gridCol w="7271596"/>
              </a:tblGrid>
              <a:tr h="4664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№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421" marR="30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Тематическое</a:t>
                      </a:r>
                      <a:b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направление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421" marR="30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Комментарий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421" marR="30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25463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" algn="l"/>
                          <a:tab pos="457200" algn="l"/>
                        </a:tabLs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421" marR="30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«Время»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421" marR="30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effectLst/>
                        </a:rPr>
                        <a:t>Направление ориентировано на широкое осмысление времени как исторической и философской категории, воспринимаемой во взаимодействии сиюминутного и вечного, реального и воображаемого, личного и всеобщего, прошлого и будущего. В центре рассуждения – человек и время, общество и эпоха.</a:t>
                      </a:r>
                      <a:endParaRPr lang="ru-RU" sz="13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421" marR="30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32893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" algn="l"/>
                          <a:tab pos="457200" algn="l"/>
                        </a:tabLs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421" marR="30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«Дом»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421" marR="30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effectLst/>
                        </a:rPr>
                        <a:t>Направление нацелено на размышление о доме как важнейшей ценности бытия, уходящей корнями в далекое прошлое и продолжающей оставаться нравственной опорой в жизни сегодняшней. Многозначное понятие «дом» позволяет говорить о единстве малого и большого, соотношении материального и духовного, внешнего и внутреннего.</a:t>
                      </a:r>
                      <a:endParaRPr lang="ru-RU" sz="13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421" marR="30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9672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" algn="l"/>
                          <a:tab pos="457200" algn="l"/>
                        </a:tabLs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421" marR="30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«Любовь»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421" marR="30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effectLst/>
                        </a:rPr>
                        <a:t>Направление дает возможность посмотреть на любовь с различных позиций: родителей и детей, мужчины и женщины, человека и окружающего его мира. Речь пойдет о любви как явлении высоком, облагораживающем и возвышающем человека, о её светлых и трагических сторонах.</a:t>
                      </a:r>
                      <a:endParaRPr lang="ru-RU" sz="13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421" marR="30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25463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" algn="l"/>
                          <a:tab pos="457200" algn="l"/>
                        </a:tabLs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421" marR="30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«Путь»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421" marR="30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effectLst/>
                        </a:rPr>
                        <a:t>Направление актуализирует конкретное и символическое значение понятия «путь», нацеливая на нравственное и философское его осмысление. Диапазон размышлений широк: от дорожных впечатлений к раздумьям о судьбе человека, образе его жизни, выборе цели и средств ее достижения.</a:t>
                      </a:r>
                      <a:endParaRPr lang="ru-RU" sz="13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421" marR="30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74597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" algn="l"/>
                          <a:tab pos="457200" algn="l"/>
                        </a:tabLs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421" marR="30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«Год литературы»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421" marR="30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effectLst/>
                        </a:rPr>
                        <a:t>Направление, с одной стороны, связано с проводимым в 2015 году в России чествованием литературы как величайшего культурного феномена, с другой – обращено к читателю, проживающему очередной год своей жизни с книгой в руках. Широта данной тематики требует от выпускника наличия определенного читательского кругозора и умения рассуждать о большой литературе.</a:t>
                      </a:r>
                      <a:endParaRPr lang="ru-RU" sz="13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421" marR="30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07504" y="240926"/>
            <a:ext cx="8784976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Тематические направления итогового сочинения в 2015/16 учебном году</a:t>
            </a:r>
          </a:p>
        </p:txBody>
      </p:sp>
    </p:spTree>
    <p:extLst>
      <p:ext uri="{BB962C8B-B14F-4D97-AF65-F5344CB8AC3E}">
        <p14:creationId xmlns:p14="http://schemas.microsoft.com/office/powerpoint/2010/main" val="235515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16633"/>
            <a:ext cx="8568952" cy="2160239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/>
          <a:lstStyle/>
          <a:p>
            <a:r>
              <a:rPr lang="ru-RU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Требования, предъявляемые к написанию итогового сочинения:</a:t>
            </a:r>
            <a:br>
              <a:rPr lang="ru-RU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 Объем итогового сочинения.</a:t>
            </a:r>
            <a:br>
              <a:rPr lang="ru-RU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Самостоятельность написания.</a:t>
            </a:r>
            <a:endParaRPr lang="ru-RU" sz="32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179512" y="2420888"/>
            <a:ext cx="8856984" cy="4248471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6000" b="0" kern="1200" baseline="0">
                <a:solidFill>
                  <a:schemeClr val="bg2">
                    <a:lumMod val="25000"/>
                  </a:schemeClr>
                </a:solidFill>
                <a:latin typeface="Cassandra" pitchFamily="66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rgbClr val="4A452A"/>
                </a:solidFill>
                <a:latin typeface="Cassandra" pitchFamily="66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rgbClr val="4A452A"/>
                </a:solidFill>
                <a:latin typeface="Cassandra" pitchFamily="66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rgbClr val="4A452A"/>
                </a:solidFill>
                <a:latin typeface="Cassandra" pitchFamily="66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rgbClr val="4A452A"/>
                </a:solidFill>
                <a:latin typeface="Cassandra" pitchFamily="66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17375E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17375E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17375E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17375E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ru-RU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Критерии оценивания </a:t>
            </a:r>
          </a:p>
          <a:p>
            <a:pPr algn="l"/>
            <a:r>
              <a:rPr lang="ru-RU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итогового сочинения:</a:t>
            </a:r>
            <a:br>
              <a:rPr lang="ru-RU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 Соответствие теме.</a:t>
            </a:r>
            <a:br>
              <a:rPr lang="ru-RU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Аргументация. Привлечение литературного материала.</a:t>
            </a:r>
          </a:p>
          <a:p>
            <a:pPr algn="l"/>
            <a:r>
              <a:rPr lang="ru-RU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 Композиция и логика рассуждения.</a:t>
            </a:r>
          </a:p>
          <a:p>
            <a:pPr algn="l"/>
            <a:r>
              <a:rPr lang="ru-RU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4. Качество письменной речи.</a:t>
            </a:r>
          </a:p>
          <a:p>
            <a:pPr algn="l"/>
            <a:r>
              <a:rPr lang="ru-RU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5. Грамотность.</a:t>
            </a:r>
            <a:endParaRPr lang="ru-RU" sz="32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" name="Picture 6" descr="shutterstock_14963693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960" y="2455468"/>
            <a:ext cx="2808536" cy="16994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941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22" y="188640"/>
            <a:ext cx="9125577" cy="1080133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/>
          <a:lstStyle/>
          <a:p>
            <a:r>
              <a:rPr lang="ru-RU" sz="4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Композиция итогового сочинения.</a:t>
            </a:r>
            <a:endParaRPr lang="ru-RU" sz="4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4"/>
          <p:cNvSpPr txBox="1">
            <a:spLocks noGrp="1" noChangeArrowheads="1"/>
          </p:cNvSpPr>
          <p:nvPr>
            <p:ph type="body" sz="quarter" idx="10"/>
          </p:nvPr>
        </p:nvSpPr>
        <p:spPr bwMode="auto">
          <a:xfrm>
            <a:off x="323528" y="1412776"/>
            <a:ext cx="8424936" cy="525682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>
                <a:solidFill>
                  <a:srgbClr val="C00000"/>
                </a:solidFill>
              </a:rPr>
              <a:t>Вступление. </a:t>
            </a:r>
          </a:p>
          <a:p>
            <a:pPr eaLnBrk="1" hangingPunct="1"/>
            <a:r>
              <a:rPr lang="ru-RU" altLang="ru-RU" sz="2000" dirty="0"/>
              <a:t>Определение и формулирование 1-2 основных проблем, которые будут доказываться в главной части сочинения.</a:t>
            </a:r>
          </a:p>
          <a:p>
            <a:pPr eaLnBrk="1" hangingPunct="1"/>
            <a:r>
              <a:rPr lang="ru-RU" altLang="ru-RU" sz="2000" b="1" dirty="0">
                <a:solidFill>
                  <a:srgbClr val="C00000"/>
                </a:solidFill>
              </a:rPr>
              <a:t>Главная часть. </a:t>
            </a:r>
          </a:p>
          <a:p>
            <a:pPr eaLnBrk="1" hangingPunct="1"/>
            <a:r>
              <a:rPr lang="ru-RU" altLang="ru-RU" sz="2000" dirty="0"/>
              <a:t>Ответ на главный вопрос темы или последовательное доказательство главной мысли сочинения с учетом проблем, поставленных во вступлении: </a:t>
            </a:r>
          </a:p>
          <a:p>
            <a:pPr lvl="1" eaLnBrk="1" hangingPunct="1">
              <a:buFont typeface="Arial" charset="0"/>
              <a:buChar char="•"/>
            </a:pPr>
            <a:r>
              <a:rPr lang="ru-RU" altLang="ru-RU" sz="1800" dirty="0"/>
              <a:t>Содержательное наполнение каждого абзаца сочинения: тезис (мысль, требующая доказательств), аргументы (доказательства), примеры (с использованием литературного материала), промежуточные выводы.</a:t>
            </a:r>
          </a:p>
          <a:p>
            <a:pPr eaLnBrk="1" hangingPunct="1"/>
            <a:r>
              <a:rPr lang="ru-RU" altLang="ru-RU" sz="2000" b="1" dirty="0">
                <a:solidFill>
                  <a:srgbClr val="C00000"/>
                </a:solidFill>
              </a:rPr>
              <a:t>Заключение. </a:t>
            </a:r>
          </a:p>
          <a:p>
            <a:pPr eaLnBrk="1" hangingPunct="1"/>
            <a:r>
              <a:rPr lang="ru-RU" altLang="ru-RU" sz="2000" dirty="0"/>
              <a:t>Краткий и точный  ответ на вопрос темы (сжатый итог всего рассуждения; цитата, содержащая в себе суть главной мысли сочинения; постановка новых проблем и вопросов в ракурсе темы, которые еще предстоит решить).</a:t>
            </a:r>
          </a:p>
        </p:txBody>
      </p:sp>
    </p:spTree>
    <p:extLst>
      <p:ext uri="{BB962C8B-B14F-4D97-AF65-F5344CB8AC3E}">
        <p14:creationId xmlns:p14="http://schemas.microsoft.com/office/powerpoint/2010/main" val="421675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416" y="116632"/>
            <a:ext cx="8943584" cy="1260140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/>
          <a:lstStyle/>
          <a:p>
            <a:r>
              <a:rPr lang="ru-RU" sz="4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входит в смысловое понятие «дом»?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107504" y="1556792"/>
            <a:ext cx="8856984" cy="5184576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/>
          <a:lstStyle/>
          <a:p>
            <a:r>
              <a:rPr lang="ru-RU" sz="2800" b="1" i="1" dirty="0">
                <a:solidFill>
                  <a:schemeClr val="tx1"/>
                </a:solidFill>
              </a:rPr>
              <a:t>ТОЛКОВЫЙ СЛОВАРЬ ОЖЕГОВА</a:t>
            </a:r>
            <a:r>
              <a:rPr lang="ru-RU" sz="2800" i="1" dirty="0">
                <a:solidFill>
                  <a:schemeClr val="tx1"/>
                </a:solidFill>
              </a:rPr>
              <a:t> </a:t>
            </a:r>
            <a:r>
              <a:rPr lang="ru-RU" sz="2800" i="1" dirty="0" smtClean="0">
                <a:solidFill>
                  <a:schemeClr val="tx1"/>
                </a:solidFill>
              </a:rPr>
              <a:t>(</a:t>
            </a:r>
            <a:r>
              <a:rPr lang="ru-RU" sz="2800" i="1" dirty="0">
                <a:solidFill>
                  <a:schemeClr val="tx1"/>
                </a:solidFill>
              </a:rPr>
              <a:t>фрагмент статьи) </a:t>
            </a:r>
          </a:p>
          <a:p>
            <a:r>
              <a:rPr lang="ru-RU" sz="2800" i="1" dirty="0">
                <a:solidFill>
                  <a:schemeClr val="tx1"/>
                </a:solidFill>
              </a:rPr>
              <a:t>1.Жилое здание. Каменный д. Дойти до дома. </a:t>
            </a:r>
          </a:p>
          <a:p>
            <a:r>
              <a:rPr lang="ru-RU" sz="2800" i="1" dirty="0">
                <a:solidFill>
                  <a:schemeClr val="tx1"/>
                </a:solidFill>
              </a:rPr>
              <a:t>2.Свое  жильё,  а  также  семья,  люди,  живущие  вместе,  их хозяйство. Родной д. Мы знакомы </a:t>
            </a:r>
            <a:r>
              <a:rPr lang="ru-RU" sz="2800" i="1" dirty="0" smtClean="0">
                <a:solidFill>
                  <a:schemeClr val="tx1"/>
                </a:solidFill>
              </a:rPr>
              <a:t>домами. </a:t>
            </a:r>
            <a:r>
              <a:rPr lang="ru-RU" sz="2800" i="1" dirty="0">
                <a:solidFill>
                  <a:schemeClr val="tx1"/>
                </a:solidFill>
              </a:rPr>
              <a:t>Хлопотать по дому.  </a:t>
            </a:r>
          </a:p>
          <a:p>
            <a:r>
              <a:rPr lang="ru-RU" sz="2800" i="1" dirty="0">
                <a:solidFill>
                  <a:schemeClr val="tx1"/>
                </a:solidFill>
              </a:rPr>
              <a:t>3. Место,  где  живут  люди,  объединённые  общими интересами,  условиями  существования.  </a:t>
            </a:r>
          </a:p>
          <a:p>
            <a:r>
              <a:rPr lang="ru-RU" sz="2800" i="1" dirty="0">
                <a:solidFill>
                  <a:schemeClr val="tx1"/>
                </a:solidFill>
              </a:rPr>
              <a:t>4.Учреждение,  заведение,  обслуживающее  какие-нибудь общественные нужды. Д. творчества. </a:t>
            </a:r>
            <a:r>
              <a:rPr lang="ru-RU" sz="2800" i="1" dirty="0" smtClean="0">
                <a:solidFill>
                  <a:schemeClr val="tx1"/>
                </a:solidFill>
              </a:rPr>
              <a:t> </a:t>
            </a:r>
            <a:endParaRPr lang="ru-RU" sz="2800" i="1" dirty="0">
              <a:solidFill>
                <a:schemeClr val="tx1"/>
              </a:solidFill>
            </a:endParaRPr>
          </a:p>
          <a:p>
            <a:r>
              <a:rPr lang="ru-RU" sz="2800" i="1" dirty="0">
                <a:solidFill>
                  <a:schemeClr val="tx1"/>
                </a:solidFill>
              </a:rPr>
              <a:t>5.Династия, род. Царствующий д. Д. Романовых.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867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shutterstock_1664939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923" y="2392734"/>
            <a:ext cx="2051050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32923" y="3861048"/>
            <a:ext cx="2051050" cy="64807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ДОМ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Стрелка вниз 3"/>
          <p:cNvSpPr/>
          <p:nvPr/>
        </p:nvSpPr>
        <p:spPr>
          <a:xfrm rot="18544023">
            <a:off x="5893440" y="4300958"/>
            <a:ext cx="342003" cy="138724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7933582">
            <a:off x="2540161" y="1244326"/>
            <a:ext cx="371700" cy="128592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0800000">
            <a:off x="4211957" y="1390295"/>
            <a:ext cx="348674" cy="9526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5400000">
            <a:off x="2355336" y="2736688"/>
            <a:ext cx="371722" cy="136815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153795">
            <a:off x="5875799" y="1201820"/>
            <a:ext cx="480940" cy="1433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вал 4"/>
          <p:cNvSpPr/>
          <p:nvPr/>
        </p:nvSpPr>
        <p:spPr>
          <a:xfrm>
            <a:off x="6859417" y="875867"/>
            <a:ext cx="1759906" cy="79208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Родина</a:t>
            </a:r>
            <a:endParaRPr lang="ru-RU" sz="2400" b="1" dirty="0"/>
          </a:p>
        </p:txBody>
      </p:sp>
      <p:sp>
        <p:nvSpPr>
          <p:cNvPr id="13" name="Овал 12"/>
          <p:cNvSpPr/>
          <p:nvPr/>
        </p:nvSpPr>
        <p:spPr>
          <a:xfrm>
            <a:off x="7092280" y="2853890"/>
            <a:ext cx="2010078" cy="96291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Крепость</a:t>
            </a:r>
            <a:endParaRPr lang="ru-RU" sz="2400" b="1" dirty="0"/>
          </a:p>
        </p:txBody>
      </p:sp>
      <p:sp>
        <p:nvSpPr>
          <p:cNvPr id="14" name="Овал 13"/>
          <p:cNvSpPr/>
          <p:nvPr/>
        </p:nvSpPr>
        <p:spPr>
          <a:xfrm>
            <a:off x="6710747" y="5168446"/>
            <a:ext cx="2109725" cy="114087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Хранитель ценностей и традиций</a:t>
            </a:r>
            <a:endParaRPr lang="ru-RU" sz="2000" b="1" dirty="0"/>
          </a:p>
        </p:txBody>
      </p:sp>
      <p:sp>
        <p:nvSpPr>
          <p:cNvPr id="15" name="Овал 14"/>
          <p:cNvSpPr/>
          <p:nvPr/>
        </p:nvSpPr>
        <p:spPr>
          <a:xfrm>
            <a:off x="3506341" y="5661248"/>
            <a:ext cx="1759906" cy="79208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Семья</a:t>
            </a:r>
            <a:endParaRPr lang="ru-RU" sz="2400" b="1" dirty="0"/>
          </a:p>
        </p:txBody>
      </p:sp>
      <p:sp>
        <p:nvSpPr>
          <p:cNvPr id="16" name="Овал 15"/>
          <p:cNvSpPr/>
          <p:nvPr/>
        </p:nvSpPr>
        <p:spPr>
          <a:xfrm>
            <a:off x="36598" y="775510"/>
            <a:ext cx="2160240" cy="89244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Убежище</a:t>
            </a:r>
            <a:endParaRPr lang="ru-RU" sz="2400" b="1" dirty="0"/>
          </a:p>
        </p:txBody>
      </p:sp>
      <p:sp>
        <p:nvSpPr>
          <p:cNvPr id="17" name="Овал 16"/>
          <p:cNvSpPr/>
          <p:nvPr/>
        </p:nvSpPr>
        <p:spPr>
          <a:xfrm>
            <a:off x="26487" y="3024720"/>
            <a:ext cx="1759906" cy="79208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Россия</a:t>
            </a:r>
            <a:endParaRPr lang="ru-RU" sz="2400" b="1" dirty="0"/>
          </a:p>
        </p:txBody>
      </p:sp>
      <p:sp>
        <p:nvSpPr>
          <p:cNvPr id="18" name="Овал 17"/>
          <p:cNvSpPr/>
          <p:nvPr/>
        </p:nvSpPr>
        <p:spPr>
          <a:xfrm>
            <a:off x="36598" y="5149319"/>
            <a:ext cx="2699524" cy="91587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Пристанище души</a:t>
            </a:r>
            <a:endParaRPr lang="ru-RU" sz="2400" b="1" dirty="0"/>
          </a:p>
        </p:txBody>
      </p:sp>
      <p:sp>
        <p:nvSpPr>
          <p:cNvPr id="19" name="Овал 18"/>
          <p:cNvSpPr/>
          <p:nvPr/>
        </p:nvSpPr>
        <p:spPr>
          <a:xfrm>
            <a:off x="3332923" y="479823"/>
            <a:ext cx="2051050" cy="91047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Мечта о  счастье</a:t>
            </a:r>
            <a:endParaRPr lang="ru-RU" sz="2400" b="1" dirty="0"/>
          </a:p>
        </p:txBody>
      </p:sp>
      <p:sp>
        <p:nvSpPr>
          <p:cNvPr id="20" name="Стрелка вниз 19"/>
          <p:cNvSpPr/>
          <p:nvPr/>
        </p:nvSpPr>
        <p:spPr>
          <a:xfrm rot="16200000">
            <a:off x="6021727" y="2702356"/>
            <a:ext cx="371722" cy="136815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 rot="3667477">
            <a:off x="2415861" y="4084169"/>
            <a:ext cx="342003" cy="138724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4211957" y="4632463"/>
            <a:ext cx="348674" cy="9526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25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96652"/>
            <a:ext cx="8388052" cy="1332148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/>
          <a:lstStyle/>
          <a:p>
            <a:r>
              <a:rPr lang="ru-RU" sz="4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Примерные темы сочинения по блоку «Дом»</a:t>
            </a:r>
            <a:endParaRPr lang="ru-RU" sz="48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467544" y="1844824"/>
            <a:ext cx="8424936" cy="4824536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/>
          <a:lstStyle/>
          <a:p>
            <a:r>
              <a:rPr lang="ru-RU" sz="2400" i="1" dirty="0">
                <a:solidFill>
                  <a:schemeClr val="tx1"/>
                </a:solidFill>
              </a:rPr>
              <a:t>1. Что значит в жизни человека родительский дом?</a:t>
            </a:r>
          </a:p>
          <a:p>
            <a:r>
              <a:rPr lang="ru-RU" sz="2400" i="1" dirty="0">
                <a:solidFill>
                  <a:schemeClr val="tx1"/>
                </a:solidFill>
              </a:rPr>
              <a:t>2. Что дом может рассказать о своём хозяине?</a:t>
            </a:r>
          </a:p>
          <a:p>
            <a:r>
              <a:rPr lang="ru-RU" sz="2400" i="1" dirty="0">
                <a:solidFill>
                  <a:schemeClr val="tx1"/>
                </a:solidFill>
              </a:rPr>
              <a:t>3. Как связаны понятия «дом» и «отечество»?</a:t>
            </a:r>
          </a:p>
          <a:p>
            <a:r>
              <a:rPr lang="ru-RU" sz="2400" i="1" dirty="0">
                <a:solidFill>
                  <a:schemeClr val="tx1"/>
                </a:solidFill>
              </a:rPr>
              <a:t>4. Война и дом.	</a:t>
            </a:r>
          </a:p>
          <a:p>
            <a:r>
              <a:rPr lang="ru-RU" sz="2400" i="1" dirty="0">
                <a:solidFill>
                  <a:schemeClr val="tx1"/>
                </a:solidFill>
              </a:rPr>
              <a:t>5. Хорош ли принцип «моя хата с краю»?</a:t>
            </a:r>
          </a:p>
          <a:p>
            <a:r>
              <a:rPr lang="ru-RU" sz="2400" i="1" dirty="0">
                <a:solidFill>
                  <a:schemeClr val="tx1"/>
                </a:solidFill>
              </a:rPr>
              <a:t>6. Может ли человек прожить без Дома?</a:t>
            </a:r>
          </a:p>
          <a:p>
            <a:r>
              <a:rPr lang="ru-RU" sz="2400" i="1" dirty="0">
                <a:solidFill>
                  <a:schemeClr val="tx1"/>
                </a:solidFill>
              </a:rPr>
              <a:t>7. Какова роль дома и семьи в сохранении и передаче жизненного опыта?</a:t>
            </a:r>
          </a:p>
          <a:p>
            <a:r>
              <a:rPr lang="ru-RU" sz="2400" i="1" dirty="0">
                <a:solidFill>
                  <a:schemeClr val="tx1"/>
                </a:solidFill>
              </a:rPr>
              <a:t>8. В какой дом хочется приходить снова и снова?</a:t>
            </a:r>
          </a:p>
          <a:p>
            <a:r>
              <a:rPr lang="ru-RU" sz="2400" i="1" dirty="0">
                <a:solidFill>
                  <a:schemeClr val="tx1"/>
                </a:solidFill>
              </a:rPr>
              <a:t>9. Какие нравственные ценности укрепляют семью?</a:t>
            </a:r>
          </a:p>
          <a:p>
            <a:r>
              <a:rPr lang="ru-RU" sz="2400" i="1" dirty="0">
                <a:solidFill>
                  <a:schemeClr val="tx1"/>
                </a:solidFill>
              </a:rPr>
              <a:t>10. Что в доме самое главное? </a:t>
            </a:r>
          </a:p>
          <a:p>
            <a:endParaRPr lang="ru-RU" b="1" dirty="0"/>
          </a:p>
        </p:txBody>
      </p:sp>
      <p:pic>
        <p:nvPicPr>
          <p:cNvPr id="4" name="Picture 6" descr="C:\Users\User\Desktop\картинки с шаттерстока\shutterstock_726525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902" y="2414502"/>
            <a:ext cx="1800200" cy="20598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029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352928" cy="1196752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/>
          <a:lstStyle/>
          <a:p>
            <a:r>
              <a:rPr lang="ru-RU" sz="4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Список художественных произведений</a:t>
            </a:r>
            <a:endParaRPr lang="ru-RU" sz="42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1259632" y="1268760"/>
            <a:ext cx="7128792" cy="5400600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</a:rPr>
              <a:t>- Н.В. Гоголь «Мёртвые души»,</a:t>
            </a:r>
          </a:p>
          <a:p>
            <a:r>
              <a:rPr lang="ru-RU" sz="2400" dirty="0">
                <a:solidFill>
                  <a:schemeClr val="tx1"/>
                </a:solidFill>
              </a:rPr>
              <a:t>- И.А. Гончаров «Обломов»,</a:t>
            </a:r>
          </a:p>
          <a:p>
            <a:r>
              <a:rPr lang="ru-RU" sz="2400" dirty="0">
                <a:solidFill>
                  <a:schemeClr val="tx1"/>
                </a:solidFill>
              </a:rPr>
              <a:t>- Л.Н. Толстой «Война и мир»,</a:t>
            </a:r>
          </a:p>
          <a:p>
            <a:r>
              <a:rPr lang="ru-RU" sz="2400" dirty="0">
                <a:solidFill>
                  <a:schemeClr val="tx1"/>
                </a:solidFill>
              </a:rPr>
              <a:t>- А.И. Солженицын «</a:t>
            </a:r>
            <a:r>
              <a:rPr lang="ru-RU" sz="2400" dirty="0" err="1">
                <a:solidFill>
                  <a:schemeClr val="tx1"/>
                </a:solidFill>
              </a:rPr>
              <a:t>Матрёнин</a:t>
            </a:r>
            <a:r>
              <a:rPr lang="ru-RU" sz="2400" dirty="0">
                <a:solidFill>
                  <a:schemeClr val="tx1"/>
                </a:solidFill>
              </a:rPr>
              <a:t> двор»</a:t>
            </a:r>
          </a:p>
          <a:p>
            <a:r>
              <a:rPr lang="ru-RU" sz="2400" dirty="0">
                <a:solidFill>
                  <a:schemeClr val="tx1"/>
                </a:solidFill>
              </a:rPr>
              <a:t>- А.С. Пушкин «Станционный смотритель», повесть «Капитанская дочка», роман «Евгений Онегин».</a:t>
            </a:r>
          </a:p>
          <a:p>
            <a:r>
              <a:rPr lang="ru-RU" sz="2400" dirty="0">
                <a:solidFill>
                  <a:schemeClr val="tx1"/>
                </a:solidFill>
              </a:rPr>
              <a:t>- А.П. Чехов «Ванька», пьеса «Вишнёвый сад».</a:t>
            </a:r>
          </a:p>
          <a:p>
            <a:r>
              <a:rPr lang="ru-RU" sz="2400" dirty="0">
                <a:solidFill>
                  <a:schemeClr val="tx1"/>
                </a:solidFill>
              </a:rPr>
              <a:t>- А. Вампилов «Старший сын».</a:t>
            </a:r>
          </a:p>
          <a:p>
            <a:r>
              <a:rPr lang="ru-RU" sz="2400" dirty="0">
                <a:solidFill>
                  <a:schemeClr val="tx1"/>
                </a:solidFill>
              </a:rPr>
              <a:t>- М.А. Шолохов повесть «Судьба человека».</a:t>
            </a:r>
          </a:p>
          <a:p>
            <a:r>
              <a:rPr lang="ru-RU" sz="2400" dirty="0">
                <a:solidFill>
                  <a:schemeClr val="tx1"/>
                </a:solidFill>
              </a:rPr>
              <a:t>- А.С. Грибоедов комедия «Горе от ума».</a:t>
            </a:r>
          </a:p>
          <a:p>
            <a:r>
              <a:rPr lang="ru-RU" sz="2400" dirty="0">
                <a:solidFill>
                  <a:schemeClr val="tx1"/>
                </a:solidFill>
              </a:rPr>
              <a:t>- Д.И. Фонвизин комедия «Недоросль».</a:t>
            </a:r>
          </a:p>
          <a:p>
            <a:r>
              <a:rPr lang="ru-RU" sz="2400" dirty="0">
                <a:solidFill>
                  <a:schemeClr val="tx1"/>
                </a:solidFill>
              </a:rPr>
              <a:t>- В.Г .Распутин «Прощание с Матёрой».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864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827584" y="1556792"/>
            <a:ext cx="7704856" cy="2808312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i="1" dirty="0" smtClean="0">
                <a:solidFill>
                  <a:schemeClr val="tx1"/>
                </a:solidFill>
              </a:rPr>
              <a:t>Вступление к сочинению.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i="1" dirty="0" smtClean="0">
                <a:solidFill>
                  <a:schemeClr val="tx1"/>
                </a:solidFill>
              </a:rPr>
              <a:t>Первый литературный аргумент (анализ текста произведения).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i="1" dirty="0" smtClean="0">
                <a:solidFill>
                  <a:schemeClr val="tx1"/>
                </a:solidFill>
              </a:rPr>
              <a:t>Второй аргумент из художественной литературы.</a:t>
            </a:r>
            <a:endParaRPr lang="ru-RU" sz="2400" i="1" dirty="0" smtClean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i="1" dirty="0" smtClean="0">
                <a:solidFill>
                  <a:schemeClr val="tx1"/>
                </a:solidFill>
              </a:rPr>
              <a:t>Написание заключения.</a:t>
            </a:r>
            <a:endParaRPr lang="ru-RU" sz="2400" i="1" dirty="0" smtClean="0">
              <a:solidFill>
                <a:schemeClr val="tx1"/>
              </a:solidFill>
            </a:endParaRPr>
          </a:p>
          <a:p>
            <a:endParaRPr lang="ru-RU" sz="2000" i="1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352928" cy="1196752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/>
          <a:lstStyle/>
          <a:p>
            <a:r>
              <a:rPr lang="ru-RU" sz="4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Чтение </a:t>
            </a:r>
            <a:r>
              <a:rPr lang="ru-RU" sz="42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</a:t>
            </a:r>
            <a:r>
              <a:rPr lang="ru-RU" sz="4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рагментов </a:t>
            </a:r>
            <a:br>
              <a:rPr lang="ru-RU" sz="4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сочинения и их анализ.</a:t>
            </a:r>
            <a:endParaRPr lang="ru-RU" sz="42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Picture 20" descr="C:\Users\User\Desktop\картинки с шаттерстока\shutterstock_961825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508500"/>
            <a:ext cx="2757488" cy="22050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16359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24936" cy="2736304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/>
          <a:lstStyle/>
          <a:p>
            <a:pPr lvl="0"/>
            <a:r>
              <a:rPr lang="ru-RU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Домашнее задание: </a:t>
            </a:r>
            <a:r>
              <a:rPr lang="ru-RU" sz="48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написание </a:t>
            </a:r>
            <a:r>
              <a:rPr lang="ru-RU" sz="4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сочинения-рассуждения по блоку «Дом».</a:t>
            </a:r>
            <a:endParaRPr lang="ru-RU" sz="48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5" descr="shutterstock_9737487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281712"/>
            <a:ext cx="2016347" cy="31838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shutterstock_1970327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281712"/>
            <a:ext cx="2016224" cy="31928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46499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755576" y="1565176"/>
            <a:ext cx="3672408" cy="4428566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b="1" i="1" dirty="0"/>
              <a:t>Сегодня я узнал о том, что…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b="1" i="1" dirty="0" smtClean="0"/>
              <a:t>Было </a:t>
            </a:r>
            <a:r>
              <a:rPr lang="ru-RU" b="1" i="1" dirty="0"/>
              <a:t>интересно…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b="1" i="1" dirty="0" smtClean="0"/>
              <a:t>Было </a:t>
            </a:r>
            <a:r>
              <a:rPr lang="ru-RU" b="1" i="1" dirty="0"/>
              <a:t>трудно…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b="1" i="1" dirty="0" smtClean="0"/>
              <a:t>Я </a:t>
            </a:r>
            <a:r>
              <a:rPr lang="ru-RU" b="1" i="1" dirty="0"/>
              <a:t>понял, </a:t>
            </a:r>
            <a:r>
              <a:rPr lang="ru-RU" b="1" i="1" dirty="0" smtClean="0"/>
              <a:t>что…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b="1" i="1" dirty="0" smtClean="0"/>
              <a:t>Теперь </a:t>
            </a:r>
            <a:r>
              <a:rPr lang="ru-RU" b="1" i="1" dirty="0"/>
              <a:t>я могу…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b="1" i="1" dirty="0" smtClean="0"/>
              <a:t>Я </a:t>
            </a:r>
            <a:r>
              <a:rPr lang="ru-RU" b="1" i="1" dirty="0"/>
              <a:t>научился…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056784" cy="1080120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/>
          <a:lstStyle/>
          <a:p>
            <a:r>
              <a:rPr lang="ru-RU" sz="5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Рефлексия:</a:t>
            </a:r>
            <a:endParaRPr lang="ru-RU" sz="5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Текст 2"/>
          <p:cNvSpPr txBox="1">
            <a:spLocks/>
          </p:cNvSpPr>
          <p:nvPr/>
        </p:nvSpPr>
        <p:spPr bwMode="auto">
          <a:xfrm>
            <a:off x="4860032" y="1565176"/>
            <a:ext cx="3672408" cy="4428566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 2" pitchFamily="18" charset="2"/>
              <a:buNone/>
              <a:defRPr sz="32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1080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2800" kern="1200">
                <a:solidFill>
                  <a:srgbClr val="4A452A"/>
                </a:solidFill>
                <a:latin typeface="+mj-lt"/>
                <a:ea typeface="+mn-ea"/>
                <a:cs typeface="Arial" pitchFamily="34" charset="0"/>
              </a:defRPr>
            </a:lvl2pPr>
            <a:lvl3pPr marL="1080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rgbClr val="4A452A"/>
                </a:solidFill>
                <a:latin typeface="+mj-lt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7375E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7375E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b="1" i="1" dirty="0" smtClean="0">
                <a:solidFill>
                  <a:schemeClr val="tx1"/>
                </a:solidFill>
              </a:rPr>
              <a:t>У </a:t>
            </a:r>
            <a:r>
              <a:rPr lang="ru-RU" b="1" i="1" dirty="0">
                <a:solidFill>
                  <a:schemeClr val="tx1"/>
                </a:solidFill>
              </a:rPr>
              <a:t>меня получилось…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b="1" i="1" dirty="0" smtClean="0">
                <a:solidFill>
                  <a:schemeClr val="tx1"/>
                </a:solidFill>
              </a:rPr>
              <a:t>Я </a:t>
            </a:r>
            <a:r>
              <a:rPr lang="ru-RU" b="1" i="1" dirty="0">
                <a:solidFill>
                  <a:schemeClr val="tx1"/>
                </a:solidFill>
              </a:rPr>
              <a:t>смог…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b="1" i="1" dirty="0" smtClean="0">
                <a:solidFill>
                  <a:schemeClr val="tx1"/>
                </a:solidFill>
              </a:rPr>
              <a:t>Я </a:t>
            </a:r>
            <a:r>
              <a:rPr lang="ru-RU" b="1" i="1" dirty="0">
                <a:solidFill>
                  <a:schemeClr val="tx1"/>
                </a:solidFill>
              </a:rPr>
              <a:t>попробую…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b="1" i="1" dirty="0" smtClean="0">
                <a:solidFill>
                  <a:schemeClr val="tx1"/>
                </a:solidFill>
              </a:rPr>
              <a:t>Меня </a:t>
            </a:r>
            <a:r>
              <a:rPr lang="ru-RU" b="1" i="1" dirty="0">
                <a:solidFill>
                  <a:schemeClr val="tx1"/>
                </a:solidFill>
              </a:rPr>
              <a:t>удивило…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b="1" i="1" dirty="0" smtClean="0">
                <a:solidFill>
                  <a:schemeClr val="tx1"/>
                </a:solidFill>
              </a:rPr>
              <a:t>Мне </a:t>
            </a:r>
            <a:r>
              <a:rPr lang="ru-RU" b="1" i="1" dirty="0">
                <a:solidFill>
                  <a:schemeClr val="tx1"/>
                </a:solidFill>
              </a:rPr>
              <a:t>захотелось…</a:t>
            </a:r>
          </a:p>
        </p:txBody>
      </p:sp>
    </p:spTree>
    <p:extLst>
      <p:ext uri="{BB962C8B-B14F-4D97-AF65-F5344CB8AC3E}">
        <p14:creationId xmlns:p14="http://schemas.microsoft.com/office/powerpoint/2010/main" val="151728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7920000" cy="4536504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i="1" dirty="0" smtClean="0">
                <a:solidFill>
                  <a:schemeClr val="tx1"/>
                </a:solidFill>
              </a:rPr>
              <a:t>Проект </a:t>
            </a:r>
            <a:r>
              <a:rPr lang="ru-RU" i="1" dirty="0">
                <a:solidFill>
                  <a:schemeClr val="tx1"/>
                </a:solidFill>
              </a:rPr>
              <a:t>представляет собой систематизацию знаний, связанных с обучением написанию итоговой работы по литературе обучающимися 11 классов. Итоговое сочинение по литературе должно показать степень </a:t>
            </a:r>
            <a:r>
              <a:rPr lang="ru-RU" i="1" dirty="0" err="1">
                <a:solidFill>
                  <a:schemeClr val="tx1"/>
                </a:solidFill>
              </a:rPr>
              <a:t>сформированности</a:t>
            </a:r>
            <a:r>
              <a:rPr lang="ru-RU" i="1" dirty="0">
                <a:solidFill>
                  <a:schemeClr val="tx1"/>
                </a:solidFill>
              </a:rPr>
              <a:t> всех умений и навыков, полученных выпускниками в ходе изучения данного предмета. </a:t>
            </a:r>
          </a:p>
        </p:txBody>
      </p:sp>
      <p:pic>
        <p:nvPicPr>
          <p:cNvPr id="4" name="Picture 2" descr="C:\Users\User\Desktop\картинки с шаттерстока\shutterstock_1120233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322772"/>
            <a:ext cx="1872208" cy="25352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697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2083" y="2224071"/>
            <a:ext cx="83249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692697"/>
            <a:ext cx="8412990" cy="3693319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Цель:</a:t>
            </a:r>
            <a:r>
              <a:rPr lang="ru-RU" sz="5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разработка </a:t>
            </a:r>
            <a:r>
              <a:rPr lang="ru-RU" sz="3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реализация сценария урока-сочинения по литературе в 11 классе  по блоку «Дом»,  направленного на подготовку обучающихся к итоговому сочинению</a:t>
            </a:r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32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20" descr="C:\Users\User\Desktop\картинки с шаттерстока\shutterstock_961825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523" y="4504835"/>
            <a:ext cx="2757488" cy="22050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5184576"/>
          </a:xfrm>
          <a:solidFill>
            <a:schemeClr val="bg1"/>
          </a:solidFill>
        </p:spPr>
        <p:txBody>
          <a:bodyPr/>
          <a:lstStyle/>
          <a:p>
            <a:r>
              <a:rPr lang="ru-RU" sz="2400" i="1" dirty="0" smtClean="0">
                <a:solidFill>
                  <a:schemeClr val="tx1"/>
                </a:solidFill>
              </a:rPr>
              <a:t> </a:t>
            </a:r>
            <a:r>
              <a:rPr lang="ru-RU" sz="2400" i="1" dirty="0">
                <a:solidFill>
                  <a:schemeClr val="tx1"/>
                </a:solidFill>
              </a:rPr>
              <a:t>Изучить критерии оценки итогового сочинения, а также рекомендации </a:t>
            </a:r>
            <a:r>
              <a:rPr lang="ru-RU" sz="2400" i="1" dirty="0" err="1">
                <a:solidFill>
                  <a:schemeClr val="tx1"/>
                </a:solidFill>
              </a:rPr>
              <a:t>МОиН</a:t>
            </a:r>
            <a:r>
              <a:rPr lang="ru-RU" sz="2400" i="1" dirty="0">
                <a:solidFill>
                  <a:schemeClr val="tx1"/>
                </a:solidFill>
              </a:rPr>
              <a:t> РФ по подготовке к итоговому сочинению для участников итогового сочинения.</a:t>
            </a:r>
          </a:p>
          <a:p>
            <a:r>
              <a:rPr lang="ru-RU" sz="2400" i="1" dirty="0" smtClean="0">
                <a:solidFill>
                  <a:schemeClr val="tx1"/>
                </a:solidFill>
              </a:rPr>
              <a:t>Разработать </a:t>
            </a:r>
            <a:r>
              <a:rPr lang="ru-RU" sz="2400" i="1" dirty="0">
                <a:solidFill>
                  <a:schemeClr val="tx1"/>
                </a:solidFill>
              </a:rPr>
              <a:t>структуру и определить содержание сценария урока-сочинения по литературе в 11 классе по блоку «Дом».</a:t>
            </a:r>
          </a:p>
          <a:p>
            <a:r>
              <a:rPr lang="ru-RU" sz="2400" i="1" dirty="0" smtClean="0">
                <a:solidFill>
                  <a:schemeClr val="tx1"/>
                </a:solidFill>
              </a:rPr>
              <a:t>Определить </a:t>
            </a:r>
            <a:r>
              <a:rPr lang="ru-RU" sz="2400" i="1" dirty="0">
                <a:solidFill>
                  <a:schemeClr val="tx1"/>
                </a:solidFill>
              </a:rPr>
              <a:t>примерный перечень литературных произведений и разработать тематику сочинений для обучающихся.</a:t>
            </a:r>
          </a:p>
          <a:p>
            <a:r>
              <a:rPr lang="ru-RU" sz="2400" i="1" dirty="0" smtClean="0">
                <a:solidFill>
                  <a:schemeClr val="tx1"/>
                </a:solidFill>
              </a:rPr>
              <a:t>Провести </a:t>
            </a:r>
            <a:r>
              <a:rPr lang="ru-RU" sz="2400" i="1" dirty="0">
                <a:solidFill>
                  <a:schemeClr val="tx1"/>
                </a:solidFill>
              </a:rPr>
              <a:t>урок-сочинение с использованием разработанных материалов и оценить их эффективность для подготовки обучающихся к итоговому сочинению.</a:t>
            </a:r>
          </a:p>
          <a:p>
            <a:r>
              <a:rPr lang="ru-RU" sz="2400" i="1" dirty="0" smtClean="0">
                <a:solidFill>
                  <a:schemeClr val="tx1"/>
                </a:solidFill>
              </a:rPr>
              <a:t>Проанализировать </a:t>
            </a:r>
            <a:r>
              <a:rPr lang="ru-RU" sz="2400" i="1" dirty="0">
                <a:solidFill>
                  <a:schemeClr val="tx1"/>
                </a:solidFill>
              </a:rPr>
              <a:t>фрагменты написанных работ.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233197"/>
            <a:ext cx="4392488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Задачи:</a:t>
            </a:r>
            <a:endParaRPr lang="ru-RU" sz="48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71600" y="583793"/>
            <a:ext cx="7325019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Целевая группа проекта: </a:t>
            </a:r>
          </a:p>
          <a:p>
            <a:pPr algn="ctr"/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обучающиеся 11 классов.</a:t>
            </a:r>
            <a:endParaRPr lang="ru-RU" sz="32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2044" y="2348880"/>
            <a:ext cx="8298810" cy="1815882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Объект: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методическое обеспечение </a:t>
            </a:r>
            <a:endParaRPr lang="ru-RU" sz="32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урока литературы </a:t>
            </a:r>
            <a:r>
              <a:rPr lang="ru-RU" sz="3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</a:t>
            </a:r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написанию</a:t>
            </a:r>
          </a:p>
          <a:p>
            <a:pPr algn="ctr"/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итогового сочинения по блоку «Дом</a:t>
            </a:r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».</a:t>
            </a:r>
            <a:endParaRPr lang="ru-RU" sz="44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266" name="Picture 2" descr="http://im6-tub-ru.yandex.net/i?id=495206806-56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46466" y="4293096"/>
            <a:ext cx="3169963" cy="2242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body" sz="quarter" idx="10"/>
          </p:nvPr>
        </p:nvSpPr>
        <p:spPr>
          <a:xfrm>
            <a:off x="251520" y="1412776"/>
            <a:ext cx="8712968" cy="4248000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</a:rPr>
              <a:t>1</a:t>
            </a:r>
            <a:r>
              <a:rPr lang="ru-RU" sz="2400" b="1" dirty="0">
                <a:solidFill>
                  <a:schemeClr val="tx1"/>
                </a:solidFill>
              </a:rPr>
              <a:t>. </a:t>
            </a:r>
            <a:r>
              <a:rPr lang="ru-RU" sz="2400" b="1" dirty="0" smtClean="0">
                <a:solidFill>
                  <a:schemeClr val="tx1"/>
                </a:solidFill>
              </a:rPr>
              <a:t>Подготовительный </a:t>
            </a:r>
            <a:r>
              <a:rPr lang="ru-RU" sz="2400" i="1" dirty="0">
                <a:solidFill>
                  <a:schemeClr val="tx1"/>
                </a:solidFill>
              </a:rPr>
              <a:t>–  изучение нормативных документов, относящихся к написанию итогового сочинения, изучение содержания тематических блоков, изучение критериев оценивания сочинения. 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2. </a:t>
            </a:r>
            <a:r>
              <a:rPr lang="ru-RU" sz="2400" b="1" dirty="0" smtClean="0">
                <a:solidFill>
                  <a:schemeClr val="tx1"/>
                </a:solidFill>
              </a:rPr>
              <a:t>Основной </a:t>
            </a:r>
            <a:r>
              <a:rPr lang="ru-RU" sz="2400" i="1" dirty="0">
                <a:solidFill>
                  <a:schemeClr val="tx1"/>
                </a:solidFill>
              </a:rPr>
              <a:t>– создание методической разработки по данной теме, подбор текстов художественной литературы, относящихся к блоку «Дом», изучение примерных тем сочинения данного тематического направления.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3. </a:t>
            </a:r>
            <a:r>
              <a:rPr lang="ru-RU" sz="2400" b="1" dirty="0" smtClean="0">
                <a:solidFill>
                  <a:schemeClr val="tx1"/>
                </a:solidFill>
              </a:rPr>
              <a:t>Заключительный </a:t>
            </a:r>
            <a:r>
              <a:rPr lang="ru-RU" sz="2400" i="1" dirty="0">
                <a:solidFill>
                  <a:schemeClr val="tx1"/>
                </a:solidFill>
              </a:rPr>
              <a:t>–  написание обучающимися итогового сочинения.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1270" y="404664"/>
            <a:ext cx="8352928" cy="76944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4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Этапы реализации проекта:</a:t>
            </a:r>
          </a:p>
        </p:txBody>
      </p:sp>
    </p:spTree>
    <p:extLst>
      <p:ext uri="{BB962C8B-B14F-4D97-AF65-F5344CB8AC3E}">
        <p14:creationId xmlns:p14="http://schemas.microsoft.com/office/powerpoint/2010/main" val="257315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1560" y="620688"/>
            <a:ext cx="8064016" cy="3456384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/>
          <a:lstStyle/>
          <a:p>
            <a:r>
              <a:rPr lang="ru-RU" sz="5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5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 </a:t>
            </a:r>
            <a:r>
              <a:rPr lang="ru-RU" sz="5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обучения написанию сочинения-рассуждения </a:t>
            </a:r>
            <a:br>
              <a:rPr lang="ru-RU" sz="5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блоку «Дом».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" name="Picture 4" descr="C:\Users\User\Desktop\картинки с шаттерстока\shutterstock_1097922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221088"/>
            <a:ext cx="1872580" cy="2340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219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76672"/>
            <a:ext cx="8568952" cy="421653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4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 урока:  </a:t>
            </a:r>
            <a:r>
              <a:rPr lang="ru-RU" sz="4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совершенствование навыков устной и письменной связной речи с опорой на анализ художественного произведения</a:t>
            </a:r>
            <a:r>
              <a:rPr lang="ru-RU" sz="4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299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76672"/>
            <a:ext cx="8568952" cy="538609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 урока:</a:t>
            </a:r>
          </a:p>
          <a:p>
            <a:r>
              <a:rPr lang="ru-RU" sz="2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	Продолжение работы по формированию навыка создания сочинения-рассуждения с опорой на прочитанное произведение;</a:t>
            </a:r>
          </a:p>
          <a:p>
            <a:r>
              <a:rPr lang="ru-RU" sz="2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	Формирование умения анализировать, выделять главное, обобщать и систематизировать материал, а также обогащение  словарного запаса обучающихся.</a:t>
            </a:r>
          </a:p>
          <a:p>
            <a:r>
              <a:rPr lang="ru-RU" sz="2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	Реализация </a:t>
            </a:r>
            <a:r>
              <a:rPr lang="ru-RU" sz="2800" b="1" dirty="0" err="1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деятельностного</a:t>
            </a:r>
            <a:r>
              <a:rPr lang="ru-RU" sz="2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подхода к получению знаний на уроке.</a:t>
            </a:r>
          </a:p>
          <a:p>
            <a:r>
              <a:rPr lang="ru-RU" sz="2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4. </a:t>
            </a:r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Воспитание </a:t>
            </a:r>
            <a:r>
              <a:rPr lang="ru-RU" sz="2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любви к Родине, к дому, к семейным традициям.</a:t>
            </a:r>
          </a:p>
        </p:txBody>
      </p:sp>
    </p:spTree>
    <p:extLst>
      <p:ext uri="{BB962C8B-B14F-4D97-AF65-F5344CB8AC3E}">
        <p14:creationId xmlns:p14="http://schemas.microsoft.com/office/powerpoint/2010/main" val="414505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</TotalTime>
  <Words>993</Words>
  <Application>Microsoft Office PowerPoint</Application>
  <PresentationFormat>Экран (4:3)</PresentationFormat>
  <Paragraphs>120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Проектная работа  «Методическая разработка урока-сочинения по направлению «Дом» в рамках подготовки к итоговому сочинению в 11 классе»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Урок обучения написанию сочинения-рассуждения  по блоку «Дом». </vt:lpstr>
      <vt:lpstr>Презентация PowerPoint</vt:lpstr>
      <vt:lpstr>Презентация PowerPoint</vt:lpstr>
      <vt:lpstr>Презентация PowerPoint</vt:lpstr>
      <vt:lpstr>Требования, предъявляемые к написанию итогового сочинения: 1. Объем итогового сочинения. 2. Самостоятельность написания.</vt:lpstr>
      <vt:lpstr>Композиция итогового сочинения.</vt:lpstr>
      <vt:lpstr>Что входит в смысловое понятие «дом»? </vt:lpstr>
      <vt:lpstr>Презентация PowerPoint</vt:lpstr>
      <vt:lpstr>Примерные темы сочинения по блоку «Дом»</vt:lpstr>
      <vt:lpstr>Список художественных произведений</vt:lpstr>
      <vt:lpstr>Чтение фрагментов  сочинения и их анализ.</vt:lpstr>
      <vt:lpstr>Домашнее задание: написание сочинения-рассуждения по блоку «Дом».</vt:lpstr>
      <vt:lpstr>Рефлексия: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stud</cp:lastModifiedBy>
  <cp:revision>98</cp:revision>
  <dcterms:created xsi:type="dcterms:W3CDTF">2011-07-06T07:21:00Z</dcterms:created>
  <dcterms:modified xsi:type="dcterms:W3CDTF">2017-05-28T07:54:12Z</dcterms:modified>
</cp:coreProperties>
</file>