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8" r:id="rId7"/>
    <p:sldId id="264" r:id="rId8"/>
    <p:sldId id="269" r:id="rId9"/>
    <p:sldId id="265" r:id="rId10"/>
    <p:sldId id="270" r:id="rId11"/>
    <p:sldId id="266" r:id="rId12"/>
    <p:sldId id="267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0000"/>
    <a:srgbClr val="006600"/>
    <a:srgbClr val="FF0000"/>
    <a:srgbClr val="AC3B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624" autoAdjust="0"/>
  </p:normalViewPr>
  <p:slideViewPr>
    <p:cSldViewPr>
      <p:cViewPr varScale="1">
        <p:scale>
          <a:sx n="65" d="100"/>
          <a:sy n="65" d="100"/>
        </p:scale>
        <p:origin x="1316" y="-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st-9610-2014-12-30-09-27-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26179"/>
            <a:ext cx="6300192" cy="4231821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Рисунок 4" descr="qt83s4vz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692696"/>
            <a:ext cx="2586732" cy="2586732"/>
          </a:xfrm>
          <a:prstGeom prst="roundRect">
            <a:avLst/>
          </a:prstGeom>
          <a:effectLst>
            <a:softEdge rad="63500"/>
          </a:effectLst>
        </p:spPr>
      </p:pic>
      <p:pic>
        <p:nvPicPr>
          <p:cNvPr id="7" name="Рисунок 6" descr="pic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3284984"/>
            <a:ext cx="3325307" cy="3573016"/>
          </a:xfrm>
          <a:prstGeom prst="roundRect">
            <a:avLst/>
          </a:prstGeom>
          <a:ln w="28575">
            <a:solidFill>
              <a:srgbClr val="00B050"/>
            </a:solidFill>
          </a:ln>
          <a:effectLst>
            <a:softEdge rad="127000"/>
          </a:effectLst>
        </p:spPr>
      </p:pic>
      <p:sp>
        <p:nvSpPr>
          <p:cNvPr id="8" name="Выноска-облако 7"/>
          <p:cNvSpPr/>
          <p:nvPr/>
        </p:nvSpPr>
        <p:spPr>
          <a:xfrm>
            <a:off x="1259632" y="188640"/>
            <a:ext cx="4248472" cy="3096344"/>
          </a:xfrm>
          <a:prstGeom prst="cloud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051720" y="764704"/>
            <a:ext cx="273630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Plain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normalizeH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ДЕЛАТЬ,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normalizeH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</a:t>
            </a:r>
            <a:r>
              <a:rPr kumimoji="0" lang="ru-RU" sz="3600" b="1" i="1" u="none" strike="noStrike" normalizeH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600" b="1" i="1" u="none" strike="noStrike" normalizeH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88224" y="3140968"/>
            <a:ext cx="2232248" cy="2592288"/>
          </a:xfrm>
          <a:prstGeom prst="roundRect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st01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3140968"/>
            <a:ext cx="2227017" cy="2718817"/>
          </a:xfrm>
          <a:prstGeom prst="roundRect">
            <a:avLst/>
          </a:prstGeom>
          <a:effectLst>
            <a:softEdge rad="3175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-4480_1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0500" y="0"/>
            <a:ext cx="9525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ГИПЕРАКТИВНЫЕ   ДЕТИ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2492896"/>
            <a:ext cx="3960440" cy="3888432"/>
          </a:xfrm>
          <a:solidFill>
            <a:schemeClr val="accent1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Запрет на проявление активности</a:t>
            </a:r>
          </a:p>
          <a:p>
            <a:r>
              <a:rPr lang="ru-RU" dirty="0" smtClean="0"/>
              <a:t>Ярлыки</a:t>
            </a:r>
          </a:p>
          <a:p>
            <a:r>
              <a:rPr lang="ru-RU" dirty="0" smtClean="0"/>
              <a:t>Сравнение с другими</a:t>
            </a:r>
          </a:p>
          <a:p>
            <a:r>
              <a:rPr lang="ru-RU" dirty="0" smtClean="0"/>
              <a:t>Многолюдные места</a:t>
            </a:r>
          </a:p>
          <a:p>
            <a:r>
              <a:rPr lang="ru-RU" dirty="0" smtClean="0"/>
              <a:t>Физические наказания</a:t>
            </a:r>
          </a:p>
          <a:p>
            <a:r>
              <a:rPr lang="ru-RU" dirty="0" smtClean="0"/>
              <a:t>Раздражение, крик</a:t>
            </a:r>
          </a:p>
          <a:p>
            <a:r>
              <a:rPr lang="ru-RU" dirty="0" smtClean="0"/>
              <a:t>Электронные устройства</a:t>
            </a:r>
          </a:p>
          <a:p>
            <a:r>
              <a:rPr lang="ru-RU" dirty="0" smtClean="0"/>
              <a:t>Осуждение</a:t>
            </a:r>
          </a:p>
          <a:p>
            <a:r>
              <a:rPr lang="ru-RU" dirty="0" smtClean="0"/>
              <a:t>Критика</a:t>
            </a:r>
          </a:p>
          <a:p>
            <a:r>
              <a:rPr lang="ru-RU" dirty="0" smtClean="0"/>
              <a:t>Переутомление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6016" y="2492896"/>
            <a:ext cx="4041775" cy="3849290"/>
          </a:xfrm>
          <a:solidFill>
            <a:srgbClr val="92D050"/>
          </a:solidFill>
          <a:ln w="38100">
            <a:solidFill>
              <a:srgbClr val="0066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Ясное изложение просьбы </a:t>
            </a:r>
          </a:p>
          <a:p>
            <a:r>
              <a:rPr lang="ru-RU" dirty="0" smtClean="0"/>
              <a:t>Мелкие поручения и благодарность</a:t>
            </a:r>
          </a:p>
          <a:p>
            <a:r>
              <a:rPr lang="ru-RU" dirty="0" smtClean="0"/>
              <a:t>Внешняя систематизация </a:t>
            </a:r>
          </a:p>
          <a:p>
            <a:r>
              <a:rPr lang="ru-RU" dirty="0" smtClean="0"/>
              <a:t>Возложение ответственности</a:t>
            </a:r>
          </a:p>
          <a:p>
            <a:r>
              <a:rPr lang="ru-RU" dirty="0" smtClean="0"/>
              <a:t>Снижение отвлекающих факторов</a:t>
            </a:r>
          </a:p>
          <a:p>
            <a:r>
              <a:rPr lang="ru-RU" dirty="0" smtClean="0"/>
              <a:t>Физминутки, свобода движения</a:t>
            </a:r>
          </a:p>
          <a:p>
            <a:r>
              <a:rPr lang="ru-RU" dirty="0" smtClean="0"/>
              <a:t>Неожиданная реакция </a:t>
            </a:r>
          </a:p>
          <a:p>
            <a:r>
              <a:rPr lang="ru-RU" dirty="0" smtClean="0"/>
              <a:t>Эмоциональная разрядка</a:t>
            </a:r>
          </a:p>
          <a:p>
            <a:r>
              <a:rPr lang="ru-RU" dirty="0" smtClean="0"/>
              <a:t>Строгое соблюдение правил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4" name="Рисунок 13" descr="images (6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554" y="1052736"/>
            <a:ext cx="1251707" cy="1224136"/>
          </a:xfrm>
          <a:prstGeom prst="ellipse">
            <a:avLst/>
          </a:prstGeom>
          <a:ln w="3175">
            <a:noFill/>
          </a:ln>
        </p:spPr>
      </p:pic>
      <p:pic>
        <p:nvPicPr>
          <p:cNvPr id="15" name="Рисунок 14" descr="_       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980728"/>
            <a:ext cx="1296144" cy="1296144"/>
          </a:xfrm>
          <a:prstGeom prst="flowChartConnector">
            <a:avLst/>
          </a:prstGeom>
          <a:ln w="3175">
            <a:noFill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balloon_in_sky-1680x1050_20140319_15461510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412776" y="-1611560"/>
            <a:ext cx="14374925" cy="9217024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2" name="Рисунок 1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45104" y="2558336"/>
            <a:ext cx="6898896" cy="4299664"/>
          </a:xfrm>
          <a:prstGeom prst="roundRect">
            <a:avLst/>
          </a:prstGeom>
          <a:effectLst>
            <a:softEdge rad="317500"/>
          </a:effectLst>
        </p:spPr>
      </p:pic>
      <p:pic>
        <p:nvPicPr>
          <p:cNvPr id="3" name="Рисунок 2" descr="phot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076056" cy="50760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764704"/>
            <a:ext cx="1570569" cy="936104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</a:bodyPr>
          <a:lstStyle/>
          <a:p>
            <a:r>
              <a:rPr lang="ru-RU" dirty="0" smtClean="0"/>
              <a:t>   </a:t>
            </a:r>
            <a:r>
              <a:rPr lang="ru-RU" sz="3600" b="1" i="1" dirty="0" smtClean="0"/>
              <a:t>Будем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1916832"/>
            <a:ext cx="2952328" cy="646331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r>
              <a:rPr lang="ru-RU" sz="3600" b="1" i="1" dirty="0" smtClean="0"/>
              <a:t>примером!</a:t>
            </a:r>
            <a:endParaRPr lang="ru-RU" sz="3600" b="1" i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c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56592" y="0"/>
            <a:ext cx="10775046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31640" y="1844824"/>
            <a:ext cx="6257281" cy="41549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5715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3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СПАСИБО  ЗА  ВНИМАНИЕ</a:t>
            </a:r>
            <a:endParaRPr lang="ru-RU" sz="8800" b="1" dirty="0">
              <a:ln w="57150">
                <a:solidFill>
                  <a:schemeClr val="accent6">
                    <a:lumMod val="50000"/>
                  </a:schemeClr>
                </a:solidFill>
              </a:ln>
              <a:solidFill>
                <a:schemeClr val="accent3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32656"/>
            <a:ext cx="7477425" cy="6066025"/>
          </a:xfrm>
          <a:prstGeom prst="round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251520" y="3861048"/>
            <a:ext cx="8712968" cy="2062103"/>
          </a:xfrm>
          <a:prstGeom prst="rect">
            <a:avLst/>
          </a:prstGeom>
        </p:spPr>
        <p:txBody>
          <a:bodyPr wrap="square" anchor="ctr">
            <a:spAutoFit/>
            <a:scene3d>
              <a:camera prst="obliqueBottom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i="1" spc="50" baseline="-25000" dirty="0" smtClean="0">
                <a:ln w="38100">
                  <a:solidFill>
                    <a:srgbClr val="BC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</a:t>
            </a:r>
            <a:r>
              <a:rPr lang="ru-RU" sz="9600" b="1" i="1" spc="50" baseline="-25000" dirty="0" smtClean="0">
                <a:ln w="57150">
                  <a:solidFill>
                    <a:srgbClr val="BC0000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Директивы </a:t>
            </a:r>
          </a:p>
          <a:p>
            <a:r>
              <a:rPr lang="ru-RU" sz="9600" b="1" i="1" spc="50" baseline="-25000" dirty="0" smtClean="0">
                <a:ln w="57150">
                  <a:solidFill>
                    <a:srgbClr val="BC0000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в воспитании детей</a:t>
            </a:r>
            <a:endParaRPr lang="ru-RU" sz="9600" b="1" i="1" spc="50" baseline="-25000" dirty="0">
              <a:ln w="57150">
                <a:solidFill>
                  <a:srgbClr val="BC0000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92775673_E2EEE7E4F3F8EDFBE920F8E0F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4400" y="0"/>
            <a:ext cx="10972800" cy="6858000"/>
          </a:xfrm>
          <a:prstGeom prst="rect">
            <a:avLst/>
          </a:prstGeom>
        </p:spPr>
      </p:pic>
      <p:pic>
        <p:nvPicPr>
          <p:cNvPr id="2" name="Рисунок 1" descr="vozd1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808" y="260648"/>
            <a:ext cx="9155808" cy="64202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0800000" flipV="1">
            <a:off x="1907704" y="2262935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«Как тебе не стыдно бояться…» 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484784"/>
            <a:ext cx="5112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</a:t>
            </a:r>
            <a:r>
              <a:rPr lang="ru-RU" sz="2800" b="1" dirty="0" smtClean="0"/>
              <a:t>«Как ты смеешь злиться на…»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2996952"/>
            <a:ext cx="5040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</a:t>
            </a:r>
            <a:r>
              <a:rPr lang="ru-RU" sz="2800" b="1" dirty="0" smtClean="0"/>
              <a:t>«Не хнычь, не сахарный…» 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-756592" y="2420888"/>
            <a:ext cx="10546107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</a:t>
            </a:r>
            <a:r>
              <a:rPr lang="ru-RU" sz="9600" b="1" dirty="0" smtClean="0">
                <a:ln w="11430"/>
                <a:solidFill>
                  <a:schemeClr val="bg1">
                    <a:lumMod val="8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 ЧУВСТВУЙ</a:t>
            </a:r>
            <a:endParaRPr lang="ru-RU" sz="9600" b="1" dirty="0">
              <a:ln w="11430"/>
              <a:solidFill>
                <a:schemeClr val="bg1">
                  <a:lumMod val="8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o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5" y="-1"/>
            <a:ext cx="9396536" cy="7028609"/>
          </a:xfrm>
          <a:prstGeom prst="rect">
            <a:avLst/>
          </a:prstGeom>
        </p:spPr>
      </p:pic>
      <p:pic>
        <p:nvPicPr>
          <p:cNvPr id="3" name="Рисунок 2" descr="vozd1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260648"/>
            <a:ext cx="9396536" cy="65973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27784" y="1556792"/>
            <a:ext cx="3642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«Делай, как все»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242088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«Не высовывайся»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3212976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«Не правильно»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-252536" y="1772816"/>
            <a:ext cx="9396536" cy="304698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  <a:sp3d extrusionH="57150">
              <a:bevelT w="38100" h="38100" prst="angle"/>
            </a:sp3d>
          </a:bodyPr>
          <a:lstStyle/>
          <a:p>
            <a:pPr algn="ctr"/>
            <a:r>
              <a:rPr lang="ru-RU" sz="9600" b="1" dirty="0" smtClean="0">
                <a:solidFill>
                  <a:schemeClr val="bg1">
                    <a:lumMod val="8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НЕ БУДЬ ЛИДЕРОМ</a:t>
            </a:r>
            <a:endParaRPr lang="ru-RU" sz="9600" b="1" dirty="0">
              <a:solidFill>
                <a:schemeClr val="bg1">
                  <a:lumMod val="8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1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7" grpId="0"/>
      <p:bldP spid="7" grpId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52536" y="0"/>
            <a:ext cx="9396536" cy="6858000"/>
          </a:xfrm>
          <a:prstGeom prst="rect">
            <a:avLst/>
          </a:prstGeom>
        </p:spPr>
      </p:pic>
      <p:pic>
        <p:nvPicPr>
          <p:cNvPr id="2" name="Рисунок 1" descr="vozd1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8640"/>
            <a:ext cx="9143999" cy="64807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19872" y="1340768"/>
            <a:ext cx="24347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«Не умничай»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03848" y="3068960"/>
            <a:ext cx="2896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«Не рассуждай»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2204864"/>
            <a:ext cx="4310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«Делай, как тебе говорят»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420888"/>
            <a:ext cx="890850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9600" b="1" dirty="0" smtClean="0">
                <a:solidFill>
                  <a:schemeClr val="bg1">
                    <a:lumMod val="8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НЕ </a:t>
            </a:r>
            <a:r>
              <a:rPr lang="ru-RU" b="1" dirty="0" smtClean="0">
                <a:solidFill>
                  <a:schemeClr val="bg1">
                    <a:lumMod val="8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9600" b="1" dirty="0" smtClean="0">
                <a:solidFill>
                  <a:schemeClr val="bg1">
                    <a:lumMod val="8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ДУМАЙ</a:t>
            </a:r>
            <a:endParaRPr lang="ru-RU" sz="9600" b="1" dirty="0">
              <a:solidFill>
                <a:schemeClr val="bg1">
                  <a:lumMod val="8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Devochka-napadaet-na-malchik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297209" cy="6864119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rgbClr val="BC00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АГРЕССИВНЫЕ ДЕТИ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2420888"/>
            <a:ext cx="4040188" cy="3951288"/>
          </a:xfrm>
          <a:solidFill>
            <a:schemeClr val="accent1">
              <a:lumMod val="60000"/>
              <a:lumOff val="40000"/>
              <a:alpha val="57647"/>
            </a:schemeClr>
          </a:solidFill>
          <a:ln w="57150"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Унижение</a:t>
            </a:r>
          </a:p>
          <a:p>
            <a:r>
              <a:rPr lang="ru-RU" dirty="0" smtClean="0"/>
              <a:t>Запреты</a:t>
            </a:r>
          </a:p>
          <a:p>
            <a:r>
              <a:rPr lang="ru-RU" dirty="0" smtClean="0"/>
              <a:t>Ответная агрессия</a:t>
            </a:r>
          </a:p>
          <a:p>
            <a:r>
              <a:rPr lang="ru-RU" dirty="0" smtClean="0"/>
              <a:t>Внимание зрителей</a:t>
            </a:r>
          </a:p>
          <a:p>
            <a:r>
              <a:rPr lang="ru-RU" dirty="0" smtClean="0"/>
              <a:t>Нравоучение</a:t>
            </a:r>
          </a:p>
          <a:p>
            <a:r>
              <a:rPr lang="ru-RU" dirty="0" smtClean="0"/>
              <a:t>Ярлыки</a:t>
            </a:r>
          </a:p>
          <a:p>
            <a:r>
              <a:rPr lang="ru-RU" dirty="0" smtClean="0"/>
              <a:t>Угрозы</a:t>
            </a:r>
          </a:p>
          <a:p>
            <a:r>
              <a:rPr lang="ru-RU" dirty="0" smtClean="0"/>
              <a:t>Уговоры, заискивание</a:t>
            </a:r>
          </a:p>
          <a:p>
            <a:r>
              <a:rPr lang="ru-RU" dirty="0" smtClean="0"/>
              <a:t>Акцент на личности</a:t>
            </a:r>
          </a:p>
          <a:p>
            <a:r>
              <a:rPr lang="ru-RU" dirty="0" smtClean="0"/>
              <a:t>Полное игнорирование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8024" y="2420888"/>
            <a:ext cx="4041775" cy="3951288"/>
          </a:xfrm>
          <a:solidFill>
            <a:srgbClr val="92D050"/>
          </a:solidFill>
          <a:ln w="57150">
            <a:solidFill>
              <a:srgbClr val="0066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Констатирующие вопросы</a:t>
            </a:r>
          </a:p>
          <a:p>
            <a:r>
              <a:rPr lang="ru-RU" dirty="0" smtClean="0"/>
              <a:t>Я высказывание</a:t>
            </a:r>
          </a:p>
          <a:p>
            <a:r>
              <a:rPr lang="ru-RU" dirty="0" smtClean="0"/>
              <a:t>Акцент на поведении</a:t>
            </a:r>
          </a:p>
          <a:p>
            <a:r>
              <a:rPr lang="ru-RU" dirty="0" smtClean="0"/>
              <a:t>Просьбы, переключение</a:t>
            </a:r>
          </a:p>
          <a:p>
            <a:r>
              <a:rPr lang="ru-RU" dirty="0" smtClean="0"/>
              <a:t>Альтернативы</a:t>
            </a:r>
          </a:p>
          <a:p>
            <a:r>
              <a:rPr lang="ru-RU" dirty="0" smtClean="0"/>
              <a:t>Снятие напряжения</a:t>
            </a:r>
          </a:p>
          <a:p>
            <a:r>
              <a:rPr lang="ru-RU" dirty="0" smtClean="0"/>
              <a:t>Тактильный контакт</a:t>
            </a:r>
          </a:p>
          <a:p>
            <a:r>
              <a:rPr lang="ru-RU" dirty="0" smtClean="0"/>
              <a:t>Выражение понимания</a:t>
            </a:r>
          </a:p>
          <a:p>
            <a:r>
              <a:rPr lang="ru-RU" dirty="0" smtClean="0"/>
              <a:t>Апелляция к правилам</a:t>
            </a:r>
          </a:p>
          <a:p>
            <a:r>
              <a:rPr lang="ru-RU" dirty="0" smtClean="0"/>
              <a:t>Выражение сути обращения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1" name="Рисунок 10" descr="_       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980728"/>
            <a:ext cx="1296144" cy="1296144"/>
          </a:xfrm>
          <a:prstGeom prst="flowChartConnector">
            <a:avLst/>
          </a:prstGeom>
          <a:ln w="3175">
            <a:noFill/>
          </a:ln>
        </p:spPr>
      </p:pic>
      <p:pic>
        <p:nvPicPr>
          <p:cNvPr id="12" name="Рисунок 11" descr="images (6)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554" y="1052736"/>
            <a:ext cx="1251707" cy="1224136"/>
          </a:xfrm>
          <a:prstGeom prst="ellipse">
            <a:avLst/>
          </a:prstGeom>
          <a:ln w="3175">
            <a:noFill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56768у53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87908" y="0"/>
            <a:ext cx="10297176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ТРЕВОЖНЫЕ  ДЕТИ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2564904"/>
            <a:ext cx="4040188" cy="3951288"/>
          </a:xfrm>
          <a:solidFill>
            <a:schemeClr val="accent1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Тревожные послания</a:t>
            </a:r>
          </a:p>
          <a:p>
            <a:r>
              <a:rPr lang="ru-RU" dirty="0" smtClean="0"/>
              <a:t>Подрыв авторитета взрослых</a:t>
            </a:r>
          </a:p>
          <a:p>
            <a:r>
              <a:rPr lang="ru-RU" dirty="0" smtClean="0"/>
              <a:t>Невыполнимые угрозы</a:t>
            </a:r>
          </a:p>
          <a:p>
            <a:r>
              <a:rPr lang="ru-RU" dirty="0" smtClean="0"/>
              <a:t>Упреки, одергивание</a:t>
            </a:r>
          </a:p>
          <a:p>
            <a:r>
              <a:rPr lang="ru-RU" dirty="0" smtClean="0"/>
              <a:t>Обсуждение неудач ребенка в его присутствии</a:t>
            </a:r>
          </a:p>
          <a:p>
            <a:r>
              <a:rPr lang="ru-RU" dirty="0" smtClean="0"/>
              <a:t>Сравнение с другими</a:t>
            </a:r>
          </a:p>
          <a:p>
            <a:r>
              <a:rPr lang="ru-RU" dirty="0" smtClean="0"/>
              <a:t>Завышенные и противоречивые требования</a:t>
            </a:r>
          </a:p>
          <a:p>
            <a:r>
              <a:rPr lang="ru-RU" dirty="0" smtClean="0"/>
              <a:t>Призыв к смелости</a:t>
            </a:r>
          </a:p>
          <a:p>
            <a:r>
              <a:rPr lang="ru-RU" dirty="0" err="1" smtClean="0"/>
              <a:t>Гиперопека</a:t>
            </a:r>
            <a:endParaRPr lang="ru-RU" dirty="0" smtClean="0"/>
          </a:p>
          <a:p>
            <a:r>
              <a:rPr lang="ru-RU" dirty="0" smtClean="0"/>
              <a:t>Ссоры в присутствии ребенка</a:t>
            </a:r>
          </a:p>
          <a:p>
            <a:r>
              <a:rPr lang="ru-RU" dirty="0" err="1" smtClean="0"/>
              <a:t>Поторапливание</a:t>
            </a:r>
            <a:r>
              <a:rPr lang="ru-RU" dirty="0" smtClean="0"/>
              <a:t> с ответом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4008" y="2564904"/>
            <a:ext cx="4041775" cy="3951288"/>
          </a:xfrm>
          <a:solidFill>
            <a:srgbClr val="92D050"/>
          </a:solidFill>
          <a:ln w="38100">
            <a:solidFill>
              <a:srgbClr val="0066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Щадящий оценочный режим</a:t>
            </a:r>
          </a:p>
          <a:p>
            <a:r>
              <a:rPr lang="ru-RU" dirty="0" smtClean="0"/>
              <a:t>Похвала в присутствии других</a:t>
            </a:r>
          </a:p>
          <a:p>
            <a:r>
              <a:rPr lang="ru-RU" dirty="0" smtClean="0"/>
              <a:t>Предупреждение о событии</a:t>
            </a:r>
          </a:p>
          <a:p>
            <a:r>
              <a:rPr lang="ru-RU" dirty="0" smtClean="0"/>
              <a:t>Положительные послания </a:t>
            </a:r>
          </a:p>
          <a:p>
            <a:r>
              <a:rPr lang="ru-RU" dirty="0" smtClean="0"/>
              <a:t>Обеспечение успеха</a:t>
            </a:r>
          </a:p>
          <a:p>
            <a:r>
              <a:rPr lang="ru-RU" dirty="0" smtClean="0"/>
              <a:t>Частое обращение по имени</a:t>
            </a:r>
          </a:p>
          <a:p>
            <a:r>
              <a:rPr lang="ru-RU" dirty="0" smtClean="0"/>
              <a:t>Случай из детства</a:t>
            </a:r>
          </a:p>
          <a:p>
            <a:r>
              <a:rPr lang="ru-RU" dirty="0" smtClean="0"/>
              <a:t>Совместное сочинение историй</a:t>
            </a:r>
          </a:p>
          <a:p>
            <a:r>
              <a:rPr lang="ru-RU" dirty="0" smtClean="0"/>
              <a:t>Постепенное включение в новую деятельность</a:t>
            </a:r>
          </a:p>
          <a:p>
            <a:r>
              <a:rPr lang="ru-RU" dirty="0" smtClean="0"/>
              <a:t>Минимум заданий на скорость</a:t>
            </a:r>
          </a:p>
          <a:p>
            <a:r>
              <a:rPr lang="ru-RU" dirty="0" smtClean="0"/>
              <a:t>Постановка и достижение целей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2" name="Рисунок 11" descr="images (6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124744"/>
            <a:ext cx="1251707" cy="1224136"/>
          </a:xfrm>
          <a:prstGeom prst="ellipse">
            <a:avLst/>
          </a:prstGeom>
          <a:ln w="3175">
            <a:noFill/>
          </a:ln>
        </p:spPr>
      </p:pic>
      <p:pic>
        <p:nvPicPr>
          <p:cNvPr id="13" name="Рисунок 12" descr="_       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052736"/>
            <a:ext cx="1296144" cy="1296144"/>
          </a:xfrm>
          <a:prstGeom prst="flowChartConnector">
            <a:avLst/>
          </a:prstGeom>
          <a:ln w="3175">
            <a:noFill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243</Words>
  <Application>Microsoft Office PowerPoint</Application>
  <PresentationFormat>Экран (4:3)</PresentationFormat>
  <Paragraphs>87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АГРЕССИВНЫЕ ДЕТИ</vt:lpstr>
      <vt:lpstr>Презентация PowerPoint</vt:lpstr>
      <vt:lpstr>ТРЕВОЖНЫЕ  ДЕТИ</vt:lpstr>
      <vt:lpstr>Презентация PowerPoint</vt:lpstr>
      <vt:lpstr>ГИПЕРАКТИВНЫЕ   ДЕТИ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68</cp:revision>
  <dcterms:created xsi:type="dcterms:W3CDTF">2015-11-23T10:12:36Z</dcterms:created>
  <dcterms:modified xsi:type="dcterms:W3CDTF">2017-05-28T21:23:32Z</dcterms:modified>
</cp:coreProperties>
</file>