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70;&#1083;&#1080;&#1103;\Desktop\Healthy\Poem.wma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70;&#1083;&#1080;&#1103;\Desktop\Healthy\&#1089;&#1083;&#1086;&#1074;&#1072;.wma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70;&#1083;&#1080;&#1103;\Desktop\Healthy\Healthy%20food.wma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makegreatdays.com/wp-content/uploads/2015/10/snow-family-e144407547483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228600"/>
            <a:ext cx="5608955" cy="3429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http://newformat-life.ru/wp-content/uploads/2016/06/schastja_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276600"/>
            <a:ext cx="5486401" cy="3429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Прямоугольник 6"/>
          <p:cNvSpPr/>
          <p:nvPr/>
        </p:nvSpPr>
        <p:spPr>
          <a:xfrm>
            <a:off x="1524000" y="609600"/>
            <a:ext cx="14927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SEE</a:t>
            </a:r>
            <a:endParaRPr lang="ru-RU" sz="54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9600" y="1295400"/>
            <a:ext cx="24929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THINK</a:t>
            </a:r>
            <a:endParaRPr lang="ru-RU" sz="54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1981200"/>
            <a:ext cx="33778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WONDER</a:t>
            </a:r>
            <a:endParaRPr lang="ru-RU" sz="54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8600" y="5867400"/>
            <a:ext cx="8661987" cy="830997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8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HEALTH IS ABOVE WEALTH</a:t>
            </a:r>
            <a:endParaRPr lang="ru-RU" sz="48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04800" y="1046708"/>
            <a:ext cx="86868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Test “Are you healthy?”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Yes No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Do you eat fruit and vegetables every day?..........................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...[ ] [ ]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Do you go in for sports?.......................................................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[ ] [ ]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Do you watch TV for more than an hour a day? ……...........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..[ ] [ ]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Do you eat sweets every day? ……………………………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…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..[ ] [ ]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Do you sleep 8-10 hours at night? ……………………………[ ] [ ]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Do you think about your health?...............................................[ ] [ ]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Put “one” for each “yes”-answer!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My total score _______________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What does your score tell about?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04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04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4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4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04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04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4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4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4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4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4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04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048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048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048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048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048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048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1447800"/>
            <a:ext cx="8763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i="1" dirty="0" smtClean="0">
                <a:latin typeface="Times New Roman" pitchFamily="18" charset="0"/>
                <a:cs typeface="Times New Roman" pitchFamily="18" charset="0"/>
              </a:rPr>
              <a:t>To be healthy in your life,</a:t>
            </a:r>
            <a:br>
              <a:rPr lang="en-US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5400" b="1" i="1" dirty="0" smtClean="0">
                <a:latin typeface="Times New Roman" pitchFamily="18" charset="0"/>
                <a:cs typeface="Times New Roman" pitchFamily="18" charset="0"/>
              </a:rPr>
              <a:t>Don’t forget to do all five!</a:t>
            </a:r>
            <a:br>
              <a:rPr lang="en-US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5400" b="1" i="1" dirty="0" smtClean="0">
                <a:latin typeface="Times New Roman" pitchFamily="18" charset="0"/>
                <a:cs typeface="Times New Roman" pitchFamily="18" charset="0"/>
              </a:rPr>
              <a:t>Get up early, quick and bright</a:t>
            </a:r>
            <a:br>
              <a:rPr lang="en-US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5400" b="1" i="1" dirty="0" smtClean="0">
                <a:latin typeface="Times New Roman" pitchFamily="18" charset="0"/>
                <a:cs typeface="Times New Roman" pitchFamily="18" charset="0"/>
              </a:rPr>
              <a:t>Exercise with all your might.</a:t>
            </a:r>
            <a:endParaRPr lang="ru-RU" sz="5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oem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85800" y="5486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166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62000" y="381000"/>
          <a:ext cx="8153400" cy="6073801"/>
        </p:xfrm>
        <a:graphic>
          <a:graphicData uri="http://schemas.openxmlformats.org/drawingml/2006/table">
            <a:tbl>
              <a:tblPr/>
              <a:tblGrid>
                <a:gridCol w="4076700"/>
                <a:gridCol w="4076700"/>
              </a:tblGrid>
              <a:tr h="6056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en-US" sz="2400" b="1" i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en-US" sz="24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) Health </a:t>
                      </a:r>
                      <a:r>
                        <a:rPr lang="en-US" sz="2400" b="1" i="1" dirty="0">
                          <a:latin typeface="Times New Roman"/>
                          <a:ea typeface="Times New Roman"/>
                          <a:cs typeface="Times New Roman"/>
                        </a:rPr>
                        <a:t>is better than wealth.</a:t>
                      </a:r>
                      <a:endParaRPr lang="ru-RU" sz="24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en-US" sz="2400" b="1" dirty="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r>
                        <a:rPr lang="en-US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) </a:t>
                      </a: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Здоровье </a:t>
                      </a: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дороже денег.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731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en-US" sz="2400" b="1" i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) An </a:t>
                      </a:r>
                      <a:r>
                        <a:rPr lang="en-US" sz="2400" b="1" i="1" dirty="0">
                          <a:latin typeface="Times New Roman"/>
                          <a:ea typeface="Times New Roman"/>
                          <a:cs typeface="Times New Roman"/>
                        </a:rPr>
                        <a:t>apple a day keeps a doctor away.</a:t>
                      </a:r>
                      <a:endParaRPr lang="ru-RU" sz="24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en-US" sz="2400" b="1" dirty="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r>
                        <a:rPr lang="en-US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В </a:t>
                      </a: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здоровом теле здоровый дух.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731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en-US" sz="2400" b="1" i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n-US" sz="24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) Eat </a:t>
                      </a:r>
                      <a:r>
                        <a:rPr lang="en-US" sz="2400" b="1" i="1" dirty="0">
                          <a:latin typeface="Times New Roman"/>
                          <a:ea typeface="Times New Roman"/>
                          <a:cs typeface="Times New Roman"/>
                        </a:rPr>
                        <a:t>to live, not live to eat.</a:t>
                      </a:r>
                      <a:endParaRPr lang="ru-RU" sz="24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en-US" sz="2400" b="1" dirty="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r>
                        <a:rPr lang="en-US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Съедай </a:t>
                      </a: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по яблоку в день и врача не увидишь.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731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en-US" sz="2400" b="1" i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en-US" sz="24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) You </a:t>
                      </a:r>
                      <a:r>
                        <a:rPr lang="en-US" sz="2400" b="1" i="1" dirty="0">
                          <a:latin typeface="Times New Roman"/>
                          <a:ea typeface="Times New Roman"/>
                          <a:cs typeface="Times New Roman"/>
                        </a:rPr>
                        <a:t>are what you eat.</a:t>
                      </a:r>
                      <a:endParaRPr lang="ru-RU" sz="24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en-US" sz="2400" b="1" dirty="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r>
                        <a:rPr lang="en-US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Кто </a:t>
                      </a: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рано встает, тому Бог дает.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731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en-US" sz="2400" b="1" i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r>
                        <a:rPr lang="en-US" sz="24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) Laughter </a:t>
                      </a:r>
                      <a:r>
                        <a:rPr lang="en-US" sz="2400" b="1" i="1" dirty="0">
                          <a:latin typeface="Times New Roman"/>
                          <a:ea typeface="Times New Roman"/>
                          <a:cs typeface="Times New Roman"/>
                        </a:rPr>
                        <a:t>is the best medicine.</a:t>
                      </a:r>
                      <a:endParaRPr lang="ru-RU" sz="24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en-US" sz="2400" b="1" dirty="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r>
                        <a:rPr lang="en-US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) </a:t>
                      </a: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Смех-лучшее </a:t>
                      </a: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лекарство.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1137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en-US" sz="2400" b="1" i="1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r>
                        <a:rPr lang="en-US" sz="24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) Early </a:t>
                      </a:r>
                      <a:r>
                        <a:rPr lang="en-US" sz="2400" b="1" i="1" dirty="0">
                          <a:latin typeface="Times New Roman"/>
                          <a:ea typeface="Times New Roman"/>
                          <a:cs typeface="Times New Roman"/>
                        </a:rPr>
                        <a:t>to bed and early to rise - makes a man healthy, wealthy and wise.</a:t>
                      </a:r>
                      <a:endParaRPr lang="ru-RU" sz="24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en-US" sz="2400" b="1" dirty="0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r>
                        <a:rPr lang="en-US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Ты </a:t>
                      </a: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то, что ты ешь.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731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en-US" sz="2400" b="1" i="1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r>
                        <a:rPr lang="en-US" sz="24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) A </a:t>
                      </a:r>
                      <a:r>
                        <a:rPr lang="en-US" sz="2400" b="1" i="1" dirty="0">
                          <a:latin typeface="Times New Roman"/>
                          <a:ea typeface="Times New Roman"/>
                          <a:cs typeface="Times New Roman"/>
                        </a:rPr>
                        <a:t>sound mind in a sound body.</a:t>
                      </a:r>
                      <a:endParaRPr lang="ru-RU" sz="24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en-US" sz="2400" b="1" dirty="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r>
                        <a:rPr lang="en-US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Мы </a:t>
                      </a: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едим, чтобы жить, а не живем, чтобы есть.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52400" y="304800"/>
            <a:ext cx="4572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2400" y="1066800"/>
            <a:ext cx="53240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" y="1828800"/>
            <a:ext cx="4946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G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600" y="2667000"/>
            <a:ext cx="4491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8600" y="3505200"/>
            <a:ext cx="4716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8600" y="4419600"/>
            <a:ext cx="5076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8600" y="5486400"/>
            <a:ext cx="4939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81000" y="762000"/>
          <a:ext cx="8458199" cy="5317227"/>
        </p:xfrm>
        <a:graphic>
          <a:graphicData uri="http://schemas.openxmlformats.org/drawingml/2006/table">
            <a:tbl>
              <a:tblPr/>
              <a:tblGrid>
                <a:gridCol w="4335965"/>
                <a:gridCol w="4122234"/>
              </a:tblGrid>
              <a:tr h="12024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en-US" sz="3600" b="1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What we should do to be healthy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02" marR="67002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en-US" sz="3600" b="1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What we shouldn’t do to be healthy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02" marR="67002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0553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endParaRPr lang="en-US" sz="1100">
                        <a:solidFill>
                          <a:srgbClr val="333333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002" marR="67002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000" dirty="0">
                        <a:latin typeface="Calibri"/>
                      </a:endParaRPr>
                    </a:p>
                  </a:txBody>
                  <a:tcPr marL="67002" marR="67002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304800" y="685800"/>
            <a:ext cx="86868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Balanced diet – 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сбалансированная диета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Contain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содержать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Protein 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белок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Carbohydrates - 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углеводы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Pasta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макаронные изделия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1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Fibre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-волокно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Stomach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желудок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Vitamin</a:t>
            </a:r>
            <a:r>
              <a:rPr kumimoji="0" lang="ru-RU" sz="3600" b="1" i="1" u="none" strike="noStrike" cap="none" normalizeH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-витамин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Mineral</a:t>
            </a:r>
            <a:r>
              <a:rPr kumimoji="0" lang="ru-RU" sz="3600" b="1" i="1" u="none" strike="noStrike" cap="none" normalizeH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минерал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Calcium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кальций</a:t>
            </a:r>
            <a:endParaRPr kumimoji="0" lang="en-US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лова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534400" y="6400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439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1740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304800" y="486489"/>
            <a:ext cx="8610600" cy="603242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In order to stay </a:t>
            </a:r>
            <a:r>
              <a:rPr kumimoji="0" lang="en-US" sz="1600" b="1" i="1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healthy 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it is important to have a______________________– in other words, food that ________________ something from each of the three main groups of food. These groups are </a:t>
            </a:r>
            <a:r>
              <a:rPr kumimoji="0" lang="en-US" sz="1600" b="1" i="1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________________,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en-US" sz="1600" b="1" i="1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fat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and </a:t>
            </a:r>
            <a:r>
              <a:rPr kumimoji="0" lang="en-US" sz="1600" b="1" i="1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___________________.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You find protein in lots of food, for example </a:t>
            </a:r>
            <a:r>
              <a:rPr kumimoji="0" lang="en-US" sz="1600" b="1" i="1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meat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 </a:t>
            </a:r>
            <a:r>
              <a:rPr kumimoji="0" lang="en-US" sz="1600" b="1" i="1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fish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 </a:t>
            </a:r>
            <a:r>
              <a:rPr kumimoji="0" lang="en-US" sz="1600" b="1" i="1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nuts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 </a:t>
            </a:r>
            <a:r>
              <a:rPr kumimoji="0" lang="en-US" sz="1600" b="1" i="1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cheese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and </a:t>
            </a:r>
            <a:r>
              <a:rPr kumimoji="0" lang="en-US" sz="1600" b="1" i="1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milk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It helps your body </a:t>
            </a:r>
            <a:r>
              <a:rPr kumimoji="0" lang="en-US" sz="1600" b="1" i="1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to grow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and to be </a:t>
            </a:r>
            <a:r>
              <a:rPr kumimoji="0" lang="en-US" sz="1600" b="1" i="1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healthy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and it gives you </a:t>
            </a:r>
            <a:r>
              <a:rPr kumimoji="0" lang="en-US" sz="1600" b="1" i="1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energy.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Fat gives you </a:t>
            </a:r>
            <a:r>
              <a:rPr kumimoji="0" lang="en-US" sz="1600" b="1" i="1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energy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but don’t eat a lot – it’s </a:t>
            </a:r>
            <a:r>
              <a:rPr kumimoji="0" lang="en-US" sz="1600" b="1" i="1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bad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for you. There are a lot of fatty foods that come from animals, for example </a:t>
            </a:r>
            <a:r>
              <a:rPr kumimoji="0" lang="en-US" sz="1600" b="1" i="1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milk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 </a:t>
            </a:r>
            <a:r>
              <a:rPr kumimoji="0" lang="en-US" sz="1600" b="1" i="1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cheese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 </a:t>
            </a:r>
            <a:r>
              <a:rPr kumimoji="0" lang="en-US" sz="1600" b="1" i="1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butter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and </a:t>
            </a:r>
            <a:r>
              <a:rPr kumimoji="0" lang="en-US" sz="1600" b="1" i="1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meat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Carbohydrates give you more than 70% of your </a:t>
            </a:r>
            <a:r>
              <a:rPr kumimoji="0" lang="en-US" sz="1600" b="1" i="1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energy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 </a:t>
            </a:r>
            <a:r>
              <a:rPr kumimoji="0" lang="en-US" sz="1600" b="1" i="1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Bread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 </a:t>
            </a:r>
            <a:r>
              <a:rPr kumimoji="0" lang="en-US" sz="1600" b="1" i="1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____________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 </a:t>
            </a:r>
            <a:r>
              <a:rPr kumimoji="0" lang="en-US" sz="1600" b="1" i="1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cereals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fruits, and vegetables such as </a:t>
            </a:r>
            <a:r>
              <a:rPr kumimoji="0" lang="en-US" sz="1600" b="1" i="1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potatoes 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and </a:t>
            </a:r>
            <a:r>
              <a:rPr kumimoji="0" lang="en-US" sz="1600" b="1" i="1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cabbage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all contain lots of _______________________.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Fruits, vegetables, </a:t>
            </a:r>
            <a:r>
              <a:rPr kumimoji="0" lang="en-US" sz="1600" b="1" i="1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beans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and </a:t>
            </a:r>
            <a:r>
              <a:rPr kumimoji="0" lang="en-US" sz="1600" b="1" i="1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nuts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brown </a:t>
            </a:r>
            <a:r>
              <a:rPr kumimoji="0" lang="en-US" sz="1600" b="1" i="1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bread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all have ____________. It doesn’t give you energy but it fills your ___________________ when you are hungry.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There are many different </a:t>
            </a:r>
            <a:r>
              <a:rPr kumimoji="0" lang="en-US" sz="1600" b="1" i="1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_______________________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and ________________________. They help our body be </a:t>
            </a:r>
            <a:r>
              <a:rPr kumimoji="0" lang="en-US" sz="1600" b="1" i="1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healthy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You can get all your vitamins and minerals from fresh fruit and vegetables.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1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________________ A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is in green and yellow vegetables, milk and eggs. It’s necessary for seeing in the dark.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1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Vitamin B</a:t>
            </a:r>
            <a:r>
              <a:rPr kumimoji="0" lang="en-US" sz="1600" b="1" i="1" u="sng" strike="noStrike" cap="none" normalizeH="0" baseline="-3000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is in meat, porridge and bread. B</a:t>
            </a:r>
            <a:r>
              <a:rPr kumimoji="0" lang="en-US" sz="1600" b="1" i="0" u="none" strike="noStrike" cap="none" normalizeH="0" baseline="-3000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1 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is responsible for the nervous system. Lack of this ______________ leads to serious illnesses and even death.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1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Vitamin C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is in every fruit and vegetable. You can find this vitamin in _____________ currants, strawberries, oranges and grapefruits, onions, cabbages and green peppers. Vitamin C is important for building bones and teeth.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1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Vitamin D 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is in ___________. People can get it from sunlight. It makes our bones strong.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1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__________________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is essential for strong bones and teeth. It also plays an active role in the body's immune system. You can find it in milk, cheese, green leafy vegetables, nuts.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Healthy food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533400" y="6248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2933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1843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81000" y="152400"/>
          <a:ext cx="8534400" cy="6760972"/>
        </p:xfrm>
        <a:graphic>
          <a:graphicData uri="http://schemas.openxmlformats.org/drawingml/2006/table">
            <a:tbl>
              <a:tblPr/>
              <a:tblGrid>
                <a:gridCol w="1535827"/>
                <a:gridCol w="3508420"/>
                <a:gridCol w="3490153"/>
              </a:tblGrid>
              <a:tr h="1736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9838" marR="49838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b="1" dirty="0" err="1">
                          <a:solidFill>
                            <a:srgbClr val="333333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From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38" marR="49838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b="1">
                          <a:solidFill>
                            <a:srgbClr val="333333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For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38" marR="49838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621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endParaRPr lang="ru-RU" sz="1400">
                        <a:solidFill>
                          <a:srgbClr val="333333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b="1">
                          <a:solidFill>
                            <a:srgbClr val="333333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Carbohydrates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38" marR="49838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9838" marR="49838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9838" marR="49838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621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endParaRPr lang="ru-RU" sz="1400">
                        <a:solidFill>
                          <a:srgbClr val="333333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b="1">
                          <a:solidFill>
                            <a:srgbClr val="333333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Protein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38" marR="49838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9838" marR="49838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9838" marR="49838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621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endParaRPr lang="ru-RU" sz="1400">
                        <a:solidFill>
                          <a:srgbClr val="333333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b="1">
                          <a:solidFill>
                            <a:srgbClr val="333333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Fat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38" marR="49838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9838" marR="49838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9838" marR="49838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621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endParaRPr lang="ru-RU" sz="1400">
                        <a:solidFill>
                          <a:srgbClr val="333333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b="1">
                          <a:solidFill>
                            <a:srgbClr val="333333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Fibre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38" marR="49838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9838" marR="49838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9838" marR="49838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621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endParaRPr lang="ru-RU" sz="1400">
                        <a:solidFill>
                          <a:srgbClr val="333333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b="1">
                          <a:solidFill>
                            <a:srgbClr val="333333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Vitamins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38" marR="49838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9838" marR="49838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9838" marR="49838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621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endParaRPr lang="ru-RU" sz="1400">
                        <a:solidFill>
                          <a:srgbClr val="333333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>
                          <a:solidFill>
                            <a:srgbClr val="333333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38" marR="49838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9838" marR="49838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9838" marR="49838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621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endParaRPr lang="ru-RU" sz="1400">
                        <a:solidFill>
                          <a:srgbClr val="333333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>
                          <a:solidFill>
                            <a:srgbClr val="333333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B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38" marR="49838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9838" marR="49838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9838" marR="49838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621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endParaRPr lang="ru-RU" sz="1400">
                        <a:solidFill>
                          <a:srgbClr val="333333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>
                          <a:solidFill>
                            <a:srgbClr val="333333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38" marR="49838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9838" marR="49838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9838" marR="49838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621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endParaRPr lang="ru-RU" sz="1400">
                        <a:solidFill>
                          <a:srgbClr val="333333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>
                          <a:solidFill>
                            <a:srgbClr val="333333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38" marR="49838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9838" marR="49838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9838" marR="49838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621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endParaRPr lang="ru-RU" sz="1400">
                        <a:solidFill>
                          <a:srgbClr val="333333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b="1">
                          <a:solidFill>
                            <a:srgbClr val="333333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Minerals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38" marR="49838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9838" marR="49838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9838" marR="49838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621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endParaRPr lang="ru-RU" sz="1400" dirty="0">
                        <a:solidFill>
                          <a:srgbClr val="333333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dirty="0" err="1">
                          <a:solidFill>
                            <a:srgbClr val="333333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Calcium</a:t>
                      </a:r>
                      <a:r>
                        <a:rPr lang="ru-RU" sz="1400" dirty="0">
                          <a:solidFill>
                            <a:srgbClr val="333333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(</a:t>
                      </a:r>
                      <a:r>
                        <a:rPr lang="ru-RU" sz="1400" dirty="0" err="1">
                          <a:solidFill>
                            <a:srgbClr val="333333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Ca</a:t>
                      </a:r>
                      <a:r>
                        <a:rPr lang="ru-RU" sz="1400" dirty="0">
                          <a:solidFill>
                            <a:srgbClr val="333333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38" marR="49838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9838" marR="49838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9838" marR="49838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400" y="1066800"/>
            <a:ext cx="833883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00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ru-RU" sz="100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" y="2667000"/>
            <a:ext cx="833883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00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endParaRPr lang="ru-RU" sz="10000" b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" y="4267200"/>
            <a:ext cx="833883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0000" b="1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</a:t>
            </a:r>
            <a:endParaRPr lang="ru-RU" sz="10000" b="1" cap="none" spc="0" dirty="0">
              <a:ln w="11430"/>
              <a:solidFill>
                <a:schemeClr val="accent5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90600" y="1066800"/>
            <a:ext cx="7772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things you do to be healthy, </a:t>
            </a:r>
            <a:endParaRPr lang="ru-RU" sz="5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47800" y="2667000"/>
            <a:ext cx="715971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5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things you would like to do to be healthy, </a:t>
            </a:r>
            <a:endParaRPr lang="ru-RU" sz="5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43000" y="4648200"/>
            <a:ext cx="66162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sz="5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proverb about health.</a:t>
            </a:r>
            <a:endParaRPr lang="ru-RU" sz="54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34290" y="990600"/>
            <a:ext cx="43719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HOME TASK</a:t>
            </a:r>
            <a:endParaRPr lang="ru-RU" sz="54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38200" y="2438400"/>
            <a:ext cx="807720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To prepare a 1-2 minute report about healthy lifestyle</a:t>
            </a:r>
            <a:endParaRPr lang="ru-RU" sz="54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387</Words>
  <Application>Microsoft Office PowerPoint</Application>
  <PresentationFormat>Экран (4:3)</PresentationFormat>
  <Paragraphs>91</Paragraphs>
  <Slides>10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Юлия</dc:creator>
  <cp:lastModifiedBy>Юлия</cp:lastModifiedBy>
  <cp:revision>10</cp:revision>
  <dcterms:created xsi:type="dcterms:W3CDTF">2016-12-04T12:11:36Z</dcterms:created>
  <dcterms:modified xsi:type="dcterms:W3CDTF">2016-12-04T13:13:40Z</dcterms:modified>
</cp:coreProperties>
</file>