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F5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4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849D3-071A-40CB-AAAF-A7FA9D0FDC6E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7EB4E-1E0E-42B5-8B18-553B9CD3A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72400" cy="1470025"/>
          </a:xfrm>
        </p:spPr>
        <p:txBody>
          <a:bodyPr/>
          <a:lstStyle/>
          <a:p>
            <a:r>
              <a:rPr lang="ru-RU" b="1" dirty="0" smtClean="0"/>
              <a:t>Презентация по теме </a:t>
            </a:r>
            <a:br>
              <a:rPr lang="ru-RU" b="1" dirty="0" smtClean="0"/>
            </a:br>
            <a:r>
              <a:rPr lang="ru-RU" b="1" dirty="0" smtClean="0"/>
              <a:t>«Правила орфоэпии»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21468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</a:rPr>
              <a:t>Составила: учитель-дефектолог 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</a:rPr>
              <a:t>ГБОУ ЦО «На проспекте Вернадского» СП №3 Зверева Наталья Юрьевна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5357826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2017 год</a:t>
            </a:r>
          </a:p>
          <a:p>
            <a:pPr algn="ctr"/>
            <a:r>
              <a:rPr lang="ru-RU" b="1" dirty="0" smtClean="0"/>
              <a:t>Г. Москва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4744" y="1785926"/>
            <a:ext cx="51654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- молодец!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3071835" cy="38397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28586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</a:t>
            </a:r>
            <a:r>
              <a:rPr lang="ru-RU" sz="6000" b="1" dirty="0" smtClean="0"/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вила орфо</a:t>
            </a:r>
            <a:r>
              <a:rPr lang="ru-RU" sz="6000" b="1" dirty="0" smtClean="0"/>
              <a:t>э</a:t>
            </a:r>
            <a:r>
              <a:rPr lang="ru-RU" sz="6000" b="1" dirty="0" smtClean="0">
                <a:solidFill>
                  <a:srgbClr val="FF0000"/>
                </a:solidFill>
              </a:rPr>
              <a:t>пии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86190"/>
            <a:ext cx="7572428" cy="242889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Зап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chemeClr val="tx1"/>
                </a:solidFill>
              </a:rPr>
              <a:t>мни, повтори,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говор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>
                <a:solidFill>
                  <a:schemeClr val="tx1"/>
                </a:solidFill>
              </a:rPr>
              <a:t> пр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>
                <a:solidFill>
                  <a:schemeClr val="tx1"/>
                </a:solidFill>
              </a:rPr>
              <a:t>вильно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Сл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>
                <a:solidFill>
                  <a:schemeClr val="tx1"/>
                </a:solidFill>
              </a:rPr>
              <a:t>шай себ</a:t>
            </a:r>
            <a:r>
              <a:rPr lang="ru-RU" sz="4400" b="1" dirty="0" smtClean="0">
                <a:solidFill>
                  <a:srgbClr val="FF0000"/>
                </a:solidFill>
              </a:rPr>
              <a:t>я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/>
              <a:t>Безуд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рное «О» в слов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х говор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 как </a:t>
            </a:r>
            <a:r>
              <a:rPr lang="ru-RU" sz="3200" b="1" dirty="0" smtClean="0">
                <a:solidFill>
                  <a:srgbClr val="0070C0"/>
                </a:solidFill>
              </a:rPr>
              <a:t>«А»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785926"/>
            <a:ext cx="4286280" cy="4429156"/>
          </a:xfrm>
          <a:noFill/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endParaRPr lang="ru-RU" sz="4600" b="1" dirty="0" smtClean="0"/>
          </a:p>
          <a:p>
            <a:r>
              <a:rPr lang="ru-RU" sz="11200" b="1" dirty="0" smtClean="0"/>
              <a:t>Наприм</a:t>
            </a:r>
            <a:r>
              <a:rPr lang="ru-RU" sz="11200" b="1" dirty="0" smtClean="0">
                <a:solidFill>
                  <a:srgbClr val="FF0000"/>
                </a:solidFill>
              </a:rPr>
              <a:t>е</a:t>
            </a:r>
            <a:r>
              <a:rPr lang="ru-RU" sz="11200" b="1" dirty="0" smtClean="0"/>
              <a:t>р:</a:t>
            </a:r>
          </a:p>
          <a:p>
            <a:pPr>
              <a:buNone/>
            </a:pPr>
            <a:r>
              <a:rPr lang="ru-RU" sz="8600" b="1" dirty="0" smtClean="0"/>
              <a:t>    </a:t>
            </a:r>
            <a:r>
              <a:rPr lang="ru-RU" sz="11200" b="1" dirty="0" smtClean="0"/>
              <a:t>в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д</a:t>
            </a:r>
            <a:r>
              <a:rPr lang="ru-RU" sz="11200" b="1" dirty="0" smtClean="0">
                <a:solidFill>
                  <a:srgbClr val="FF0000"/>
                </a:solidFill>
              </a:rPr>
              <a:t>а</a:t>
            </a:r>
            <a:endParaRPr lang="ru-RU" sz="11200" b="1" dirty="0" smtClean="0"/>
          </a:p>
          <a:p>
            <a:pPr>
              <a:buNone/>
            </a:pPr>
            <a:r>
              <a:rPr lang="ru-RU" sz="11200" b="1" dirty="0" smtClean="0"/>
              <a:t>    г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л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в</a:t>
            </a:r>
            <a:r>
              <a:rPr lang="ru-RU" sz="11200" b="1" dirty="0" smtClean="0">
                <a:solidFill>
                  <a:srgbClr val="FF0000"/>
                </a:solidFill>
              </a:rPr>
              <a:t>а</a:t>
            </a:r>
            <a:r>
              <a:rPr lang="ru-RU" sz="11200" b="1" dirty="0" smtClean="0"/>
              <a:t> </a:t>
            </a:r>
          </a:p>
          <a:p>
            <a:pPr>
              <a:buNone/>
            </a:pPr>
            <a:r>
              <a:rPr lang="ru-RU" sz="11200" b="1" dirty="0" smtClean="0"/>
              <a:t>    н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г</a:t>
            </a:r>
            <a:r>
              <a:rPr lang="ru-RU" sz="11200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sz="11200" b="1" dirty="0" smtClean="0">
                <a:solidFill>
                  <a:srgbClr val="FF0000"/>
                </a:solidFill>
              </a:rPr>
              <a:t>   </a:t>
            </a:r>
            <a:r>
              <a:rPr lang="ru-RU" sz="11200" b="1" dirty="0" smtClean="0"/>
              <a:t> с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бир</a:t>
            </a:r>
            <a:r>
              <a:rPr lang="ru-RU" sz="11200" b="1" dirty="0" smtClean="0">
                <a:solidFill>
                  <a:srgbClr val="FF0000"/>
                </a:solidFill>
              </a:rPr>
              <a:t>а</a:t>
            </a:r>
            <a:r>
              <a:rPr lang="ru-RU" sz="11200" b="1" dirty="0" smtClean="0"/>
              <a:t>ли</a:t>
            </a:r>
          </a:p>
          <a:p>
            <a:pPr>
              <a:buNone/>
            </a:pPr>
            <a:r>
              <a:rPr lang="ru-RU" sz="11200" b="1" dirty="0" smtClean="0"/>
              <a:t>    п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м</a:t>
            </a:r>
            <a:r>
              <a:rPr lang="ru-RU" sz="11200" b="1" dirty="0" smtClean="0">
                <a:solidFill>
                  <a:srgbClr val="0070C0"/>
                </a:solidFill>
              </a:rPr>
              <a:t>о</a:t>
            </a:r>
            <a:r>
              <a:rPr lang="ru-RU" sz="11200" b="1" dirty="0" smtClean="0"/>
              <a:t>г</a:t>
            </a:r>
            <a:r>
              <a:rPr lang="ru-RU" sz="11200" b="1" dirty="0" smtClean="0">
                <a:solidFill>
                  <a:srgbClr val="FF0000"/>
                </a:solidFill>
              </a:rPr>
              <a:t>а</a:t>
            </a:r>
            <a:r>
              <a:rPr lang="ru-RU" sz="11200" b="1" dirty="0" smtClean="0"/>
              <a:t>ли</a:t>
            </a:r>
          </a:p>
          <a:p>
            <a:pPr>
              <a:buNone/>
            </a:pPr>
            <a:r>
              <a:rPr lang="ru-RU" sz="11200" b="1" dirty="0" smtClean="0"/>
              <a:t>    г</a:t>
            </a:r>
            <a:r>
              <a:rPr lang="ru-RU" sz="11200" b="1" dirty="0" smtClean="0">
                <a:solidFill>
                  <a:srgbClr val="00B0F0"/>
                </a:solidFill>
              </a:rPr>
              <a:t>о</a:t>
            </a:r>
            <a:r>
              <a:rPr lang="ru-RU" sz="11200" b="1" dirty="0" smtClean="0"/>
              <a:t>в</a:t>
            </a:r>
            <a:r>
              <a:rPr lang="ru-RU" sz="11200" b="1" dirty="0" smtClean="0">
                <a:solidFill>
                  <a:srgbClr val="00B0F0"/>
                </a:solidFill>
              </a:rPr>
              <a:t>о</a:t>
            </a:r>
            <a:r>
              <a:rPr lang="ru-RU" sz="11200" b="1" dirty="0" smtClean="0"/>
              <a:t>р</a:t>
            </a:r>
            <a:r>
              <a:rPr lang="ru-RU" sz="11200" b="1" dirty="0" smtClean="0">
                <a:solidFill>
                  <a:srgbClr val="FF0000"/>
                </a:solidFill>
              </a:rPr>
              <a:t>и</a:t>
            </a:r>
            <a:r>
              <a:rPr lang="ru-RU" sz="11200" b="1" dirty="0" smtClean="0"/>
              <a:t>ли</a:t>
            </a:r>
          </a:p>
          <a:p>
            <a:pPr>
              <a:buNone/>
            </a:pPr>
            <a:r>
              <a:rPr lang="ru-RU" sz="11200" b="1" dirty="0" smtClean="0"/>
              <a:t>    п</a:t>
            </a:r>
            <a:r>
              <a:rPr lang="ru-RU" sz="11200" b="1" dirty="0" smtClean="0">
                <a:solidFill>
                  <a:schemeClr val="accent1"/>
                </a:solidFill>
              </a:rPr>
              <a:t>о</a:t>
            </a:r>
            <a:r>
              <a:rPr lang="ru-RU" sz="11200" b="1" dirty="0" smtClean="0"/>
              <a:t>л</a:t>
            </a:r>
            <a:r>
              <a:rPr lang="ru-RU" sz="11200" b="1" dirty="0" smtClean="0">
                <a:solidFill>
                  <a:schemeClr val="accent1"/>
                </a:solidFill>
              </a:rPr>
              <a:t>о</a:t>
            </a:r>
            <a:r>
              <a:rPr lang="ru-RU" sz="11200" b="1" dirty="0" smtClean="0"/>
              <a:t>ж</a:t>
            </a:r>
            <a:r>
              <a:rPr lang="ru-RU" sz="11200" b="1" dirty="0" smtClean="0">
                <a:solidFill>
                  <a:srgbClr val="FF0000"/>
                </a:solidFill>
              </a:rPr>
              <a:t>и</a:t>
            </a:r>
            <a:r>
              <a:rPr lang="ru-RU" sz="11200" b="1" dirty="0" smtClean="0"/>
              <a:t>л</a:t>
            </a:r>
          </a:p>
          <a:p>
            <a:pPr>
              <a:buNone/>
            </a:pPr>
            <a:r>
              <a:rPr lang="ru-RU" sz="4600" b="1" dirty="0" smtClean="0"/>
              <a:t>    </a:t>
            </a:r>
          </a:p>
          <a:p>
            <a:pPr>
              <a:buNone/>
            </a:pPr>
            <a:r>
              <a:rPr lang="ru-RU" sz="3600" b="1" dirty="0" smtClean="0"/>
              <a:t>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     </a:t>
            </a:r>
            <a:endParaRPr lang="ru-RU" sz="3600" b="1" dirty="0"/>
          </a:p>
        </p:txBody>
      </p:sp>
      <p:pic>
        <p:nvPicPr>
          <p:cNvPr id="1026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3643338" cy="455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Зв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нкие согл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сные п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ред глух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ми согл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сными  и в конц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 слов произн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сим как глух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928802"/>
            <a:ext cx="4572032" cy="4286280"/>
          </a:xfrm>
          <a:noFill/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endParaRPr lang="ru-RU" sz="3800" b="1" dirty="0" smtClean="0"/>
          </a:p>
          <a:p>
            <a:r>
              <a:rPr lang="ru-RU" sz="4600" b="1" dirty="0" smtClean="0"/>
              <a:t>Наприм</a:t>
            </a:r>
            <a:r>
              <a:rPr lang="ru-RU" sz="4600" b="1" dirty="0" smtClean="0">
                <a:solidFill>
                  <a:srgbClr val="FF0000"/>
                </a:solidFill>
              </a:rPr>
              <a:t>е</a:t>
            </a:r>
            <a:r>
              <a:rPr lang="ru-RU" sz="4600" b="1" dirty="0" smtClean="0"/>
              <a:t>р: заг</a:t>
            </a:r>
            <a:r>
              <a:rPr lang="ru-RU" sz="4600" b="1" dirty="0" smtClean="0">
                <a:solidFill>
                  <a:srgbClr val="FF0000"/>
                </a:solidFill>
              </a:rPr>
              <a:t>а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4600" b="1" dirty="0" smtClean="0"/>
              <a:t>ка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ск</a:t>
            </a:r>
            <a:r>
              <a:rPr lang="ru-RU" sz="4600" b="1" dirty="0" smtClean="0">
                <a:solidFill>
                  <a:srgbClr val="FF0000"/>
                </a:solidFill>
              </a:rPr>
              <a:t>а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з</a:t>
            </a:r>
            <a:r>
              <a:rPr lang="ru-RU" sz="4600" b="1" dirty="0" smtClean="0"/>
              <a:t>ка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гр</a:t>
            </a:r>
            <a:r>
              <a:rPr lang="ru-RU" sz="4600" b="1" dirty="0" smtClean="0">
                <a:solidFill>
                  <a:srgbClr val="FF0000"/>
                </a:solidFill>
              </a:rPr>
              <a:t>я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4600" b="1" dirty="0" smtClean="0"/>
              <a:t>ка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тетр</a:t>
            </a:r>
            <a:r>
              <a:rPr lang="ru-RU" sz="4600" b="1" dirty="0" smtClean="0">
                <a:solidFill>
                  <a:srgbClr val="FF0000"/>
                </a:solidFill>
              </a:rPr>
              <a:t>а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4600" b="1" dirty="0" smtClean="0"/>
              <a:t>ь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арб</a:t>
            </a:r>
            <a:r>
              <a:rPr lang="ru-RU" sz="4600" b="1" dirty="0" smtClean="0">
                <a:solidFill>
                  <a:srgbClr val="FF0000"/>
                </a:solidFill>
              </a:rPr>
              <a:t>у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з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гла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з</a:t>
            </a:r>
          </a:p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                    рук</a:t>
            </a:r>
            <a:r>
              <a:rPr lang="ru-RU" sz="4600" b="1" dirty="0" smtClean="0">
                <a:solidFill>
                  <a:srgbClr val="FF0000"/>
                </a:solidFill>
              </a:rPr>
              <a:t>а</a:t>
            </a:r>
            <a:r>
              <a:rPr lang="ru-RU" sz="4600" b="1" dirty="0" smtClean="0">
                <a:solidFill>
                  <a:schemeClr val="accent5">
                    <a:lumMod val="75000"/>
                  </a:schemeClr>
                </a:solidFill>
              </a:rPr>
              <a:t>в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</a:t>
            </a:r>
          </a:p>
          <a:p>
            <a:endParaRPr lang="ru-RU" dirty="0"/>
          </a:p>
        </p:txBody>
      </p:sp>
      <p:pic>
        <p:nvPicPr>
          <p:cNvPr id="6146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40674"/>
            <a:ext cx="3286148" cy="41076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Оконч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ния -ОГО- ЕГО произн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сятся как  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ОВА- ЕВА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000240"/>
            <a:ext cx="3857652" cy="3857652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/>
              <a:t>Наприм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р: </a:t>
            </a:r>
          </a:p>
          <a:p>
            <a:pPr>
              <a:buNone/>
            </a:pPr>
            <a:r>
              <a:rPr lang="ru-RU" sz="3600" b="1" dirty="0" smtClean="0"/>
              <a:t>   кр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сн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ого</a:t>
            </a:r>
          </a:p>
          <a:p>
            <a:pPr>
              <a:buNone/>
            </a:pPr>
            <a:r>
              <a:rPr lang="ru-RU" sz="3600" b="1" dirty="0" smtClean="0"/>
              <a:t>   с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н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его</a:t>
            </a:r>
            <a:r>
              <a:rPr lang="ru-RU" sz="3600" b="1" dirty="0" smtClean="0"/>
              <a:t>                                                хор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ш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его </a:t>
            </a:r>
            <a:r>
              <a:rPr lang="ru-RU" sz="3600" b="1" dirty="0" smtClean="0"/>
              <a:t>                          весёл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ого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      </a:t>
            </a:r>
            <a:endParaRPr lang="ru-RU" sz="3600" b="1" dirty="0"/>
          </a:p>
        </p:txBody>
      </p:sp>
      <p:pic>
        <p:nvPicPr>
          <p:cNvPr id="16386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500462" cy="4375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/>
              <a:t>В н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которых слов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х согл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сные </a:t>
            </a:r>
            <a:r>
              <a:rPr lang="ru-RU" sz="3600" b="1" dirty="0" smtClean="0">
                <a:solidFill>
                  <a:srgbClr val="FF0000"/>
                </a:solidFill>
              </a:rPr>
              <a:t>В,Д,Л,Т</a:t>
            </a:r>
            <a:r>
              <a:rPr lang="ru-RU" sz="3600" b="1" dirty="0" smtClean="0"/>
              <a:t>  п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шутся, но не произн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сятся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357686" y="1928802"/>
            <a:ext cx="4043362" cy="421484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/>
              <a:t>Наприм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р: </a:t>
            </a:r>
          </a:p>
          <a:p>
            <a:pPr>
              <a:buNone/>
            </a:pPr>
            <a:r>
              <a:rPr lang="ru-RU" sz="3600" b="1" dirty="0" smtClean="0"/>
              <a:t>   л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с(т)</a:t>
            </a:r>
            <a:r>
              <a:rPr lang="ru-RU" sz="3600" b="1" dirty="0" err="1" smtClean="0"/>
              <a:t>ница</a:t>
            </a:r>
            <a:r>
              <a:rPr lang="ru-RU" sz="3600" b="1" dirty="0" smtClean="0"/>
              <a:t>                        </a:t>
            </a:r>
            <a:r>
              <a:rPr lang="ru-RU" sz="3600" b="1" dirty="0" err="1" smtClean="0"/>
              <a:t>здр</a:t>
            </a:r>
            <a:r>
              <a:rPr lang="ru-RU" sz="3600" b="1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ru-RU" sz="3600" b="1" dirty="0" smtClean="0"/>
              <a:t>в)</a:t>
            </a:r>
            <a:r>
              <a:rPr lang="ru-RU" sz="3600" b="1" dirty="0" err="1" smtClean="0"/>
              <a:t>ствуйте</a:t>
            </a:r>
            <a:r>
              <a:rPr lang="ru-RU" sz="3600" b="1" dirty="0" smtClean="0"/>
              <a:t>   п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з(</a:t>
            </a:r>
            <a:r>
              <a:rPr lang="ru-RU" sz="3600" b="1" dirty="0" err="1" smtClean="0"/>
              <a:t>д</a:t>
            </a:r>
            <a:r>
              <a:rPr lang="ru-RU" sz="3600" b="1" dirty="0" smtClean="0"/>
              <a:t>)</a:t>
            </a:r>
            <a:r>
              <a:rPr lang="ru-RU" sz="3600" b="1" dirty="0" err="1" smtClean="0"/>
              <a:t>няя</a:t>
            </a:r>
            <a:r>
              <a:rPr lang="ru-RU" sz="3600" b="1" dirty="0" smtClean="0"/>
              <a:t>                         с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р(</a:t>
            </a:r>
            <a:r>
              <a:rPr lang="ru-RU" sz="3600" b="1" dirty="0" err="1" smtClean="0"/>
              <a:t>д</a:t>
            </a:r>
            <a:r>
              <a:rPr lang="ru-RU" sz="3600" b="1" dirty="0" smtClean="0"/>
              <a:t>)</a:t>
            </a:r>
            <a:r>
              <a:rPr lang="ru-RU" sz="3600" b="1" dirty="0" err="1" smtClean="0"/>
              <a:t>це</a:t>
            </a:r>
            <a:endParaRPr lang="ru-RU" sz="3600" b="1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  <a:endParaRPr lang="ru-RU" dirty="0"/>
          </a:p>
        </p:txBody>
      </p:sp>
      <p:pic>
        <p:nvPicPr>
          <p:cNvPr id="17410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571868" cy="44648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/>
              <a:t>  Двойн</a:t>
            </a:r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е согл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сные зв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ки  произн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сятся как од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н звук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071678"/>
            <a:ext cx="4329114" cy="3686188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/>
              <a:t>Наприм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р: </a:t>
            </a:r>
          </a:p>
          <a:p>
            <a:pPr>
              <a:buNone/>
            </a:pPr>
            <a:r>
              <a:rPr lang="ru-RU" sz="4000" b="1" dirty="0" smtClean="0"/>
              <a:t>    кла</a:t>
            </a:r>
            <a:r>
              <a:rPr lang="ru-RU" sz="4000" b="1" dirty="0" smtClean="0">
                <a:solidFill>
                  <a:srgbClr val="FF0000"/>
                </a:solidFill>
              </a:rPr>
              <a:t>сс</a:t>
            </a:r>
            <a:r>
              <a:rPr lang="ru-RU" sz="4000" b="1" dirty="0" smtClean="0"/>
              <a:t>                         а</a:t>
            </a:r>
            <a:r>
              <a:rPr lang="ru-RU" sz="4000" b="1" dirty="0" smtClean="0">
                <a:solidFill>
                  <a:srgbClr val="FF0000"/>
                </a:solidFill>
              </a:rPr>
              <a:t>пп</a:t>
            </a:r>
            <a:r>
              <a:rPr lang="ru-RU" sz="4000" b="1" dirty="0" smtClean="0"/>
              <a:t>арат                          а</a:t>
            </a:r>
            <a:r>
              <a:rPr lang="ru-RU" sz="4000" b="1" dirty="0" smtClean="0">
                <a:solidFill>
                  <a:srgbClr val="FF0000"/>
                </a:solidFill>
              </a:rPr>
              <a:t>лл</a:t>
            </a:r>
            <a:r>
              <a:rPr lang="ru-RU" sz="4000" b="1" dirty="0" smtClean="0"/>
              <a:t>ея                         дли</a:t>
            </a:r>
            <a:r>
              <a:rPr lang="ru-RU" sz="4000" b="1" dirty="0" smtClean="0">
                <a:solidFill>
                  <a:srgbClr val="FF0000"/>
                </a:solidFill>
              </a:rPr>
              <a:t>нн</a:t>
            </a:r>
            <a:r>
              <a:rPr lang="ru-RU" sz="4000" b="1" dirty="0" smtClean="0"/>
              <a:t>ый</a:t>
            </a:r>
            <a:endParaRPr lang="ru-RU" sz="4000" b="1" dirty="0"/>
          </a:p>
        </p:txBody>
      </p:sp>
      <p:pic>
        <p:nvPicPr>
          <p:cNvPr id="18434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58534"/>
            <a:ext cx="3214710" cy="4018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Оконч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ния глаг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лов – </a:t>
            </a:r>
            <a:r>
              <a:rPr lang="ru-RU" b="1" dirty="0" smtClean="0">
                <a:solidFill>
                  <a:srgbClr val="00B0F0"/>
                </a:solidFill>
              </a:rPr>
              <a:t>ТСЯ- ТЬСЯ </a:t>
            </a:r>
            <a:r>
              <a:rPr lang="ru-RU" b="1" dirty="0" smtClean="0"/>
              <a:t>произн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сятся как -</a:t>
            </a:r>
            <a:r>
              <a:rPr lang="ru-RU" b="1" dirty="0" smtClean="0">
                <a:solidFill>
                  <a:srgbClr val="7030A0"/>
                </a:solidFill>
              </a:rPr>
              <a:t> ЦА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928803"/>
            <a:ext cx="4071966" cy="435771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/>
              <a:t>Наприм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р:</a:t>
            </a:r>
          </a:p>
          <a:p>
            <a:pPr>
              <a:buNone/>
            </a:pPr>
            <a:r>
              <a:rPr lang="ru-RU" sz="3600" b="1" dirty="0" smtClean="0"/>
              <a:t>     кат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srgbClr val="7030A0"/>
                </a:solidFill>
              </a:rPr>
              <a:t>ться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сме</a:t>
            </a:r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r>
              <a:rPr lang="ru-RU" sz="3600" b="1" dirty="0" smtClean="0">
                <a:solidFill>
                  <a:srgbClr val="7030A0"/>
                </a:solidFill>
              </a:rPr>
              <a:t>ться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кат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е</a:t>
            </a:r>
            <a:r>
              <a:rPr lang="ru-RU" sz="3600" b="1" dirty="0" smtClean="0">
                <a:solidFill>
                  <a:srgbClr val="7030A0"/>
                </a:solidFill>
              </a:rPr>
              <a:t>тся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сме</a:t>
            </a:r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r>
              <a:rPr lang="ru-RU" sz="3600" b="1" dirty="0" smtClean="0">
                <a:solidFill>
                  <a:srgbClr val="7030A0"/>
                </a:solidFill>
              </a:rPr>
              <a:t>тся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чи</a:t>
            </a:r>
            <a:r>
              <a:rPr lang="ru-RU" sz="3600" b="1" dirty="0" smtClean="0">
                <a:solidFill>
                  <a:srgbClr val="7030A0"/>
                </a:solidFill>
              </a:rPr>
              <a:t>тся</a:t>
            </a:r>
          </a:p>
          <a:p>
            <a:pPr>
              <a:lnSpc>
                <a:spcPct val="150000"/>
              </a:lnSpc>
              <a:buNone/>
            </a:pPr>
            <a:endParaRPr lang="ru-RU" b="1" dirty="0"/>
          </a:p>
        </p:txBody>
      </p:sp>
      <p:pic>
        <p:nvPicPr>
          <p:cNvPr id="19458" name="Picture 2" descr="Свободная тема :) - Страница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857363"/>
            <a:ext cx="3643339" cy="4554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Назов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карт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нки</a:t>
            </a:r>
            <a:br>
              <a:rPr lang="ru-RU" sz="5400" b="1" dirty="0" smtClean="0"/>
            </a:br>
            <a:r>
              <a:rPr lang="ru-RU" sz="5400" b="1" dirty="0" smtClean="0"/>
              <a:t>Говор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пр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вильно</a:t>
            </a:r>
            <a:endParaRPr lang="ru-RU" sz="5400" b="1" dirty="0"/>
          </a:p>
        </p:txBody>
      </p:sp>
      <p:pic>
        <p:nvPicPr>
          <p:cNvPr id="1026" name="Picture 2" descr="Куплю корма для Золотистого ретривера.Особенности кормления и ухода за золотистым ретривером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119327" cy="15894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Обои hq Soulcalibur 3 девушка воин 1280 x 1024 на рабочий стол, high quality обои, 3d обои, фоны, заставки, картинки, wallpap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714752"/>
            <a:ext cx="2148720" cy="1571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00232" y="6000768"/>
            <a:ext cx="442915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го цв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та карандаш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?</a:t>
            </a:r>
            <a:endParaRPr lang="ru-RU" sz="2800" b="1" dirty="0"/>
          </a:p>
        </p:txBody>
      </p:sp>
      <p:pic>
        <p:nvPicPr>
          <p:cNvPr id="1030" name="Picture 6" descr="Арбуз Watermelon &quot; Авторские рамки для фотографий, шаблоны для Photoshop, фотоальбомы, фотокниги, скрапы, клипарт, растровый, в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00438"/>
            <a:ext cx="2000264" cy="2000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 descr="Опавшие листья - Учиться надо самим.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72132" y="1428736"/>
            <a:ext cx="2726130" cy="18109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6" name="Picture 12" descr="http://im1-tub-ru.yandex.net/i?id=681414d766e1f7c824fbf011a7b9bfc5-40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1500174"/>
            <a:ext cx="1785950" cy="17624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8" name="Picture 14" descr="Изображение Маршевая лестница Genius R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3571876"/>
            <a:ext cx="1928826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175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по теме  «Правила орфоэпии»</vt:lpstr>
      <vt:lpstr>Правила орфоэпии</vt:lpstr>
      <vt:lpstr>Безударное «О» в словах говори как «А»</vt:lpstr>
      <vt:lpstr>Звонкие согласные перед глухими согласными  и в конце слов произносим как глухие</vt:lpstr>
      <vt:lpstr>Окончания -ОГО- ЕГО произносятся как  - ОВА- ЕВА</vt:lpstr>
      <vt:lpstr>В некоторых словах согласные В,Д,Л,Т  пишутся, но не произносятся</vt:lpstr>
      <vt:lpstr>  Двойные согласные звуки  произносятся как один звук</vt:lpstr>
      <vt:lpstr>Окончания глаголов – ТСЯ- ТЬСЯ произносятся как - ЦА</vt:lpstr>
      <vt:lpstr>Назови картинки Говори правильно</vt:lpstr>
      <vt:lpstr>Слайд 10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орфоэпии</dc:title>
  <dc:creator>User</dc:creator>
  <cp:lastModifiedBy>User</cp:lastModifiedBy>
  <cp:revision>23</cp:revision>
  <dcterms:created xsi:type="dcterms:W3CDTF">2014-11-21T06:55:21Z</dcterms:created>
  <dcterms:modified xsi:type="dcterms:W3CDTF">2017-05-29T07:09:46Z</dcterms:modified>
</cp:coreProperties>
</file>