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8" r:id="rId4"/>
    <p:sldId id="270" r:id="rId5"/>
    <p:sldId id="269" r:id="rId6"/>
    <p:sldId id="271" r:id="rId7"/>
    <p:sldId id="258" r:id="rId8"/>
    <p:sldId id="259" r:id="rId9"/>
    <p:sldId id="260" r:id="rId10"/>
    <p:sldId id="266" r:id="rId11"/>
    <p:sldId id="267" r:id="rId12"/>
    <p:sldId id="261" r:id="rId13"/>
    <p:sldId id="262" r:id="rId14"/>
    <p:sldId id="264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62B77-2CAE-4BAB-B40D-24B11738B18A}" type="datetimeFigureOut">
              <a:rPr lang="ru-RU" smtClean="0"/>
              <a:pPr/>
              <a:t>17.10.2016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286FA-EE84-4747-8ABF-F653783D83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62B77-2CAE-4BAB-B40D-24B11738B18A}" type="datetimeFigureOut">
              <a:rPr lang="ru-RU" smtClean="0"/>
              <a:pPr/>
              <a:t>17.10.2016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286FA-EE84-4747-8ABF-F653783D83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62B77-2CAE-4BAB-B40D-24B11738B18A}" type="datetimeFigureOut">
              <a:rPr lang="ru-RU" smtClean="0"/>
              <a:pPr/>
              <a:t>17.10.2016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286FA-EE84-4747-8ABF-F653783D83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62B77-2CAE-4BAB-B40D-24B11738B18A}" type="datetimeFigureOut">
              <a:rPr lang="ru-RU" smtClean="0"/>
              <a:pPr/>
              <a:t>17.10.2016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286FA-EE84-4747-8ABF-F653783D83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62B77-2CAE-4BAB-B40D-24B11738B18A}" type="datetimeFigureOut">
              <a:rPr lang="ru-RU" smtClean="0"/>
              <a:pPr/>
              <a:t>17.10.2016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286FA-EE84-4747-8ABF-F653783D83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62B77-2CAE-4BAB-B40D-24B11738B18A}" type="datetimeFigureOut">
              <a:rPr lang="ru-RU" smtClean="0"/>
              <a:pPr/>
              <a:t>17.10.2016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286FA-EE84-4747-8ABF-F653783D83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62B77-2CAE-4BAB-B40D-24B11738B18A}" type="datetimeFigureOut">
              <a:rPr lang="ru-RU" smtClean="0"/>
              <a:pPr/>
              <a:t>17.10.2016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286FA-EE84-4747-8ABF-F653783D83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62B77-2CAE-4BAB-B40D-24B11738B18A}" type="datetimeFigureOut">
              <a:rPr lang="ru-RU" smtClean="0"/>
              <a:pPr/>
              <a:t>17.10.2016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286FA-EE84-4747-8ABF-F653783D83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62B77-2CAE-4BAB-B40D-24B11738B18A}" type="datetimeFigureOut">
              <a:rPr lang="ru-RU" smtClean="0"/>
              <a:pPr/>
              <a:t>17.10.2016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286FA-EE84-4747-8ABF-F653783D83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62B77-2CAE-4BAB-B40D-24B11738B18A}" type="datetimeFigureOut">
              <a:rPr lang="ru-RU" smtClean="0"/>
              <a:pPr/>
              <a:t>17.10.2016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286FA-EE84-4747-8ABF-F653783D83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62B77-2CAE-4BAB-B40D-24B11738B18A}" type="datetimeFigureOut">
              <a:rPr lang="ru-RU" smtClean="0"/>
              <a:pPr/>
              <a:t>17.10.2016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286FA-EE84-4747-8ABF-F653783D83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F62B77-2CAE-4BAB-B40D-24B11738B18A}" type="datetimeFigureOut">
              <a:rPr lang="ru-RU" smtClean="0"/>
              <a:pPr/>
              <a:t>17.10.2016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C286FA-EE84-4747-8ABF-F653783D83F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11000" b="1" dirty="0" smtClean="0">
                <a:solidFill>
                  <a:srgbClr val="C00000"/>
                </a:solidFill>
              </a:rPr>
              <a:t>Добро пожаловать</a:t>
            </a:r>
            <a:br>
              <a:rPr lang="ru-RU" sz="11000" b="1" dirty="0" smtClean="0">
                <a:solidFill>
                  <a:srgbClr val="C00000"/>
                </a:solidFill>
              </a:rPr>
            </a:br>
            <a:r>
              <a:rPr lang="ru-RU" sz="11000" b="1" dirty="0" smtClean="0">
                <a:solidFill>
                  <a:srgbClr val="C00000"/>
                </a:solidFill>
              </a:rPr>
              <a:t> в 5 класс</a:t>
            </a:r>
            <a:endParaRPr lang="ru-RU" sz="110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071570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Проблемы на уроках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>
            <a:noAutofit/>
          </a:bodyPr>
          <a:lstStyle/>
          <a:p>
            <a:pPr lvl="0"/>
            <a:r>
              <a:rPr lang="ru-RU" b="1" dirty="0"/>
              <a:t>в письменных работах пропускают буквы; </a:t>
            </a:r>
          </a:p>
          <a:p>
            <a:pPr lvl="0"/>
            <a:r>
              <a:rPr lang="ru-RU" b="1" dirty="0"/>
              <a:t>не </a:t>
            </a:r>
            <a:r>
              <a:rPr lang="ru-RU" b="1" dirty="0" smtClean="0"/>
              <a:t>умеет </a:t>
            </a:r>
            <a:r>
              <a:rPr lang="ru-RU" b="1" dirty="0"/>
              <a:t>применять правила, хотя </a:t>
            </a:r>
            <a:r>
              <a:rPr lang="ru-RU" b="1" dirty="0" smtClean="0"/>
              <a:t>знает </a:t>
            </a:r>
            <a:r>
              <a:rPr lang="ru-RU" b="1" dirty="0"/>
              <a:t>их формулировку; </a:t>
            </a:r>
          </a:p>
          <a:p>
            <a:pPr lvl="0"/>
            <a:r>
              <a:rPr lang="ru-RU" b="1" dirty="0"/>
              <a:t>с трудом решает математические задачи; </a:t>
            </a:r>
          </a:p>
          <a:p>
            <a:pPr lvl="0"/>
            <a:r>
              <a:rPr lang="ru-RU" b="1" dirty="0"/>
              <a:t>невнимателен, рассеян, забывчив; </a:t>
            </a:r>
          </a:p>
          <a:p>
            <a:pPr lvl="0"/>
            <a:r>
              <a:rPr lang="ru-RU" b="1" dirty="0"/>
              <a:t>с трудом понимает объяснения учителя; </a:t>
            </a:r>
          </a:p>
          <a:p>
            <a:pPr lvl="0"/>
            <a:r>
              <a:rPr lang="ru-RU" b="1" dirty="0"/>
              <a:t>плохо ориентируется в пространстве; </a:t>
            </a:r>
          </a:p>
          <a:p>
            <a:pPr lvl="0"/>
            <a:r>
              <a:rPr lang="ru-RU" b="1" dirty="0"/>
              <a:t>испытывает страх перед уроками, учителями, ситуациями проверки знаний; </a:t>
            </a:r>
          </a:p>
          <a:p>
            <a:pPr lvl="0"/>
            <a:r>
              <a:rPr lang="ru-RU" b="1" dirty="0"/>
              <a:t>часто меняет друзей. </a:t>
            </a:r>
          </a:p>
          <a:p>
            <a:pPr>
              <a:buNone/>
            </a:pPr>
            <a:r>
              <a:rPr lang="ru-RU" b="1" dirty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+mn-lt"/>
              </a:rPr>
              <a:t>Признаки </a:t>
            </a:r>
            <a:r>
              <a:rPr lang="ru-RU" sz="6000" b="1" dirty="0" err="1" smtClean="0">
                <a:solidFill>
                  <a:srgbClr val="FF0000"/>
                </a:solidFill>
                <a:latin typeface="+mn-lt"/>
              </a:rPr>
              <a:t>дизадаптации</a:t>
            </a:r>
            <a:endParaRPr lang="ru-RU" sz="60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ru-RU" b="1" dirty="0"/>
              <a:t>усталый, утомленный вид ребенка; </a:t>
            </a:r>
          </a:p>
          <a:p>
            <a:pPr lvl="0"/>
            <a:r>
              <a:rPr lang="ru-RU" b="1" dirty="0"/>
              <a:t>беспокойный ночной сон; </a:t>
            </a:r>
          </a:p>
          <a:p>
            <a:pPr lvl="0"/>
            <a:r>
              <a:rPr lang="ru-RU" b="1" dirty="0"/>
              <a:t>трудности утреннего пробуждения, вялость; </a:t>
            </a:r>
          </a:p>
          <a:p>
            <a:pPr lvl="0"/>
            <a:r>
              <a:rPr lang="ru-RU" b="1" dirty="0"/>
              <a:t>постоянные жалобы на плохое самочувствие; </a:t>
            </a:r>
          </a:p>
          <a:p>
            <a:pPr lvl="0"/>
            <a:r>
              <a:rPr lang="ru-RU" b="1" dirty="0"/>
              <a:t>нежелание выполнять домашнее задание; </a:t>
            </a:r>
          </a:p>
          <a:p>
            <a:pPr lvl="0"/>
            <a:r>
              <a:rPr lang="ru-RU" b="1" dirty="0"/>
              <a:t>негативные характеристики в адрес школы, учителей, одноклассников; </a:t>
            </a:r>
          </a:p>
          <a:p>
            <a:pPr lvl="0"/>
            <a:r>
              <a:rPr lang="ru-RU" b="1" dirty="0"/>
              <a:t>нежелание делиться впечатлениями о проведенном дне; </a:t>
            </a:r>
          </a:p>
          <a:p>
            <a:pPr lvl="0"/>
            <a:r>
              <a:rPr lang="ru-RU" b="1" dirty="0"/>
              <a:t>повышенная тревожность, страх не соответствовать ожиданиям окружающих; </a:t>
            </a:r>
          </a:p>
          <a:p>
            <a:pPr lvl="0"/>
            <a:r>
              <a:rPr lang="ru-RU" b="1" dirty="0"/>
              <a:t>жалобы на события, связанные со школой; </a:t>
            </a:r>
          </a:p>
          <a:p>
            <a:pPr lvl="0"/>
            <a:r>
              <a:rPr lang="ru-RU" b="1" dirty="0"/>
              <a:t>стремление при разговоре отвлечь родителей от школьных событий, переключить внимание на другие темы. </a:t>
            </a:r>
          </a:p>
          <a:p>
            <a:pPr>
              <a:buNone/>
            </a:pPr>
            <a:r>
              <a:rPr lang="ru-RU" b="1" dirty="0"/>
              <a:t> 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4929222"/>
          </a:xfrm>
        </p:spPr>
        <p:txBody>
          <a:bodyPr>
            <a:noAutofit/>
          </a:bodyPr>
          <a:lstStyle/>
          <a:p>
            <a:r>
              <a:rPr lang="ru-RU" sz="9600" b="1" dirty="0" smtClean="0">
                <a:solidFill>
                  <a:srgbClr val="C00000"/>
                </a:solidFill>
              </a:rPr>
              <a:t>Как помочь ребёнку?</a:t>
            </a:r>
            <a:endParaRPr lang="ru-RU" sz="96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68931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340369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 b="1" dirty="0"/>
              <a:t>безусловное принятие ребенка, несмотря на неудачи, с которыми он может столкнуться; </a:t>
            </a:r>
          </a:p>
          <a:p>
            <a:pPr lvl="0"/>
            <a:r>
              <a:rPr lang="ru-RU" b="1" dirty="0"/>
              <a:t>создание условий для развития самостоятельности (домашние обязанности); </a:t>
            </a:r>
          </a:p>
          <a:p>
            <a:pPr lvl="0"/>
            <a:r>
              <a:rPr lang="ru-RU" b="1" dirty="0"/>
              <a:t>спланировать свободное время ребенка; </a:t>
            </a:r>
          </a:p>
          <a:p>
            <a:pPr lvl="0"/>
            <a:r>
              <a:rPr lang="ru-RU" b="1" dirty="0" smtClean="0"/>
              <a:t>контроль </a:t>
            </a:r>
            <a:r>
              <a:rPr lang="ru-RU" b="1" dirty="0"/>
              <a:t>со стороны родителей; </a:t>
            </a:r>
          </a:p>
          <a:p>
            <a:pPr lvl="0"/>
            <a:r>
              <a:rPr lang="ru-RU" b="1" dirty="0"/>
              <a:t>создание ситуации успеха; </a:t>
            </a:r>
          </a:p>
          <a:p>
            <a:pPr lvl="0"/>
            <a:r>
              <a:rPr lang="ru-RU" b="1" dirty="0"/>
              <a:t>возможность обсудить свои школьные дела, отношения со сверстниками в семье; </a:t>
            </a:r>
          </a:p>
          <a:p>
            <a:pPr lvl="0"/>
            <a:r>
              <a:rPr lang="ru-RU" b="1" dirty="0"/>
              <a:t>возможность общения с одноклассниками вне школы</a:t>
            </a:r>
            <a:r>
              <a:rPr lang="ru-RU" dirty="0"/>
              <a:t>.</a:t>
            </a:r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age00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44" y="142852"/>
            <a:ext cx="8858312" cy="6500858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mladshij-shkolnij-vozrast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449734373_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44" y="214290"/>
            <a:ext cx="8858312" cy="642942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Kak_zarabotat_dengi_shkolniku_v_internete_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44" y="142852"/>
            <a:ext cx="8858312" cy="6572296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2071702"/>
          </a:xfrm>
        </p:spPr>
        <p:txBody>
          <a:bodyPr>
            <a:noAutofit/>
          </a:bodyPr>
          <a:lstStyle/>
          <a:p>
            <a:r>
              <a:rPr lang="ru-RU" sz="12000" b="1" dirty="0" smtClean="0">
                <a:solidFill>
                  <a:srgbClr val="00B050"/>
                </a:solidFill>
              </a:rPr>
              <a:t>Адаптация</a:t>
            </a:r>
            <a:endParaRPr lang="ru-RU" sz="12000" b="1" dirty="0">
              <a:solidFill>
                <a:srgbClr val="00B050"/>
              </a:solidFill>
            </a:endParaRPr>
          </a:p>
        </p:txBody>
      </p:sp>
      <p:pic>
        <p:nvPicPr>
          <p:cNvPr id="4" name="Содержимое 3" descr="your-child-768x51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71736" y="3000372"/>
            <a:ext cx="4214842" cy="3429047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2285992"/>
            <a:ext cx="8858312" cy="384017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9400" b="1" dirty="0" smtClean="0">
                <a:solidFill>
                  <a:srgbClr val="0070C0"/>
                </a:solidFill>
              </a:rPr>
              <a:t>приспособление</a:t>
            </a:r>
            <a:endParaRPr lang="ru-RU" sz="94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642942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00B050"/>
                </a:solidFill>
                <a:latin typeface="+mn-lt"/>
              </a:rPr>
              <a:t>Особенности возраста: </a:t>
            </a:r>
            <a:br>
              <a:rPr lang="ru-RU" sz="6000" b="1" dirty="0" smtClean="0">
                <a:solidFill>
                  <a:srgbClr val="00B050"/>
                </a:solidFill>
                <a:latin typeface="+mn-lt"/>
              </a:rPr>
            </a:br>
            <a:endParaRPr lang="ru-RU" sz="6000" b="1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ru-RU" b="1" dirty="0" err="1" smtClean="0"/>
              <a:t>предподростковый</a:t>
            </a:r>
            <a:r>
              <a:rPr lang="ru-RU" b="1" dirty="0" smtClean="0"/>
              <a:t> </a:t>
            </a:r>
            <a:r>
              <a:rPr lang="ru-RU" b="1" dirty="0"/>
              <a:t>возраст; </a:t>
            </a:r>
          </a:p>
          <a:p>
            <a:pPr lvl="0"/>
            <a:r>
              <a:rPr lang="ru-RU" b="1" dirty="0"/>
              <a:t>постепенное обретение чувства взросления; </a:t>
            </a:r>
          </a:p>
          <a:p>
            <a:pPr lvl="0"/>
            <a:r>
              <a:rPr lang="ru-RU" b="1" dirty="0"/>
              <a:t>проявление негативизма; </a:t>
            </a:r>
          </a:p>
          <a:p>
            <a:pPr lvl="0"/>
            <a:r>
              <a:rPr lang="ru-RU" b="1" dirty="0" smtClean="0"/>
              <a:t>возможные конфликты со взрослыми;</a:t>
            </a:r>
            <a:r>
              <a:rPr lang="ru-RU" b="1" dirty="0"/>
              <a:t> </a:t>
            </a:r>
          </a:p>
          <a:p>
            <a:pPr lvl="0"/>
            <a:r>
              <a:rPr lang="ru-RU" b="1" dirty="0"/>
              <a:t>эмоциональная нестабильность; </a:t>
            </a:r>
          </a:p>
          <a:p>
            <a:pPr lvl="0"/>
            <a:r>
              <a:rPr lang="ru-RU" b="1" dirty="0"/>
              <a:t>пытается найти свою уникальность и собственное «Я»; </a:t>
            </a:r>
          </a:p>
          <a:p>
            <a:pPr lvl="0"/>
            <a:r>
              <a:rPr lang="ru-RU" b="1" dirty="0"/>
              <a:t>замена ведущей учебной деятельности на ведущую деятельность общения; </a:t>
            </a:r>
          </a:p>
          <a:p>
            <a:pPr lvl="0"/>
            <a:r>
              <a:rPr lang="ru-RU" b="1" dirty="0" smtClean="0"/>
              <a:t>возраст </a:t>
            </a:r>
            <a:r>
              <a:rPr lang="ru-RU" b="1" dirty="0"/>
              <a:t>нарциссов.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00B050"/>
                </a:solidFill>
              </a:rPr>
              <a:t>Трудности адаптации</a:t>
            </a:r>
            <a:endParaRPr lang="ru-RU" sz="6000" b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lvl="0"/>
            <a:r>
              <a:rPr lang="ru-RU" sz="3300" b="1" dirty="0" smtClean="0"/>
              <a:t>возросший темп работы: дети не успевают быстро писать; </a:t>
            </a:r>
          </a:p>
          <a:p>
            <a:pPr lvl="0"/>
            <a:r>
              <a:rPr lang="ru-RU" sz="3300" b="1" dirty="0" smtClean="0"/>
              <a:t>возросший объем работы на уроках и дома; </a:t>
            </a:r>
          </a:p>
          <a:p>
            <a:pPr lvl="0"/>
            <a:r>
              <a:rPr lang="ru-RU" sz="3300" b="1" dirty="0" smtClean="0"/>
              <a:t>новые учителя и требования к оформлению работ; </a:t>
            </a:r>
          </a:p>
          <a:p>
            <a:pPr lvl="0"/>
            <a:r>
              <a:rPr lang="ru-RU" sz="3300" b="1" dirty="0" smtClean="0"/>
              <a:t>необходимо самостоятельно находить дополнительную информацию и работать с ней; </a:t>
            </a:r>
          </a:p>
          <a:p>
            <a:pPr lvl="0"/>
            <a:r>
              <a:rPr lang="ru-RU" sz="3300" b="1" dirty="0" smtClean="0"/>
              <a:t>новое расписание и новые кабинеты; </a:t>
            </a:r>
          </a:p>
          <a:p>
            <a:pPr lvl="0"/>
            <a:r>
              <a:rPr lang="ru-RU" sz="3300" b="1" dirty="0" smtClean="0"/>
              <a:t>трудности со старшеклассниками. </a:t>
            </a:r>
          </a:p>
          <a:p>
            <a:pPr>
              <a:buNone/>
            </a:pPr>
            <a:r>
              <a:rPr lang="ru-RU" sz="3300" b="1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Успешность адаптации: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b="1" dirty="0"/>
              <a:t>умение общаться со сверстниками и учителями; </a:t>
            </a:r>
          </a:p>
          <a:p>
            <a:pPr lvl="0"/>
            <a:r>
              <a:rPr lang="ru-RU" b="1" dirty="0"/>
              <a:t>соблюдение школьных правил; </a:t>
            </a:r>
          </a:p>
          <a:p>
            <a:pPr lvl="0"/>
            <a:r>
              <a:rPr lang="ru-RU" b="1" dirty="0"/>
              <a:t>умение ориентироваться в новых ситуациях; </a:t>
            </a:r>
          </a:p>
          <a:p>
            <a:pPr lvl="0"/>
            <a:r>
              <a:rPr lang="ru-RU" b="1" dirty="0"/>
              <a:t>эмоциональная гибкость. 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67</Words>
  <Application>Microsoft Office PowerPoint</Application>
  <PresentationFormat>Экран (4:3)</PresentationFormat>
  <Paragraphs>56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Добро пожаловать  в 5 класс</vt:lpstr>
      <vt:lpstr>Слайд 2</vt:lpstr>
      <vt:lpstr>Слайд 3</vt:lpstr>
      <vt:lpstr>Слайд 4</vt:lpstr>
      <vt:lpstr>Адаптация</vt:lpstr>
      <vt:lpstr>Слайд 6</vt:lpstr>
      <vt:lpstr>Особенности возраста:  </vt:lpstr>
      <vt:lpstr>Трудности адаптации</vt:lpstr>
      <vt:lpstr>Успешность адаптации:</vt:lpstr>
      <vt:lpstr>Проблемы на уроках</vt:lpstr>
      <vt:lpstr>Признаки дизадаптации</vt:lpstr>
      <vt:lpstr>Как помочь ребёнку?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Добро пожаловать  в 5 класс</dc:title>
  <dc:creator>Катя</dc:creator>
  <cp:lastModifiedBy>Катя</cp:lastModifiedBy>
  <cp:revision>7</cp:revision>
  <dcterms:created xsi:type="dcterms:W3CDTF">2016-10-13T04:15:58Z</dcterms:created>
  <dcterms:modified xsi:type="dcterms:W3CDTF">2016-10-17T11:36:50Z</dcterms:modified>
</cp:coreProperties>
</file>