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BAEF84-7343-4FB5-AD0C-910CA3569542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40E2A-2508-4914-9777-F810FE85B8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BAEF84-7343-4FB5-AD0C-910CA3569542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40E2A-2508-4914-9777-F810FE85B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BAEF84-7343-4FB5-AD0C-910CA3569542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40E2A-2508-4914-9777-F810FE85B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BAEF84-7343-4FB5-AD0C-910CA3569542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40E2A-2508-4914-9777-F810FE85B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BAEF84-7343-4FB5-AD0C-910CA3569542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40E2A-2508-4914-9777-F810FE85B8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BAEF84-7343-4FB5-AD0C-910CA3569542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40E2A-2508-4914-9777-F810FE85B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BAEF84-7343-4FB5-AD0C-910CA3569542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40E2A-2508-4914-9777-F810FE85B8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BAEF84-7343-4FB5-AD0C-910CA3569542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40E2A-2508-4914-9777-F810FE85B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BAEF84-7343-4FB5-AD0C-910CA3569542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40E2A-2508-4914-9777-F810FE85B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BAEF84-7343-4FB5-AD0C-910CA3569542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40E2A-2508-4914-9777-F810FE85B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D4BAEF84-7343-4FB5-AD0C-910CA3569542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43E40E2A-2508-4914-9777-F810FE85B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4BAEF84-7343-4FB5-AD0C-910CA3569542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43E40E2A-2508-4914-9777-F810FE85B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shkolnek.narod.ru/rasskazi/kratk/saktikov/saktikov.JPG" TargetMode="External"/><Relationship Id="rId13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12" Type="http://schemas.openxmlformats.org/officeDocument/2006/relationships/hyperlink" Target="http://images.yandex.ru/yandsearch?text=%D1%82%D0%BE%D0%BB%D1%81%D1%82%D0%BE%D0%B9&amp;img_url=hidden-facts.info/wp-content/img/tolstoy.jpg&amp;pos=2&amp;rpt=simage&amp;lr=2&amp;noreask=1" TargetMode="External"/><Relationship Id="rId2" Type="http://schemas.openxmlformats.org/officeDocument/2006/relationships/hyperlink" Target="http://images.yandex.ru/yandsearch?text=%D1%82%D1%83%D1%80%D0%B3%D0%B5%D0%BD%D0%B5%D0%B2&amp;noreask=1&amp;img_url=img1.liveinternet.ru/images/attach/c/2/74/472/74472559_turgenev.jpg&amp;pos=17&amp;rpt=simage&amp;lr=2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b.foto.radikal.ru/0603/77f03b9e28f1.jpg" TargetMode="External"/><Relationship Id="rId11" Type="http://schemas.openxmlformats.org/officeDocument/2006/relationships/image" Target="../media/image6.jpeg"/><Relationship Id="rId5" Type="http://schemas.openxmlformats.org/officeDocument/2006/relationships/image" Target="../media/image3.jpeg"/><Relationship Id="rId15" Type="http://schemas.openxmlformats.org/officeDocument/2006/relationships/image" Target="../media/image8.jpeg"/><Relationship Id="rId10" Type="http://schemas.openxmlformats.org/officeDocument/2006/relationships/hyperlink" Target="http://commons.wikimedia.org/wiki/File:Dostoevsky_1879.jpg?uselang=ru" TargetMode="External"/><Relationship Id="rId4" Type="http://schemas.openxmlformats.org/officeDocument/2006/relationships/hyperlink" Target="http://images.yandex.ru/yandsearch?text=%D0%B3%D0%BE%D0%BD%D1%87%D0%B0%D1%80%D0%BE%D0%B2&amp;img_url=www.itar-tass.com/data/CalendarItems/LargePhoto/465.JPEG&amp;pos=0&amp;rpt=simage&amp;lr=2&amp;noreask=1" TargetMode="External"/><Relationship Id="rId9" Type="http://schemas.openxmlformats.org/officeDocument/2006/relationships/image" Target="../media/image5.jpeg"/><Relationship Id="rId14" Type="http://schemas.openxmlformats.org/officeDocument/2006/relationships/hyperlink" Target="http://images.yandex.ru/yandsearch?text=%D1%87%D0%B5%D1%85%D0%BE%D0%B2%20%D1%84%D0%BE%D1%82%D0%BE&amp;img_url=pics.livejournal.com/pat_cholman/pic/00002cwk&amp;pos=2&amp;rpt=simage&amp;lr=2&amp;noreask=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hyperlink" Target="http://img-fotki.yandex.ru/get/5817/14103101.c9/0_6c306_6fe27641_X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iles.smallbay.ru/images2/perov02.jpg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://img0.liveinternet.ru/images/attach/c/0/34/93/34093885_1224659054_burlaki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Блок-схема: альтернативный процесс 10"/>
          <p:cNvSpPr/>
          <p:nvPr/>
        </p:nvSpPr>
        <p:spPr>
          <a:xfrm>
            <a:off x="928662" y="285728"/>
            <a:ext cx="7643866" cy="1643074"/>
          </a:xfrm>
          <a:prstGeom prst="flowChartAlternateProcess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42852"/>
            <a:ext cx="7772400" cy="1470025"/>
          </a:xfrm>
        </p:spPr>
        <p:txBody>
          <a:bodyPr/>
          <a:lstStyle/>
          <a:p>
            <a:pPr algn="ctr"/>
            <a:r>
              <a:rPr lang="ru-RU" dirty="0" smtClean="0"/>
              <a:t>Русская литература 2 половины </a:t>
            </a:r>
            <a:br>
              <a:rPr lang="ru-RU" dirty="0" smtClean="0"/>
            </a:br>
            <a:r>
              <a:rPr lang="en-US" dirty="0" smtClean="0"/>
              <a:t>XIX</a:t>
            </a:r>
            <a:r>
              <a:rPr lang="ru-RU" dirty="0" smtClean="0"/>
              <a:t> века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00240"/>
            <a:ext cx="6400800" cy="36385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im5-tub-ru.yandex.net/i?id=135456428-10-72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20860369">
            <a:off x="789937" y="2506309"/>
            <a:ext cx="1634768" cy="2223126"/>
          </a:xfrm>
          <a:prstGeom prst="rect">
            <a:avLst/>
          </a:prstGeom>
          <a:ln w="228600" cap="sq" cmpd="thickThin">
            <a:solidFill>
              <a:schemeClr val="tx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http://im0-tub-ru.yandex.net/i?id=205797207-27-72&amp;n=16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7620" y="4572008"/>
            <a:ext cx="2143140" cy="1643074"/>
          </a:xfrm>
          <a:prstGeom prst="rect">
            <a:avLst/>
          </a:prstGeom>
          <a:ln w="228600" cap="sq" cmpd="thickThin">
            <a:solidFill>
              <a:schemeClr val="tx1">
                <a:lumMod val="8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i-main-pic" descr="Картинка 1 из 126565">
            <a:hlinkClick r:id="rId6" tgtFrame="_blank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 rot="21003848">
            <a:off x="2813692" y="2411851"/>
            <a:ext cx="1643074" cy="2119314"/>
          </a:xfrm>
          <a:prstGeom prst="rect">
            <a:avLst/>
          </a:prstGeom>
          <a:ln w="228600" cap="sq" cmpd="thickThin">
            <a:solidFill>
              <a:schemeClr val="tx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i-main-pic" descr="Картинка 11 из 1677">
            <a:hlinkClick r:id="rId8" tgtFrame="_blank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 rot="20865156">
            <a:off x="1390775" y="4851021"/>
            <a:ext cx="1711937" cy="1846411"/>
          </a:xfrm>
          <a:prstGeom prst="rect">
            <a:avLst/>
          </a:prstGeom>
          <a:ln w="228600" cap="sq" cmpd="thickThin">
            <a:solidFill>
              <a:schemeClr val="tx1">
                <a:lumMod val="8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 descr="http://upload.wikimedia.org/wikipedia/commons/thumb/e/e0/Dostoevsky_1879.jpg/220px-Dostoevsky_1879.jpg">
            <a:hlinkClick r:id="rId10"/>
          </p:cNvPr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 rot="777500">
            <a:off x="6938844" y="2438947"/>
            <a:ext cx="1611581" cy="2178226"/>
          </a:xfrm>
          <a:prstGeom prst="rect">
            <a:avLst/>
          </a:prstGeom>
          <a:ln w="228600" cap="sq" cmpd="thickThin">
            <a:solidFill>
              <a:schemeClr val="tx1">
                <a:lumMod val="8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Рисунок 8" descr="http://im6-tub-ru.yandex.net/i?id=374287810-54-72&amp;n=17">
            <a:hlinkClick r:id="rId12" tgtFrame="_blank"/>
          </p:cNvPr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 rot="639517">
            <a:off x="4957737" y="2414076"/>
            <a:ext cx="1571604" cy="2000254"/>
          </a:xfrm>
          <a:prstGeom prst="rect">
            <a:avLst/>
          </a:prstGeom>
          <a:ln w="228600" cap="sq" cmpd="thickThin">
            <a:solidFill>
              <a:schemeClr val="tx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Рисунок 9" descr="http://im0-tub-ru.yandex.net/i?id=380214040-40-72&amp;n=17">
            <a:hlinkClick r:id="rId14" tgtFrame="_blank"/>
          </p:cNvPr>
          <p:cNvPicPr/>
          <p:nvPr/>
        </p:nvPicPr>
        <p:blipFill>
          <a:blip r:embed="rId15"/>
          <a:srcRect/>
          <a:stretch>
            <a:fillRect/>
          </a:stretch>
        </p:blipFill>
        <p:spPr bwMode="auto">
          <a:xfrm rot="812891">
            <a:off x="6568388" y="4530687"/>
            <a:ext cx="1714512" cy="2000254"/>
          </a:xfrm>
          <a:prstGeom prst="rect">
            <a:avLst/>
          </a:prstGeom>
          <a:ln w="228600" cap="sq" cmpd="thickThin">
            <a:solidFill>
              <a:schemeClr val="tx1">
                <a:lumMod val="8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альтернативный процесс 6"/>
          <p:cNvSpPr/>
          <p:nvPr/>
        </p:nvSpPr>
        <p:spPr>
          <a:xfrm>
            <a:off x="1643042" y="357166"/>
            <a:ext cx="6072230" cy="1143008"/>
          </a:xfrm>
          <a:prstGeom prst="flowChartAlternateProces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-214338"/>
            <a:ext cx="7772400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Передвижники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Крамской, Перов, Репин</a:t>
            </a:r>
            <a:endParaRPr lang="ru-RU" b="1" dirty="0"/>
          </a:p>
        </p:txBody>
      </p:sp>
      <p:pic>
        <p:nvPicPr>
          <p:cNvPr id="4" name="i-main-pic" descr="Картинка 9 из 156205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 rot="20536886">
            <a:off x="937822" y="2089452"/>
            <a:ext cx="2428891" cy="2786083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i-main-pic" descr="Картинка 89 из 14460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22" y="4500570"/>
            <a:ext cx="4429156" cy="2066923"/>
          </a:xfrm>
          <a:prstGeom prst="rect">
            <a:avLst/>
          </a:prstGeom>
          <a:ln w="228600" cap="sq" cmpd="thickThin">
            <a:solidFill>
              <a:schemeClr val="accent2">
                <a:lumMod val="40000"/>
                <a:lumOff val="6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i-main-pic" descr="Картинка 17 из 3318">
            <a:hlinkClick r:id="rId6" tgtFrame="_blank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 rot="286473">
            <a:off x="4752571" y="2087487"/>
            <a:ext cx="3929090" cy="2786082"/>
          </a:xfrm>
          <a:prstGeom prst="rect">
            <a:avLst/>
          </a:prstGeom>
          <a:ln w="228600" cap="sq" cmpd="thickThin">
            <a:solidFill>
              <a:schemeClr val="accent2">
                <a:lumMod val="40000"/>
                <a:lumOff val="6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7224" y="2357430"/>
            <a:ext cx="7929618" cy="3929090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286000"/>
            <a:ext cx="77724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/>
              <a:t>1 - «мрачное семилетие» (1848—1855), </a:t>
            </a:r>
            <a:r>
              <a:rPr lang="ru-RU" b="1" dirty="0" smtClean="0"/>
              <a:t>—путь </a:t>
            </a:r>
            <a:r>
              <a:rPr lang="ru-RU" b="1" dirty="0"/>
              <a:t>ожесточенной общественно-политической </a:t>
            </a:r>
            <a:r>
              <a:rPr lang="ru-RU" b="1" dirty="0" smtClean="0"/>
              <a:t>реакции, цензура и</a:t>
            </a:r>
            <a:endParaRPr lang="ru-RU" dirty="0" smtClean="0"/>
          </a:p>
          <a:p>
            <a:pPr>
              <a:buNone/>
            </a:pPr>
            <a:r>
              <a:rPr lang="ru-RU" b="1" dirty="0"/>
              <a:t>2 – с 1856 года - период напряженной борьбы классов, подъема передовых общественных </a:t>
            </a:r>
            <a:r>
              <a:rPr lang="ru-RU" b="1" dirty="0" smtClean="0"/>
              <a:t>настроений</a:t>
            </a:r>
            <a:endParaRPr lang="ru-RU" dirty="0"/>
          </a:p>
          <a:p>
            <a:pPr>
              <a:buNone/>
            </a:pPr>
            <a:r>
              <a:rPr lang="ru-RU" b="1" dirty="0" smtClean="0"/>
              <a:t>3 </a:t>
            </a:r>
            <a:r>
              <a:rPr lang="ru-RU" b="1" dirty="0"/>
              <a:t>– 70е годы - период </a:t>
            </a:r>
            <a:r>
              <a:rPr lang="ru-RU" b="1" dirty="0" smtClean="0"/>
              <a:t>действенного </a:t>
            </a:r>
            <a:r>
              <a:rPr lang="ru-RU" b="1" dirty="0"/>
              <a:t>революционного народничества.</a:t>
            </a:r>
            <a:r>
              <a:rPr lang="ru-RU" dirty="0"/>
              <a:t> </a:t>
            </a: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1571604" y="428604"/>
            <a:ext cx="6215106" cy="1285884"/>
          </a:xfrm>
          <a:prstGeom prst="flowChartAlternateProces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357166"/>
            <a:ext cx="7772400" cy="914400"/>
          </a:xfrm>
        </p:spPr>
        <p:txBody>
          <a:bodyPr/>
          <a:lstStyle/>
          <a:p>
            <a:pPr algn="ctr"/>
            <a:r>
              <a:rPr lang="ru-RU" b="1" dirty="0" smtClean="0"/>
              <a:t>3 периода развития литературы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процесс 5"/>
          <p:cNvSpPr/>
          <p:nvPr/>
        </p:nvSpPr>
        <p:spPr>
          <a:xfrm>
            <a:off x="1000100" y="1643050"/>
            <a:ext cx="7858180" cy="5214950"/>
          </a:xfrm>
          <a:prstGeom prst="flowChartProcess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2285984" y="142852"/>
            <a:ext cx="5214974" cy="1285884"/>
          </a:xfrm>
          <a:prstGeom prst="downArrowCallout">
            <a:avLst/>
          </a:prstGeom>
          <a:solidFill>
            <a:schemeClr val="tx1">
              <a:lumMod val="9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142852"/>
            <a:ext cx="7772400" cy="9144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Западники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643050"/>
            <a:ext cx="7772400" cy="52149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/>
              <a:t>(</a:t>
            </a:r>
            <a:r>
              <a:rPr lang="ru-RU" sz="2800" b="1" dirty="0" smtClean="0"/>
              <a:t>П.Чаадаев, И.Тургенев, В.Белинский, А.Герцен, Н.Огарёв, Н.Чернышевский…)</a:t>
            </a:r>
          </a:p>
          <a:p>
            <a:pPr marL="582930" indent="-514350">
              <a:buAutoNum type="arabicPeriod"/>
            </a:pPr>
            <a:r>
              <a:rPr lang="ru-RU" sz="2800" b="1" dirty="0" smtClean="0"/>
              <a:t>Ликвидация </a:t>
            </a:r>
            <a:r>
              <a:rPr lang="ru-RU" sz="2800" b="1" dirty="0" smtClean="0"/>
              <a:t>крепостного </a:t>
            </a:r>
            <a:r>
              <a:rPr lang="ru-RU" sz="2800" b="1" dirty="0" smtClean="0"/>
              <a:t>права</a:t>
            </a:r>
          </a:p>
          <a:p>
            <a:pPr marL="582930" indent="-514350">
              <a:buAutoNum type="arabicPeriod"/>
            </a:pPr>
            <a:r>
              <a:rPr lang="ru-RU" sz="2800" b="1" dirty="0" smtClean="0"/>
              <a:t>требование </a:t>
            </a:r>
            <a:r>
              <a:rPr lang="ru-RU" sz="2800" b="1" dirty="0" smtClean="0"/>
              <a:t>социально-экономических реформ по западному образцу</a:t>
            </a:r>
          </a:p>
          <a:p>
            <a:pPr>
              <a:buNone/>
            </a:pPr>
            <a:r>
              <a:rPr lang="ru-RU" sz="2800" b="1" dirty="0" smtClean="0"/>
              <a:t>3.   буржуазно-демократический </a:t>
            </a:r>
            <a:r>
              <a:rPr lang="ru-RU" sz="2800" b="1" dirty="0" smtClean="0"/>
              <a:t>строй </a:t>
            </a:r>
            <a:r>
              <a:rPr lang="ru-RU" sz="2800" b="1" dirty="0" smtClean="0"/>
              <a:t>     мирным </a:t>
            </a:r>
            <a:r>
              <a:rPr lang="ru-RU" sz="2800" b="1" dirty="0" smtClean="0"/>
              <a:t>путем - посредством просвещения и пропаганды </a:t>
            </a:r>
          </a:p>
          <a:p>
            <a:pPr>
              <a:buNone/>
            </a:pPr>
            <a:r>
              <a:rPr lang="ru-RU" sz="2800" b="1" dirty="0" smtClean="0"/>
              <a:t>4. высокая </a:t>
            </a:r>
            <a:r>
              <a:rPr lang="ru-RU" sz="2800" b="1" dirty="0" smtClean="0"/>
              <a:t>оценка преобразований Петра I,</a:t>
            </a:r>
          </a:p>
          <a:p>
            <a:pPr>
              <a:buNone/>
            </a:pPr>
            <a:r>
              <a:rPr lang="ru-RU" sz="2800" b="1" dirty="0" smtClean="0"/>
              <a:t>5. преимущественно </a:t>
            </a:r>
            <a:r>
              <a:rPr lang="ru-RU" sz="2800" b="1" dirty="0" smtClean="0"/>
              <a:t>светский характер философии. 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 со стрелкой вниз 4"/>
          <p:cNvSpPr/>
          <p:nvPr/>
        </p:nvSpPr>
        <p:spPr>
          <a:xfrm>
            <a:off x="2357422" y="357166"/>
            <a:ext cx="5072098" cy="1214446"/>
          </a:xfrm>
          <a:prstGeom prst="downArrowCallout">
            <a:avLst/>
          </a:prstGeom>
          <a:solidFill>
            <a:schemeClr val="tx1">
              <a:lumMod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357166"/>
            <a:ext cx="3514724" cy="9144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Славянофилы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1428728" y="1571612"/>
            <a:ext cx="7286676" cy="4857784"/>
          </a:xfrm>
          <a:prstGeom prst="flowChartProcess">
            <a:avLst/>
          </a:prstGeom>
          <a:solidFill>
            <a:schemeClr val="tx1">
              <a:lumMod val="9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5074440"/>
          </a:xfrm>
        </p:spPr>
        <p:txBody>
          <a:bodyPr>
            <a:normAutofit/>
          </a:bodyPr>
          <a:lstStyle/>
          <a:p>
            <a:pPr marL="58293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bg1"/>
                </a:solidFill>
              </a:rPr>
              <a:t>ориентация </a:t>
            </a:r>
            <a:r>
              <a:rPr lang="ru-RU" b="1" dirty="0" smtClean="0">
                <a:solidFill>
                  <a:schemeClr val="bg1"/>
                </a:solidFill>
              </a:rPr>
              <a:t>на традиции допетровской </a:t>
            </a:r>
            <a:r>
              <a:rPr lang="ru-RU" b="1" dirty="0" smtClean="0">
                <a:solidFill>
                  <a:schemeClr val="bg1"/>
                </a:solidFill>
              </a:rPr>
              <a:t>России</a:t>
            </a:r>
            <a:endParaRPr lang="ru-RU" b="1" dirty="0" smtClean="0">
              <a:solidFill>
                <a:schemeClr val="bg1"/>
              </a:solidFill>
            </a:endParaRPr>
          </a:p>
          <a:p>
            <a:pPr marL="58293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bg1"/>
                </a:solidFill>
              </a:rPr>
              <a:t>идея самобытности основ общественного </a:t>
            </a:r>
            <a:r>
              <a:rPr lang="ru-RU" b="1" dirty="0" smtClean="0">
                <a:solidFill>
                  <a:schemeClr val="bg1"/>
                </a:solidFill>
              </a:rPr>
              <a:t>строя, особый </a:t>
            </a:r>
            <a:r>
              <a:rPr lang="ru-RU" b="1" dirty="0" smtClean="0">
                <a:solidFill>
                  <a:schemeClr val="bg1"/>
                </a:solidFill>
              </a:rPr>
              <a:t>тип культуры, возникший на духовной почве православия</a:t>
            </a:r>
          </a:p>
          <a:p>
            <a:pPr marL="58293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bg1"/>
                </a:solidFill>
              </a:rPr>
              <a:t>сохранение </a:t>
            </a:r>
            <a:r>
              <a:rPr lang="ru-RU" b="1" dirty="0" smtClean="0">
                <a:solidFill>
                  <a:schemeClr val="bg1"/>
                </a:solidFill>
              </a:rPr>
              <a:t>крестьянской общины </a:t>
            </a:r>
            <a:r>
              <a:rPr lang="ru-RU" b="1" dirty="0" smtClean="0">
                <a:solidFill>
                  <a:schemeClr val="bg1"/>
                </a:solidFill>
              </a:rPr>
              <a:t>, земские </a:t>
            </a:r>
            <a:r>
              <a:rPr lang="ru-RU" b="1" dirty="0" smtClean="0">
                <a:solidFill>
                  <a:schemeClr val="bg1"/>
                </a:solidFill>
              </a:rPr>
              <a:t>собрания </a:t>
            </a:r>
          </a:p>
          <a:p>
            <a:pPr marL="58293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bg1"/>
                </a:solidFill>
              </a:rPr>
              <a:t>мирный путь развития</a:t>
            </a:r>
          </a:p>
          <a:p>
            <a:pPr marL="582930" indent="-514350">
              <a:buFont typeface="+mj-lt"/>
              <a:buAutoNum type="arabicPeriod"/>
            </a:pP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1285852" y="0"/>
            <a:ext cx="7358114" cy="1714512"/>
          </a:xfrm>
          <a:prstGeom prst="horizontalScroll">
            <a:avLst/>
          </a:prstGeom>
          <a:solidFill>
            <a:schemeClr val="tx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772400" cy="9144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Особенности русской литературы 2 половины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714348" y="2071678"/>
            <a:ext cx="8001056" cy="4572032"/>
          </a:xfrm>
          <a:prstGeom prst="flowChartAlternateProcess">
            <a:avLst/>
          </a:prstGeom>
          <a:solidFill>
            <a:schemeClr val="tx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143116"/>
            <a:ext cx="7772400" cy="4572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Страстный </a:t>
            </a:r>
            <a:r>
              <a:rPr lang="ru-RU" b="1" dirty="0" smtClean="0">
                <a:solidFill>
                  <a:srgbClr val="C00000"/>
                </a:solidFill>
              </a:rPr>
              <a:t>гуманизм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сочувствие «униженным и оскорбленным</a:t>
            </a:r>
            <a:r>
              <a:rPr lang="ru-RU" b="1" dirty="0" smtClean="0">
                <a:solidFill>
                  <a:srgbClr val="C00000"/>
                </a:solidFill>
              </a:rPr>
              <a:t>» глубина </a:t>
            </a:r>
            <a:r>
              <a:rPr lang="ru-RU" b="1" dirty="0" smtClean="0">
                <a:solidFill>
                  <a:srgbClr val="C00000"/>
                </a:solidFill>
              </a:rPr>
              <a:t>психологического </a:t>
            </a:r>
            <a:r>
              <a:rPr lang="ru-RU" b="1" dirty="0" smtClean="0">
                <a:solidFill>
                  <a:srgbClr val="C00000"/>
                </a:solidFill>
              </a:rPr>
              <a:t>анализа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умение проникать в сложные процессы народной жизни 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защита </a:t>
            </a:r>
            <a:r>
              <a:rPr lang="ru-RU" b="1" dirty="0" smtClean="0">
                <a:solidFill>
                  <a:srgbClr val="C00000"/>
                </a:solidFill>
              </a:rPr>
              <a:t>идеи равенства и братства 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утверждение </a:t>
            </a:r>
            <a:r>
              <a:rPr lang="ru-RU" b="1" dirty="0" smtClean="0">
                <a:solidFill>
                  <a:srgbClr val="C00000"/>
                </a:solidFill>
              </a:rPr>
              <a:t>образа человека — активного искателя и борца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101</TotalTime>
  <Words>167</Words>
  <Application>Microsoft Office PowerPoint</Application>
  <PresentationFormat>Экран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Метро</vt:lpstr>
      <vt:lpstr>Русская литература 2 половины  XIX века</vt:lpstr>
      <vt:lpstr> Передвижники Крамской, Перов, Репин</vt:lpstr>
      <vt:lpstr>3 периода развития литературы</vt:lpstr>
      <vt:lpstr>Западники</vt:lpstr>
      <vt:lpstr>Славянофилы</vt:lpstr>
      <vt:lpstr>Особенности русской литературы 2 половины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Русская литература 2 половины  XIX века</dc:title>
  <dc:creator>Home</dc:creator>
  <cp:lastModifiedBy>Home</cp:lastModifiedBy>
  <cp:revision>2</cp:revision>
  <dcterms:created xsi:type="dcterms:W3CDTF">2012-09-02T10:12:20Z</dcterms:created>
  <dcterms:modified xsi:type="dcterms:W3CDTF">2012-09-02T12:49:32Z</dcterms:modified>
</cp:coreProperties>
</file>