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6"/>
  </p:notesMasterIdLst>
  <p:handoutMasterIdLst>
    <p:handoutMasterId r:id="rId17"/>
  </p:handoutMasterIdLst>
  <p:sldIdLst>
    <p:sldId id="290" r:id="rId3"/>
    <p:sldId id="259" r:id="rId4"/>
    <p:sldId id="289" r:id="rId5"/>
    <p:sldId id="261" r:id="rId6"/>
    <p:sldId id="291" r:id="rId7"/>
    <p:sldId id="294" r:id="rId8"/>
    <p:sldId id="284" r:id="rId9"/>
    <p:sldId id="262" r:id="rId10"/>
    <p:sldId id="287" r:id="rId11"/>
    <p:sldId id="292" r:id="rId12"/>
    <p:sldId id="293" r:id="rId13"/>
    <p:sldId id="276" r:id="rId14"/>
    <p:sldId id="29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779CC93D-E52E-4D84-901B-11D7331DD495}">
          <p14:sldIdLst>
            <p14:sldId id="290"/>
            <p14:sldId id="259"/>
          </p14:sldIdLst>
        </p14:section>
        <p14:section name="Обзор и цели" id="{ABA716BF-3A5C-4ADB-94C9-CFEF84EBA240}">
          <p14:sldIdLst>
            <p14:sldId id="289"/>
            <p14:sldId id="261"/>
            <p14:sldId id="291"/>
            <p14:sldId id="294"/>
            <p14:sldId id="284"/>
            <p14:sldId id="262"/>
            <p14:sldId id="287"/>
          </p14:sldIdLst>
        </p14:section>
        <p14:section name="Раздел 1" id="{6D9936A3-3945-4757-BC8B-B5C252D8E036}">
          <p14:sldIdLst>
            <p14:sldId id="292"/>
            <p14:sldId id="293"/>
          </p14:sldIdLst>
        </p14:section>
        <p14:section name="Пример" id="{8C0305C9-B152-4FBA-A789-FE1976D53990}">
          <p14:sldIdLst/>
        </p14:section>
        <p14:section name="Заключение и итог" id="{790CEF5B-569A-4C2F-BED5-750B08C0E5AD}">
          <p14:sldIdLst>
            <p14:sldId id="276"/>
          </p14:sldIdLst>
        </p14:section>
        <p14:section name="Приложение" id="{3F78B471-41DA-46F2-A8E4-97E471896AB3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xmlns="" val="1"/>
    </p:ext>
    <p:ext uri="{D31A062A-798A-4329-ABDD-BBA856620510}">
      <p14:defaultImageDpi xmlns:p14="http://schemas.microsoft.com/office/powerpoint/2010/main" xmlns="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174" autoAdjust="0"/>
    <p:restoredTop sz="83977" autoAdjust="0"/>
  </p:normalViewPr>
  <p:slideViewPr>
    <p:cSldViewPr>
      <p:cViewPr varScale="1">
        <p:scale>
          <a:sx n="45" d="100"/>
          <a:sy n="45" d="100"/>
        </p:scale>
        <p:origin x="-131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D83FDC75-7F73-4A4A-A77C-09AADF00E0EA}" type="datetimeFigureOut">
              <a:rPr lang="ru-RU" smtClean="0"/>
              <a:pPr/>
              <a:t>10.03.2014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459226BF-1F13-42D3-80DC-373E7ADD1EB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55662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48AEF76B-3757-4A0B-AF93-28494465C1DD}" type="datetimeFigureOut">
              <a:rPr/>
              <a:pPr/>
              <a:t>09.03.2014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75693FD4-8F83-4EF7-AC3F-0DC0388986B0}" type="slidenum">
              <a:rPr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6998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dirty="0" smtClean="0"/>
              <a:t>Этот шаблон можно использовать как начальный файл для представления учебных материалов группе слушателей.</a:t>
            </a:r>
          </a:p>
          <a:p>
            <a:endParaRPr lang="ru-RU" dirty="0" smtClean="0"/>
          </a:p>
          <a:p>
            <a:pPr lvl="0"/>
            <a:r>
              <a:rPr lang="ru-RU" sz="1200" b="1" dirty="0" smtClean="0"/>
              <a:t>Разделы</a:t>
            </a:r>
            <a:endParaRPr lang="ru-RU" sz="1200" b="0" dirty="0" smtClean="0"/>
          </a:p>
          <a:p>
            <a:pPr lvl="0"/>
            <a:r>
              <a:rPr lang="ru-RU" sz="1200" b="0" dirty="0" smtClean="0"/>
              <a:t>Для добавления разделов щелкните слайд правой кнопкой мыши.</a:t>
            </a:r>
            <a:r>
              <a:rPr lang="ru-RU" sz="1200" b="0" baseline="0" dirty="0" smtClean="0"/>
              <a:t> Разделы позволяют упорядочить слайды и организовать совместную работу нескольких авторов.</a:t>
            </a:r>
            <a:endParaRPr lang="ru-RU" sz="1200" b="0" dirty="0" smtClean="0"/>
          </a:p>
          <a:p>
            <a:pPr lvl="0"/>
            <a:endParaRPr lang="ru-RU" sz="1200" b="1" dirty="0" smtClean="0"/>
          </a:p>
          <a:p>
            <a:pPr lvl="0"/>
            <a:r>
              <a:rPr lang="ru-RU" sz="1200" b="1" dirty="0" smtClean="0"/>
              <a:t>Заметки</a:t>
            </a:r>
          </a:p>
          <a:p>
            <a:pPr lvl="0"/>
            <a:r>
              <a:rPr lang="ru-RU" sz="1200" dirty="0" smtClean="0"/>
              <a:t>Используйте раздел заметок для размещения заметок докладчика или дополнительных сведений для аудитории.</a:t>
            </a:r>
            <a:r>
              <a:rPr lang="ru-RU" sz="1200" baseline="0" dirty="0" smtClean="0"/>
              <a:t> Во время воспроизведения презентации эти заметки отображаются в представлении презентации. </a:t>
            </a:r>
          </a:p>
          <a:p>
            <a:pPr lvl="0">
              <a:buFontTx/>
              <a:buNone/>
            </a:pPr>
            <a:r>
              <a:rPr lang="ru-RU" sz="1200" dirty="0" smtClean="0"/>
              <a:t>Обращайте внимание на размер шрифта (важно обеспечить различимость при ослабленном зрении, видеосъемке и чтении с экрана)</a:t>
            </a:r>
          </a:p>
          <a:p>
            <a:pPr lvl="0"/>
            <a:endParaRPr lang="ru-RU" sz="1200" dirty="0" smtClean="0"/>
          </a:p>
          <a:p>
            <a:pPr lvl="0">
              <a:buFontTx/>
              <a:buNone/>
            </a:pPr>
            <a:r>
              <a:rPr lang="ru-RU" sz="1200" b="1" dirty="0" smtClean="0"/>
              <a:t>Сочетаемые цвета </a:t>
            </a:r>
          </a:p>
          <a:p>
            <a:pPr lvl="0">
              <a:buFontTx/>
              <a:buNone/>
            </a:pPr>
            <a:r>
              <a:rPr lang="ru-RU" sz="1200" dirty="0" smtClean="0"/>
              <a:t>Обратите особое внимание на графики, диаграммы и надписи.</a:t>
            </a:r>
            <a:r>
              <a:rPr lang="ru-RU" sz="1200" baseline="0" dirty="0" smtClean="0"/>
              <a:t> </a:t>
            </a:r>
            <a:endParaRPr lang="ru-RU" sz="1200" dirty="0" smtClean="0"/>
          </a:p>
          <a:p>
            <a:pPr lvl="0"/>
            <a:r>
              <a:rPr lang="ru-RU" sz="1200" dirty="0" smtClean="0"/>
              <a:t>Учтите, что печать будет выполняться </a:t>
            </a:r>
            <a:r>
              <a:rPr lang="ru-RU" sz="1200" dirty="0" err="1" smtClean="0"/>
              <a:t>в черно-белом режиме или в оттенках серого</a:t>
            </a:r>
            <a:r>
              <a:rPr lang="ru-RU" sz="1200" dirty="0" smtClean="0"/>
              <a:t>. Выполните пробную печать, чтобы убедиться в сохранении разницы между цветами при печати </a:t>
            </a:r>
            <a:r>
              <a:rPr lang="ru-RU" sz="1200" dirty="0" err="1" smtClean="0"/>
              <a:t>в черно-белом режиме или в оттенках серого</a:t>
            </a:r>
            <a:r>
              <a:rPr lang="ru-RU" sz="1200" dirty="0" smtClean="0"/>
              <a:t>.</a:t>
            </a:r>
          </a:p>
          <a:p>
            <a:pPr lvl="0">
              <a:buFontTx/>
              <a:buNone/>
            </a:pPr>
            <a:endParaRPr lang="ru-RU" sz="1200" dirty="0" smtClean="0"/>
          </a:p>
          <a:p>
            <a:pPr lvl="0">
              <a:buFontTx/>
              <a:buNone/>
            </a:pPr>
            <a:r>
              <a:rPr lang="ru-RU" sz="1200" b="1" dirty="0" smtClean="0"/>
              <a:t>Диаграммы, таблицы и графики</a:t>
            </a:r>
          </a:p>
          <a:p>
            <a:pPr lvl="0"/>
            <a:r>
              <a:rPr lang="ru-RU" sz="1200" dirty="0" smtClean="0"/>
              <a:t>Не усложняйте восприятие: по возможности используйте согласованные, простые стили и цвета.</a:t>
            </a:r>
          </a:p>
          <a:p>
            <a:pPr lvl="0"/>
            <a:r>
              <a:rPr lang="ru-RU" sz="1200" dirty="0" smtClean="0"/>
              <a:t>Снабдите все диаграммы и таблицы подписями.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Дайте краткий обзор презентации.</a:t>
            </a:r>
            <a:r>
              <a:rPr lang="ru-RU" baseline="0" dirty="0" smtClean="0"/>
              <a:t> О</a:t>
            </a:r>
            <a:r>
              <a:rPr lang="ru-RU" dirty="0" smtClean="0"/>
              <a:t>пишите главную суть презентации и обоснуйте ее важность.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Представьте каждую из основных тем.</a:t>
            </a:r>
          </a:p>
          <a:p>
            <a:r>
              <a:rPr lang="ru-RU" dirty="0" smtClean="0"/>
              <a:t>Чтобы предоставить слушателям ориентир, можно</a:t>
            </a:r>
            <a:r>
              <a:rPr lang="ru-RU" baseline="0" dirty="0" smtClean="0"/>
              <a:t> можете </a:t>
            </a:r>
            <a:r>
              <a:rPr lang="ru-RU" dirty="0" smtClean="0"/>
              <a:t>повторять этот обзорный слайд в ходе презентации, выделяя тему, которая будет обсуждаться далее.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lang="ru-RU"/>
            </a:pPr>
            <a:r>
              <a:rPr lang="ru-RU" sz="1200" dirty="0" smtClean="0"/>
              <a:t>Это другой параметр</a:t>
            </a:r>
            <a:r>
              <a:rPr lang="ru-RU" sz="1200" baseline="0" dirty="0" smtClean="0"/>
              <a:t> для обзорного слайда.</a:t>
            </a:r>
            <a:endParaRPr lang="ru-RU" sz="1200" dirty="0" smtClean="0"/>
          </a:p>
          <a:p>
            <a:pPr marL="228600" indent="-228600">
              <a:buFont typeface="+mj-lt"/>
              <a:buNone/>
            </a:pPr>
            <a:endParaRPr lang="ru-RU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b="0" dirty="0" smtClean="0"/>
              <a:t>Какие</a:t>
            </a:r>
            <a:r>
              <a:rPr lang="ru-RU" b="0" baseline="0" dirty="0" smtClean="0"/>
              <a:t> способности приобретут слушатели по завершении обучения?</a:t>
            </a:r>
            <a:r>
              <a:rPr lang="ru-RU" dirty="0" smtClean="0"/>
              <a:t> Коротко опишите каждую цель и полезность</a:t>
            </a:r>
            <a:r>
              <a:rPr lang="ru-RU" baseline="0" dirty="0" smtClean="0"/>
              <a:t> </a:t>
            </a:r>
            <a:r>
              <a:rPr lang="ru-RU" dirty="0" smtClean="0"/>
              <a:t>данной презентации для</a:t>
            </a:r>
            <a:r>
              <a:rPr lang="ru-RU" baseline="0" dirty="0" smtClean="0"/>
              <a:t> слушателей.</a:t>
            </a: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 dirty="0" smtClean="0"/>
              <a:t>Microsoft </a:t>
            </a:r>
            <a:r>
              <a:rPr lang="ru-RU" b="1" dirty="0" smtClean="0"/>
              <a:t>Инженерное мастерство</a:t>
            </a:r>
            <a:endParaRPr lang="ru-RU" dirty="0" smtClean="0"/>
          </a:p>
        </p:txBody>
      </p:sp>
      <p:sp>
        <p:nvSpPr>
          <p:cNvPr id="40963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ru-RU" dirty="0" smtClean="0"/>
              <a:t>Конфиденциальная информация Майкрософт</a:t>
            </a:r>
          </a:p>
        </p:txBody>
      </p:sp>
      <p:sp>
        <p:nvSpPr>
          <p:cNvPr id="40964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CEDE57-F8FE-4B43-B511-2E9F76624F74}" type="slidenum">
              <a:rPr lang="ru-RU" smtClean="0"/>
              <a:pPr/>
              <a:t>12</a:t>
            </a:fld>
            <a:endParaRPr lang="ru-RU" dirty="0" smtClean="0"/>
          </a:p>
        </p:txBody>
      </p:sp>
      <p:sp>
        <p:nvSpPr>
          <p:cNvPr id="409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449263"/>
            <a:ext cx="4541837" cy="3408362"/>
          </a:xfrm>
          <a:ln/>
        </p:spPr>
      </p:sp>
      <p:sp>
        <p:nvSpPr>
          <p:cNvPr id="409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9472"/>
            <a:ext cx="6261652" cy="4593861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latinLnBrk="0">
              <a:defRPr lang="ru-RU" b="1" cap="small" baseline="0">
                <a:solidFill>
                  <a:srgbClr val="0033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ru-RU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latinLnBrk="0">
              <a:buNone/>
              <a:defRPr lang="ru-RU" sz="2000" baseline="0"/>
            </a:lvl1pPr>
          </a:lstStyle>
          <a:p>
            <a:r>
              <a:rPr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5600"/>
            <a:ext cx="81946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3100" y="1497013"/>
            <a:ext cx="3975100" cy="4759325"/>
          </a:xfrm>
        </p:spPr>
        <p:txBody>
          <a:bodyPr/>
          <a:lstStyle>
            <a:lvl4pPr latinLnBrk="0">
              <a:defRPr lang="ru-RU" baseline="0"/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7760" y="1497013"/>
            <a:ext cx="3977640" cy="4759325"/>
          </a:xfrm>
        </p:spPr>
        <p:txBody>
          <a:bodyPr/>
          <a:lstStyle>
            <a:lvl4pPr latinLnBrk="0">
              <a:defRPr lang="ru-RU" baseline="0"/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/>
              <a:pPr/>
              <a:t>09.03.2014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09.03.2014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09.03.2014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олько 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/>
              <a:pPr/>
              <a:t>09.03.2014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latinLnBrk="0">
              <a:defRPr lang="ru-RU"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09.03.2014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 latinLnBrk="0">
              <a:buNone/>
              <a:defRPr lang="ru-RU" sz="1800"/>
            </a:lvl1pPr>
          </a:lstStyle>
          <a:p>
            <a:r>
              <a:rPr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 latinLnBrk="0">
              <a:defRPr lang="ru-RU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latinLnBrk="0">
              <a:defRPr lang="ru-RU" sz="3200">
                <a:latin typeface="+mn-lt"/>
              </a:defRPr>
            </a:lvl1pPr>
            <a:lvl2pPr latinLnBrk="0">
              <a:defRPr lang="ru-RU" sz="2800">
                <a:latin typeface="+mn-lt"/>
              </a:defRPr>
            </a:lvl2pPr>
            <a:lvl3pPr latinLnBrk="0">
              <a:defRPr lang="ru-RU" sz="2400">
                <a:latin typeface="+mn-lt"/>
              </a:defRPr>
            </a:lvl3pPr>
            <a:lvl4pPr latinLnBrk="0">
              <a:defRPr lang="ru-RU" sz="2400">
                <a:latin typeface="+mn-lt"/>
              </a:defRPr>
            </a:lvl4pPr>
            <a:lvl5pPr latinLnBrk="0">
              <a:defRPr lang="ru-RU" sz="2400">
                <a:latin typeface="+mn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09.03.2014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09.03.2014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ru-RU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09.03.2014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 latinLnBrk="0">
              <a:defRPr lang="ru-RU" sz="3200"/>
            </a:lvl1pPr>
            <a:lvl2pPr latinLnBrk="0">
              <a:defRPr lang="ru-RU" sz="2800"/>
            </a:lvl2pPr>
            <a:lvl3pPr latinLnBrk="0">
              <a:defRPr lang="ru-RU" sz="2400"/>
            </a:lvl3pPr>
            <a:lvl4pPr latinLnBrk="0">
              <a:defRPr lang="ru-RU" sz="2000"/>
            </a:lvl4pPr>
            <a:lvl5pPr latinLnBrk="0">
              <a:defRPr lang="ru-RU" sz="2000"/>
            </a:lvl5pPr>
            <a:lvl6pPr latinLnBrk="0">
              <a:defRPr lang="ru-RU" sz="2000"/>
            </a:lvl6pPr>
            <a:lvl7pPr latinLnBrk="0">
              <a:defRPr lang="ru-RU" sz="2000"/>
            </a:lvl7pPr>
            <a:lvl8pPr latinLnBrk="0">
              <a:defRPr lang="ru-RU" sz="2000"/>
            </a:lvl8pPr>
            <a:lvl9pPr latinLnBrk="0">
              <a:defRPr lang="ru-RU"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09.03.2014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lang="ru-RU" sz="3200"/>
            </a:lvl1pPr>
            <a:lvl2pPr marL="457200" indent="0" latinLnBrk="0">
              <a:buNone/>
              <a:defRPr lang="ru-RU" sz="2800"/>
            </a:lvl2pPr>
            <a:lvl3pPr marL="914400" indent="0" latinLnBrk="0">
              <a:buNone/>
              <a:defRPr lang="ru-RU" sz="2400"/>
            </a:lvl3pPr>
            <a:lvl4pPr marL="1371600" indent="0" latinLnBrk="0">
              <a:buNone/>
              <a:defRPr lang="ru-RU" sz="2000"/>
            </a:lvl4pPr>
            <a:lvl5pPr marL="1828800" indent="0" latinLnBrk="0">
              <a:buNone/>
              <a:defRPr lang="ru-RU" sz="2000"/>
            </a:lvl5pPr>
            <a:lvl6pPr marL="2286000" indent="0" latinLnBrk="0">
              <a:buNone/>
              <a:defRPr lang="ru-RU" sz="2000"/>
            </a:lvl6pPr>
            <a:lvl7pPr marL="2743200" indent="0" latinLnBrk="0">
              <a:buNone/>
              <a:defRPr lang="ru-RU" sz="2000"/>
            </a:lvl7pPr>
            <a:lvl8pPr marL="3200400" indent="0" latinLnBrk="0">
              <a:buNone/>
              <a:defRPr lang="ru-RU" sz="2000"/>
            </a:lvl8pPr>
            <a:lvl9pPr marL="3657600" indent="0" latinLnBrk="0">
              <a:buNone/>
              <a:defRPr lang="ru-RU"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09.03.2014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09.03.2014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09.03.2014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/>
              <a:pPr/>
              <a:t>09.03.2014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/>
              <a:pPr/>
              <a:t>‹#›</a:t>
            </a:fld>
            <a:endParaRPr lang="ru-RU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62" r:id="rId10"/>
    <p:sldLayoutId id="2147483654" r:id="rId11"/>
    <p:sldLayoutId id="2147483655" r:id="rId12"/>
    <p:sldLayoutId id="2147483663" r:id="rId13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539552" y="404664"/>
            <a:ext cx="4392488" cy="61206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166360" y="332656"/>
            <a:ext cx="3977640" cy="5976664"/>
          </a:xfrm>
        </p:spPr>
        <p:txBody>
          <a:bodyPr/>
          <a:lstStyle/>
          <a:p>
            <a:pPr marL="514350" indent="-51435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органов мы сейчас изучаем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514350" indent="-514350" algn="just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она является самой сложной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всех ранее изученных?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какими отделами нервной системы мы уже познакомились?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отдел нервной системы нам осталось изучить?</a:t>
            </a:r>
          </a:p>
          <a:p>
            <a:pPr marL="514350" indent="-514350" algn="just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0"/>
            <a:ext cx="4540796" cy="6846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6425198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3542"/>
            <a:ext cx="80772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задания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268761"/>
            <a:ext cx="8274496" cy="5112568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AutoNum type="arabicPeriod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функций мозжечка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Глаза закройте, вперед вытяните правую руку с указательным разогнутым пальцем, остальные пальцы сожмите в кулак. Затем, кончиком указательного пальца дотроньтесь до кончика своего носа. Получилось ли у вас?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 парах. Один сгибает в локте руку. Другой захватывает его предплечье возле кисти и предлагает первому вытянуть на себя руку, преодолевая сопротивление. Потом неожиданно для первого второй руку отпускает. Что с ней происходит?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2264807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332656"/>
            <a:ext cx="8077200" cy="612067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2. Изучение функций среднего мозга 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Взгляните на источник света, надавите осторожно рукой на глазное яблоко и снова взгляните на источник света. Что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наблюдаете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 парах. Встаньте, левую ногу поставьте перед правой, таким образом, дабы ступни образовывали единую прямую линию. Закройте глаза. Экспериментатор осторожно толкает испытуемого. Что наблюдаете?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7559806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algn="ctr">
              <a:defRPr lang="ru-RU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8499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 lang="ru-RU"/>
            </a:pPr>
            <a:r>
              <a:rPr lang="ru-RU" sz="4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§ 45, ответить на вопросы </a:t>
            </a:r>
            <a:endParaRPr lang="ru-RU" sz="4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smtClean="0">
                <a:latin typeface="Times New Roman" pitchFamily="18" charset="0"/>
                <a:cs typeface="Times New Roman" pitchFamily="18" charset="0"/>
              </a:rPr>
              <a:t>Критерии оценивания результатов теста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smtClean="0">
                <a:latin typeface="Times New Roman" pitchFamily="18" charset="0"/>
                <a:cs typeface="Times New Roman" pitchFamily="18" charset="0"/>
              </a:rPr>
              <a:t>еньше 4 правильных ответов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smtClean="0">
                <a:latin typeface="Times New Roman" pitchFamily="18" charset="0"/>
                <a:cs typeface="Times New Roman" pitchFamily="18" charset="0"/>
              </a:rPr>
              <a:t> "2"</a:t>
            </a:r>
          </a:p>
          <a:p>
            <a:pPr algn="just">
              <a:buNone/>
            </a:pPr>
            <a:r>
              <a:rPr smtClean="0">
                <a:latin typeface="Times New Roman" pitchFamily="18" charset="0"/>
                <a:cs typeface="Times New Roman" pitchFamily="18" charset="0"/>
              </a:rPr>
              <a:t>4-5 правильных ответа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smtClean="0">
                <a:latin typeface="Times New Roman" pitchFamily="18" charset="0"/>
                <a:cs typeface="Times New Roman" pitchFamily="18" charset="0"/>
              </a:rPr>
              <a:t> "3"</a:t>
            </a:r>
          </a:p>
          <a:p>
            <a:pPr algn="just">
              <a:buNone/>
            </a:pPr>
            <a:r>
              <a:rPr smtClean="0">
                <a:latin typeface="Times New Roman" pitchFamily="18" charset="0"/>
                <a:cs typeface="Times New Roman" pitchFamily="18" charset="0"/>
              </a:rPr>
              <a:t>6-7 </a:t>
            </a:r>
            <a:r>
              <a:rPr smtClean="0">
                <a:latin typeface="Times New Roman" pitchFamily="18" charset="0"/>
                <a:cs typeface="Times New Roman" pitchFamily="18" charset="0"/>
              </a:rPr>
              <a:t>правильных ответа </a:t>
            </a:r>
            <a:r>
              <a:rPr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smtClean="0">
                <a:latin typeface="Times New Roman" pitchFamily="18" charset="0"/>
                <a:cs typeface="Times New Roman" pitchFamily="18" charset="0"/>
              </a:rPr>
              <a:t>"4"</a:t>
            </a:r>
          </a:p>
          <a:p>
            <a:pPr algn="just">
              <a:buNone/>
            </a:pPr>
            <a:r>
              <a:rPr smtClean="0">
                <a:latin typeface="Times New Roman" pitchFamily="18" charset="0"/>
                <a:cs typeface="Times New Roman" pitchFamily="18" charset="0"/>
              </a:rPr>
              <a:t>8 правильных ответов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smtClean="0">
                <a:latin typeface="Times New Roman" pitchFamily="18" charset="0"/>
                <a:cs typeface="Times New Roman" pitchFamily="18" charset="0"/>
              </a:rPr>
              <a:t> "5"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051720" y="476672"/>
            <a:ext cx="6719304" cy="327935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головного мозга. Функции продолговатого и среднего мозга, моста и мозжечка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4067944" y="5085184"/>
            <a:ext cx="4772528" cy="990600"/>
          </a:xfrm>
        </p:spPr>
        <p:txBody>
          <a:bodyPr>
            <a:normAutofit fontScale="85000" lnSpcReduction="1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Автор-разработчик урока Тарасенко О.В.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биологии и химии, Амурского кадетского корпуса</a:t>
            </a:r>
            <a:r>
              <a:rPr lang="ru-RU" sz="2400" dirty="0" smtClean="0">
                <a:latin typeface="+mn-lt"/>
              </a:rPr>
              <a:t>.</a:t>
            </a:r>
            <a:endParaRPr lang="ru-RU" sz="2400" dirty="0">
              <a:latin typeface="+mn-lt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596413"/>
            <a:ext cx="8130480" cy="42973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строение головного мозга, определить основные функции отделов головного мозга.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551877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55576" y="116632"/>
            <a:ext cx="8077200" cy="11430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урока: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552" y="1268761"/>
            <a:ext cx="8424936" cy="5040560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способствовать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о строении и функциях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мозга,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механизмах взаимосвязи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спинного и головного мозга, соподчинения их функций;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находить причинно-следственные связи.</a:t>
            </a:r>
          </a:p>
          <a:p>
            <a:pPr lvl="0" algn="just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воспитательная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стимулировать развитие познавательного интереса, прогнозировать последствия для человека нарушения функций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мозга.</a:t>
            </a:r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08721"/>
            <a:ext cx="8352928" cy="4985056"/>
          </a:xfrm>
        </p:spPr>
        <p:txBody>
          <a:bodyPr/>
          <a:lstStyle/>
          <a:p>
            <a:pPr marL="0" indent="0" algn="just">
              <a:buNone/>
            </a:pPr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“Мозг – самое совершенное и сложное создание земной природы”.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И. П. Павлов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805693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96752"/>
            <a:ext cx="8077200" cy="4297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i="1" smtClean="0">
              <a:latin typeface="Times New Roman"/>
              <a:ea typeface="Calibri"/>
            </a:endParaRPr>
          </a:p>
          <a:p>
            <a:pPr marL="0" indent="0" algn="ctr">
              <a:buNone/>
            </a:pPr>
            <a:r>
              <a:rPr lang="ru-RU" sz="4000" i="1" smtClean="0">
                <a:latin typeface="Times New Roman"/>
                <a:ea typeface="Calibri"/>
              </a:rPr>
              <a:t>Можно </a:t>
            </a:r>
            <a:r>
              <a:rPr lang="ru-RU" sz="4000" i="1" dirty="0">
                <a:latin typeface="Times New Roman"/>
                <a:ea typeface="Calibri"/>
              </a:rPr>
              <a:t>ли утверждать, что чем больше мозг (голова), тем умнее человек?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xmlns="" val="46551746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7312" y="802257"/>
            <a:ext cx="8015855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0" y="2132857"/>
            <a:ext cx="2520280" cy="108012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Лобная доля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 rot="2102825">
            <a:off x="5349136" y="92670"/>
            <a:ext cx="720080" cy="2016224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Теменная доля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7224203" y="2780928"/>
            <a:ext cx="1944216" cy="1066611"/>
          </a:xfrm>
          <a:prstGeom prst="lef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Затылочная доля</a:t>
            </a: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19831698">
            <a:off x="2742621" y="5388460"/>
            <a:ext cx="2208804" cy="1484784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Продолговатый мозг</a:t>
            </a:r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1187624" y="4293095"/>
            <a:ext cx="2448272" cy="1152128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Височная доля</a:t>
            </a: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711096"/>
          </a:xfrm>
        </p:spPr>
        <p:txBody>
          <a:bodyPr>
            <a:normAutofit fontScale="90000"/>
          </a:bodyPr>
          <a:lstStyle/>
          <a:p>
            <a:pPr algn="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1.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Взаимосвязь отделов головного мозга и их функций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62975769"/>
              </p:ext>
            </p:extLst>
          </p:nvPr>
        </p:nvGraphicFramePr>
        <p:xfrm>
          <a:off x="683568" y="1556792"/>
          <a:ext cx="8137400" cy="4310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491"/>
                <a:gridCol w="3482145"/>
                <a:gridCol w="3856764"/>
              </a:tblGrid>
              <a:tr h="85253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головного мозга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393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393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393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393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393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393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3931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67544" y="296374"/>
            <a:ext cx="8280920" cy="641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трелка вправо 6"/>
          <p:cNvSpPr/>
          <p:nvPr/>
        </p:nvSpPr>
        <p:spPr>
          <a:xfrm>
            <a:off x="107504" y="2204864"/>
            <a:ext cx="2088232" cy="1584176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Лобная доля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5950" y="413592"/>
            <a:ext cx="2124236" cy="27363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двигательные навыки, такие как произвольные движения, речь, интеллект и поведение, память, концентрацию внимания, темперамент и личность. </a:t>
            </a:r>
          </a:p>
        </p:txBody>
      </p:sp>
      <p:sp>
        <p:nvSpPr>
          <p:cNvPr id="9" name="Стрелка влево 8"/>
          <p:cNvSpPr/>
          <p:nvPr/>
        </p:nvSpPr>
        <p:spPr>
          <a:xfrm>
            <a:off x="7452320" y="3140968"/>
            <a:ext cx="1584176" cy="1008112"/>
          </a:xfrm>
          <a:prstGeom prst="lef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Затылочная доля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72200" y="908720"/>
            <a:ext cx="2016224" cy="244827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Получение и обработка визуальной информации (узнавание цветов, формы предметов)</a:t>
            </a:r>
            <a:endParaRPr lang="ru-RU" dirty="0"/>
          </a:p>
        </p:txBody>
      </p:sp>
      <p:sp>
        <p:nvSpPr>
          <p:cNvPr id="2" name="Стрелка влево 1"/>
          <p:cNvSpPr/>
          <p:nvPr/>
        </p:nvSpPr>
        <p:spPr>
          <a:xfrm>
            <a:off x="6732240" y="4365104"/>
            <a:ext cx="2304256" cy="864096"/>
          </a:xfrm>
          <a:prstGeom prst="lef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мозжечок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24128" y="3861048"/>
            <a:ext cx="1512168" cy="165618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Координация сложных движений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 rot="943920">
            <a:off x="4363619" y="2101873"/>
            <a:ext cx="1512168" cy="2808312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400" dirty="0" err="1" smtClean="0"/>
              <a:t>Варолиев</a:t>
            </a:r>
            <a:r>
              <a:rPr lang="ru-RU" sz="2400" dirty="0" smtClean="0"/>
              <a:t> мост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19703" y="1201772"/>
            <a:ext cx="1800200" cy="230425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Связь переднего мозга со спинным, с мозжечком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2699792" y="5373216"/>
            <a:ext cx="2419911" cy="1080120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Продолговатый мозг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33618" y="3149896"/>
            <a:ext cx="2124236" cy="331236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Является продолжением спинного мозга.  Участвует в образовании вегетативных, соматических, вкусовых,  вестибулярных рефлексов. 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 rot="19755705">
            <a:off x="3462805" y="628681"/>
            <a:ext cx="797129" cy="2786294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dirty="0" smtClean="0"/>
              <a:t>Промежуточный мозг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03848" y="620689"/>
            <a:ext cx="1712154" cy="28853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Объединяет все зрительные, двигательные, вегетативные  реакции, необходимые для работы организма.</a:t>
            </a:r>
            <a:endParaRPr lang="ru-RU" dirty="0"/>
          </a:p>
        </p:txBody>
      </p:sp>
      <p:sp>
        <p:nvSpPr>
          <p:cNvPr id="14" name="Стрелка влево 13"/>
          <p:cNvSpPr/>
          <p:nvPr/>
        </p:nvSpPr>
        <p:spPr>
          <a:xfrm rot="2725028">
            <a:off x="3361160" y="4957642"/>
            <a:ext cx="2364455" cy="1431232"/>
          </a:xfrm>
          <a:prstGeom prst="lef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гипофиз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491880" y="3789040"/>
            <a:ext cx="1872208" cy="28083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Выработка важнейших гормонов,  регуляция большинства физиологических процессов.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8Cm1higbyIl35Abad2Rjv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OOKFAmQ6LnTdkKqqzhwoax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uPQogmzKvTp1YV9ymQ2ZW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9BB791A-2264-44DD-BA10-93318C807D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642</Words>
  <Application>Microsoft Office PowerPoint</Application>
  <PresentationFormat>Экран (4:3)</PresentationFormat>
  <Paragraphs>92</Paragraphs>
  <Slides>13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Training</vt:lpstr>
      <vt:lpstr>Слайд 1</vt:lpstr>
      <vt:lpstr>Строение головного мозга. Функции продолговатого и среднего мозга, моста и мозжечка </vt:lpstr>
      <vt:lpstr>Цель урока:</vt:lpstr>
      <vt:lpstr>Задачи урока:</vt:lpstr>
      <vt:lpstr>Слайд 5</vt:lpstr>
      <vt:lpstr>Слайд 6</vt:lpstr>
      <vt:lpstr>Слайд 7</vt:lpstr>
      <vt:lpstr>Таблица 1.  Взаимосвязь отделов головного мозга и их функций </vt:lpstr>
      <vt:lpstr>Слайд 9</vt:lpstr>
      <vt:lpstr>Практические задания</vt:lpstr>
      <vt:lpstr>Слайд 11</vt:lpstr>
      <vt:lpstr>Домашнее задание</vt:lpstr>
      <vt:lpstr>Критерии оценивания результатов теста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2014-02-27T09:48:55Z</dcterms:created>
  <dcterms:modified xsi:type="dcterms:W3CDTF">2014-03-10T03:02:39Z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TC016745579991</vt:lpwstr>
  </property>
</Properties>
</file>