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0" d="100"/>
          <a:sy n="100" d="100"/>
        </p:scale>
        <p:origin x="-21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638FA188-EC52-4E14-B993-5DF5A4B45A9C}" type="datetimeFigureOut">
              <a:rPr lang="ru-RU" smtClean="0"/>
              <a:pPr/>
              <a:t>29.05.2017</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0D34BE24-EBF8-4BA3-AE0D-3250B9474601}"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38FA188-EC52-4E14-B993-5DF5A4B45A9C}" type="datetimeFigureOut">
              <a:rPr lang="ru-RU" smtClean="0"/>
              <a:pPr/>
              <a:t>29.05.2017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D34BE24-EBF8-4BA3-AE0D-3250B9474601}"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38FA188-EC52-4E14-B993-5DF5A4B45A9C}" type="datetimeFigureOut">
              <a:rPr lang="ru-RU" smtClean="0"/>
              <a:pPr/>
              <a:t>29.05.2017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D34BE24-EBF8-4BA3-AE0D-3250B9474601}"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38FA188-EC52-4E14-B993-5DF5A4B45A9C}" type="datetimeFigureOut">
              <a:rPr lang="ru-RU" smtClean="0"/>
              <a:pPr/>
              <a:t>29.05.2017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D34BE24-EBF8-4BA3-AE0D-3250B9474601}"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638FA188-EC52-4E14-B993-5DF5A4B45A9C}" type="datetimeFigureOut">
              <a:rPr lang="ru-RU" smtClean="0"/>
              <a:pPr/>
              <a:t>29.05.2017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0D34BE24-EBF8-4BA3-AE0D-3250B9474601}"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638FA188-EC52-4E14-B993-5DF5A4B45A9C}" type="datetimeFigureOut">
              <a:rPr lang="ru-RU" smtClean="0"/>
              <a:pPr/>
              <a:t>29.05.2017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D34BE24-EBF8-4BA3-AE0D-3250B9474601}"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638FA188-EC52-4E14-B993-5DF5A4B45A9C}" type="datetimeFigureOut">
              <a:rPr lang="ru-RU" smtClean="0"/>
              <a:pPr/>
              <a:t>29.05.2017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D34BE24-EBF8-4BA3-AE0D-3250B9474601}"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638FA188-EC52-4E14-B993-5DF5A4B45A9C}" type="datetimeFigureOut">
              <a:rPr lang="ru-RU" smtClean="0"/>
              <a:pPr/>
              <a:t>29.05.2017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D34BE24-EBF8-4BA3-AE0D-3250B9474601}"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38FA188-EC52-4E14-B993-5DF5A4B45A9C}" type="datetimeFigureOut">
              <a:rPr lang="ru-RU" smtClean="0"/>
              <a:pPr/>
              <a:t>29.05.2017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D34BE24-EBF8-4BA3-AE0D-3250B9474601}"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638FA188-EC52-4E14-B993-5DF5A4B45A9C}" type="datetimeFigureOut">
              <a:rPr lang="ru-RU" smtClean="0"/>
              <a:pPr/>
              <a:t>29.05.2017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D34BE24-EBF8-4BA3-AE0D-3250B9474601}"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638FA188-EC52-4E14-B993-5DF5A4B45A9C}" type="datetimeFigureOut">
              <a:rPr lang="ru-RU" smtClean="0"/>
              <a:pPr/>
              <a:t>29.05.2017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D34BE24-EBF8-4BA3-AE0D-3250B9474601}"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638FA188-EC52-4E14-B993-5DF5A4B45A9C}" type="datetimeFigureOut">
              <a:rPr lang="ru-RU" smtClean="0"/>
              <a:pPr/>
              <a:t>29.05.2017</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0D34BE24-EBF8-4BA3-AE0D-3250B9474601}"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260648"/>
            <a:ext cx="8229600" cy="1008112"/>
          </a:xfrm>
        </p:spPr>
        <p:txBody>
          <a:bodyPr>
            <a:normAutofit fontScale="90000"/>
          </a:bodyPr>
          <a:lstStyle/>
          <a:p>
            <a:r>
              <a:rPr lang="ru-RU" sz="2200" dirty="0" smtClean="0"/>
              <a:t>Выбор примыкания железнодорожной линии</a:t>
            </a:r>
            <a:r>
              <a:rPr lang="ru-RU" dirty="0" smtClean="0"/>
              <a:t/>
            </a:r>
            <a:br>
              <a:rPr lang="ru-RU" dirty="0" smtClean="0"/>
            </a:br>
            <a:endParaRPr lang="ru-RU" dirty="0"/>
          </a:p>
        </p:txBody>
      </p:sp>
      <p:sp>
        <p:nvSpPr>
          <p:cNvPr id="3" name="Подзаголовок 2"/>
          <p:cNvSpPr>
            <a:spLocks noGrp="1"/>
          </p:cNvSpPr>
          <p:nvPr>
            <p:ph type="subTitle" idx="1"/>
          </p:nvPr>
        </p:nvSpPr>
        <p:spPr>
          <a:xfrm>
            <a:off x="1043608" y="714356"/>
            <a:ext cx="6944816" cy="5594964"/>
          </a:xfrm>
        </p:spPr>
        <p:txBody>
          <a:bodyPr>
            <a:noAutofit/>
          </a:bodyPr>
          <a:lstStyle/>
          <a:p>
            <a:r>
              <a:rPr lang="ru-RU" sz="1600" dirty="0" smtClean="0"/>
              <a:t>Определяем угловой </a:t>
            </a:r>
            <a:r>
              <a:rPr lang="ru-RU" sz="1600" dirty="0" err="1" smtClean="0"/>
              <a:t>вагонопоток</a:t>
            </a:r>
            <a:r>
              <a:rPr lang="ru-RU" sz="1600" dirty="0" smtClean="0"/>
              <a:t> по первому и второму варианту на основании следующих формул:</a:t>
            </a:r>
          </a:p>
          <a:p>
            <a:r>
              <a:rPr lang="ru-RU" sz="1600" dirty="0" err="1" smtClean="0"/>
              <a:t>N</a:t>
            </a:r>
            <a:r>
              <a:rPr lang="ru-RU" sz="1600" baseline="-25000" dirty="0" err="1" smtClean="0"/>
              <a:t>угл</a:t>
            </a:r>
            <a:r>
              <a:rPr lang="ru-RU" sz="1600" dirty="0" err="1" smtClean="0"/>
              <a:t>=N</a:t>
            </a:r>
            <a:r>
              <a:rPr lang="ru-RU" sz="1600" baseline="-25000" dirty="0" err="1" smtClean="0"/>
              <a:t>а-в</a:t>
            </a:r>
            <a:r>
              <a:rPr lang="ru-RU" sz="1600" dirty="0" err="1" smtClean="0"/>
              <a:t>+N</a:t>
            </a:r>
            <a:r>
              <a:rPr lang="ru-RU" sz="1600" baseline="-25000" dirty="0" err="1" smtClean="0"/>
              <a:t>в-а</a:t>
            </a:r>
            <a:r>
              <a:rPr lang="ru-RU" sz="1600" baseline="-25000" dirty="0" smtClean="0"/>
              <a:t>          </a:t>
            </a:r>
            <a:r>
              <a:rPr lang="ru-RU" sz="1600" baseline="-25000" dirty="0" smtClean="0"/>
              <a:t>                                         </a:t>
            </a:r>
            <a:r>
              <a:rPr lang="ru-RU" sz="1600" dirty="0" smtClean="0"/>
              <a:t>(2.1)</a:t>
            </a:r>
          </a:p>
          <a:p>
            <a:r>
              <a:rPr lang="ru-RU" sz="1600" dirty="0" err="1" smtClean="0"/>
              <a:t>N</a:t>
            </a:r>
            <a:r>
              <a:rPr lang="ru-RU" sz="1600" baseline="-25000" dirty="0" err="1" smtClean="0"/>
              <a:t>угл</a:t>
            </a:r>
            <a:r>
              <a:rPr lang="ru-RU" sz="1600" dirty="0" err="1" smtClean="0"/>
              <a:t>=N</a:t>
            </a:r>
            <a:r>
              <a:rPr lang="ru-RU" sz="1600" baseline="-25000" dirty="0" err="1" smtClean="0"/>
              <a:t>б-в</a:t>
            </a:r>
            <a:r>
              <a:rPr lang="ru-RU" sz="1600" dirty="0" err="1" smtClean="0"/>
              <a:t>+N</a:t>
            </a:r>
            <a:r>
              <a:rPr lang="ru-RU" sz="1600" baseline="-25000" dirty="0" err="1" smtClean="0"/>
              <a:t>в-б</a:t>
            </a:r>
            <a:r>
              <a:rPr lang="ru-RU" sz="1600" baseline="-25000" dirty="0" smtClean="0"/>
              <a:t>                                                    </a:t>
            </a:r>
            <a:r>
              <a:rPr lang="ru-RU" sz="1600" dirty="0" smtClean="0"/>
              <a:t>(2.2)</a:t>
            </a:r>
          </a:p>
          <a:p>
            <a:r>
              <a:rPr lang="ru-RU" sz="1600" dirty="0" smtClean="0"/>
              <a:t>где, </a:t>
            </a:r>
            <a:r>
              <a:rPr lang="ru-RU" sz="1600" dirty="0" err="1" smtClean="0"/>
              <a:t>N</a:t>
            </a:r>
            <a:r>
              <a:rPr lang="ru-RU" sz="1600" baseline="-25000" dirty="0" err="1" smtClean="0"/>
              <a:t>угл</a:t>
            </a:r>
            <a:r>
              <a:rPr lang="ru-RU" sz="1600" dirty="0" smtClean="0"/>
              <a:t> – угловой </a:t>
            </a:r>
            <a:r>
              <a:rPr lang="ru-RU" sz="1600" dirty="0" err="1" smtClean="0"/>
              <a:t>вагонопоток</a:t>
            </a:r>
            <a:r>
              <a:rPr lang="ru-RU" sz="1600" dirty="0" smtClean="0"/>
              <a:t>.</a:t>
            </a:r>
          </a:p>
          <a:p>
            <a:r>
              <a:rPr lang="ru-RU" sz="1600" dirty="0" smtClean="0"/>
              <a:t>На основании формулы 2.1 определяем угловой </a:t>
            </a:r>
            <a:r>
              <a:rPr lang="ru-RU" sz="1600" dirty="0" err="1" smtClean="0"/>
              <a:t>вагонопоток</a:t>
            </a:r>
            <a:r>
              <a:rPr lang="ru-RU" sz="1600" dirty="0" smtClean="0"/>
              <a:t>  по первому варианту:</a:t>
            </a:r>
          </a:p>
          <a:p>
            <a:r>
              <a:rPr lang="ru-RU" sz="1600" dirty="0" smtClean="0"/>
              <a:t>N</a:t>
            </a:r>
            <a:r>
              <a:rPr lang="ru-RU" sz="1600" baseline="-25000" dirty="0" smtClean="0"/>
              <a:t>угл</a:t>
            </a:r>
            <a:r>
              <a:rPr lang="ru-RU" sz="1600" dirty="0" smtClean="0"/>
              <a:t>=3+1=4 (поезда)</a:t>
            </a:r>
          </a:p>
          <a:p>
            <a:r>
              <a:rPr lang="ru-RU" sz="1600" dirty="0" smtClean="0"/>
              <a:t>На основании формулы 2.2 определяем угловой </a:t>
            </a:r>
            <a:r>
              <a:rPr lang="ru-RU" sz="1600" dirty="0" err="1" smtClean="0"/>
              <a:t>вагонопоток</a:t>
            </a:r>
            <a:r>
              <a:rPr lang="ru-RU" sz="1600" dirty="0" smtClean="0"/>
              <a:t> по второму варианту:</a:t>
            </a:r>
          </a:p>
          <a:p>
            <a:r>
              <a:rPr lang="ru-RU" sz="1600" dirty="0" smtClean="0"/>
              <a:t>N</a:t>
            </a:r>
            <a:r>
              <a:rPr lang="ru-RU" sz="1600" baseline="-25000" dirty="0" smtClean="0"/>
              <a:t>угл</a:t>
            </a:r>
            <a:r>
              <a:rPr lang="ru-RU" sz="1600" dirty="0" smtClean="0"/>
              <a:t>=17+17=34 (поезда)</a:t>
            </a:r>
          </a:p>
          <a:p>
            <a:r>
              <a:rPr lang="ru-RU" sz="1600" dirty="0" smtClean="0"/>
              <a:t>Далее определяем общий </a:t>
            </a:r>
            <a:r>
              <a:rPr lang="ru-RU" sz="1600" dirty="0" err="1" smtClean="0"/>
              <a:t>вагонопоток</a:t>
            </a:r>
            <a:r>
              <a:rPr lang="ru-RU" sz="1600" dirty="0" smtClean="0"/>
              <a:t> по формуле:</a:t>
            </a:r>
          </a:p>
          <a:p>
            <a:r>
              <a:rPr lang="ru-RU" sz="1600" dirty="0" err="1" smtClean="0"/>
              <a:t>N</a:t>
            </a:r>
            <a:r>
              <a:rPr lang="ru-RU" sz="1600" baseline="-25000" dirty="0" err="1" smtClean="0"/>
              <a:t>общ</a:t>
            </a:r>
            <a:r>
              <a:rPr lang="ru-RU" sz="1600" dirty="0" err="1" smtClean="0"/>
              <a:t>=N</a:t>
            </a:r>
            <a:r>
              <a:rPr lang="ru-RU" sz="1600" baseline="-25000" dirty="0" err="1" smtClean="0"/>
              <a:t>б-а</a:t>
            </a:r>
            <a:r>
              <a:rPr lang="ru-RU" sz="1600" dirty="0" err="1" smtClean="0"/>
              <a:t>+N</a:t>
            </a:r>
            <a:r>
              <a:rPr lang="ru-RU" sz="1600" baseline="-25000" dirty="0" err="1" smtClean="0"/>
              <a:t>а-б</a:t>
            </a:r>
            <a:r>
              <a:rPr lang="ru-RU" sz="1600" dirty="0" err="1" smtClean="0"/>
              <a:t>+N</a:t>
            </a:r>
            <a:r>
              <a:rPr lang="ru-RU" sz="1600" baseline="-25000" dirty="0" err="1" smtClean="0"/>
              <a:t>б-в</a:t>
            </a:r>
            <a:r>
              <a:rPr lang="ru-RU" sz="1600" dirty="0" err="1" smtClean="0"/>
              <a:t>+N</a:t>
            </a:r>
            <a:r>
              <a:rPr lang="ru-RU" sz="1600" baseline="-25000" dirty="0" err="1" smtClean="0"/>
              <a:t>в-б</a:t>
            </a:r>
            <a:r>
              <a:rPr lang="ru-RU" sz="1600" dirty="0" err="1" smtClean="0"/>
              <a:t>+N</a:t>
            </a:r>
            <a:r>
              <a:rPr lang="ru-RU" sz="1600" baseline="-25000" dirty="0" err="1" smtClean="0"/>
              <a:t>в-а</a:t>
            </a:r>
            <a:r>
              <a:rPr lang="ru-RU" sz="1600" dirty="0" err="1" smtClean="0"/>
              <a:t>+N</a:t>
            </a:r>
            <a:r>
              <a:rPr lang="ru-RU" sz="1600" baseline="-25000" dirty="0" err="1" smtClean="0"/>
              <a:t>а-в</a:t>
            </a:r>
            <a:r>
              <a:rPr lang="ru-RU" sz="1600" dirty="0" smtClean="0"/>
              <a:t>; (поезд) (2.3)</a:t>
            </a:r>
          </a:p>
          <a:p>
            <a:r>
              <a:rPr lang="ru-RU" sz="1600" dirty="0" smtClean="0"/>
              <a:t>где </a:t>
            </a:r>
            <a:r>
              <a:rPr lang="ru-RU" sz="1600" dirty="0" err="1" smtClean="0"/>
              <a:t>N</a:t>
            </a:r>
            <a:r>
              <a:rPr lang="ru-RU" sz="1600" baseline="-25000" dirty="0" err="1" smtClean="0"/>
              <a:t>общ</a:t>
            </a:r>
            <a:r>
              <a:rPr lang="ru-RU" sz="1600" dirty="0" smtClean="0"/>
              <a:t> – общий </a:t>
            </a:r>
            <a:r>
              <a:rPr lang="ru-RU" sz="1600" dirty="0" err="1" smtClean="0"/>
              <a:t>вагонопоток</a:t>
            </a:r>
            <a:r>
              <a:rPr lang="ru-RU" sz="1600" dirty="0" smtClean="0"/>
              <a:t>.</a:t>
            </a:r>
          </a:p>
          <a:p>
            <a:r>
              <a:rPr lang="ru-RU" sz="1600" dirty="0" smtClean="0"/>
              <a:t>На основании формулы 2.3 определяем общий </a:t>
            </a:r>
            <a:r>
              <a:rPr lang="ru-RU" sz="1600" dirty="0" err="1" smtClean="0"/>
              <a:t>вагонопоток</a:t>
            </a:r>
            <a:r>
              <a:rPr lang="ru-RU" sz="1600" dirty="0" smtClean="0"/>
              <a:t>:</a:t>
            </a:r>
          </a:p>
          <a:p>
            <a:r>
              <a:rPr lang="ru-RU" sz="1600" dirty="0" smtClean="0"/>
              <a:t>N</a:t>
            </a:r>
            <a:r>
              <a:rPr lang="ru-RU" sz="1600" baseline="-25000" dirty="0" smtClean="0"/>
              <a:t>общ</a:t>
            </a:r>
            <a:r>
              <a:rPr lang="ru-RU" sz="1600" dirty="0" smtClean="0"/>
              <a:t>=56+58+34+4=152 (поезда)</a:t>
            </a:r>
          </a:p>
          <a:p>
            <a:r>
              <a:rPr lang="ru-RU" sz="1600" dirty="0" smtClean="0"/>
              <a:t>  </a:t>
            </a:r>
          </a:p>
          <a:p>
            <a:r>
              <a:rPr lang="ru-RU" sz="1600" dirty="0" smtClean="0"/>
              <a:t>На основании произведённых расчётов доля углового </a:t>
            </a:r>
            <a:r>
              <a:rPr lang="ru-RU" sz="1600" dirty="0" err="1" smtClean="0"/>
              <a:t>вагонопотока</a:t>
            </a:r>
            <a:r>
              <a:rPr lang="ru-RU" sz="1600" dirty="0" smtClean="0"/>
              <a:t> составила меньше, чем по второму варианту, таким образом, принимаем для дальнейшей разработки первый вариант примыкания.</a:t>
            </a:r>
          </a:p>
          <a:p>
            <a:pPr algn="l"/>
            <a:endParaRPr lang="ru-RU" sz="16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dirty="0" smtClean="0"/>
              <a:t>Сортировочные </a:t>
            </a:r>
            <a:r>
              <a:rPr lang="ru-RU" sz="2400" dirty="0" smtClean="0"/>
              <a:t>устройства</a:t>
            </a:r>
            <a:br>
              <a:rPr lang="ru-RU" sz="2400" dirty="0" smtClean="0"/>
            </a:br>
            <a:endParaRPr lang="ru-RU" sz="2400" dirty="0"/>
          </a:p>
        </p:txBody>
      </p:sp>
      <p:sp>
        <p:nvSpPr>
          <p:cNvPr id="3" name="Содержимое 2"/>
          <p:cNvSpPr>
            <a:spLocks noGrp="1"/>
          </p:cNvSpPr>
          <p:nvPr>
            <p:ph idx="1"/>
          </p:nvPr>
        </p:nvSpPr>
        <p:spPr/>
        <p:txBody>
          <a:bodyPr>
            <a:noAutofit/>
          </a:bodyPr>
          <a:lstStyle/>
          <a:p>
            <a:r>
              <a:rPr lang="ru-RU" sz="2000" dirty="0" smtClean="0"/>
              <a:t>Сортировочные устройства на участковых станциях предназначены для расформирования и формирования участковых, сборных и передаточных поездов и подборки местных вагонов по пунктам выгрузки. </a:t>
            </a:r>
          </a:p>
          <a:p>
            <a:r>
              <a:rPr lang="ru-RU" sz="2000" dirty="0" smtClean="0"/>
              <a:t>Горки малой мощности сооружаются при числе путей в сортировочном парке до 16 включительно и суточной переработке 250 – 1500 вагонов. Сортировка вагонов на горке выполняется за счёт использования их силы тяжести.</a:t>
            </a:r>
          </a:p>
          <a:p>
            <a:r>
              <a:rPr lang="ru-RU" sz="2000" dirty="0" smtClean="0"/>
              <a:t>Стрелочные горловины сортировочного парка и участок вытяжного пути за последним стрелочным переводом располагаем на спуске до 1,5‰ в сторону сортировочной горки, чтобы создать благоприятные условия для маневровой работы толчками.</a:t>
            </a:r>
          </a:p>
          <a:p>
            <a:r>
              <a:rPr lang="ru-RU" sz="2000" dirty="0" smtClean="0"/>
              <a:t>Голова сортировочного парка от разделительной стрелки до предельных столбиков проектируется более короткой за счёт группировки путей в пучки и применения симметричных стрелочных переводов марки 1/6.</a:t>
            </a:r>
          </a:p>
          <a:p>
            <a:endParaRPr lang="ru-RU" sz="20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dirty="0" smtClean="0"/>
              <a:t>Определение </a:t>
            </a:r>
            <a:r>
              <a:rPr lang="ru-RU" sz="3600" dirty="0" smtClean="0"/>
              <a:t>расчётной высоты горки малой мощности</a:t>
            </a:r>
            <a:br>
              <a:rPr lang="ru-RU" sz="3600" dirty="0" smtClean="0"/>
            </a:br>
            <a:endParaRPr lang="ru-RU" sz="3600" dirty="0"/>
          </a:p>
        </p:txBody>
      </p:sp>
      <p:sp>
        <p:nvSpPr>
          <p:cNvPr id="3" name="Содержимое 2"/>
          <p:cNvSpPr>
            <a:spLocks noGrp="1"/>
          </p:cNvSpPr>
          <p:nvPr>
            <p:ph idx="1"/>
          </p:nvPr>
        </p:nvSpPr>
        <p:spPr/>
        <p:txBody>
          <a:bodyPr>
            <a:normAutofit/>
          </a:bodyPr>
          <a:lstStyle/>
          <a:p>
            <a:r>
              <a:rPr lang="ru-RU" sz="3200" dirty="0" smtClean="0"/>
              <a:t>На основании формулы 4.1 мы можем определить расчётную высоту горки малой мощности:</a:t>
            </a:r>
          </a:p>
          <a:p>
            <a:r>
              <a:rPr lang="ru-RU" sz="3200" dirty="0" smtClean="0"/>
              <a:t>H</a:t>
            </a:r>
            <a:r>
              <a:rPr lang="ru-RU" sz="3200" baseline="-25000" dirty="0" smtClean="0"/>
              <a:t>р</a:t>
            </a:r>
            <a:r>
              <a:rPr lang="ru-RU" sz="3200" dirty="0" smtClean="0"/>
              <a:t>=1,5*(0,42+0,666+0,05)-0,061=1,6 (м)</a:t>
            </a:r>
          </a:p>
          <a:p>
            <a:r>
              <a:rPr lang="ru-RU" sz="3200" dirty="0" smtClean="0"/>
              <a:t>Таким образом, высота горки составила 1,6 м.</a:t>
            </a:r>
          </a:p>
          <a:p>
            <a:endParaRPr lang="ru-RU" sz="32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000" dirty="0" smtClean="0"/>
              <a:t> </a:t>
            </a:r>
            <a:r>
              <a:rPr lang="ru-RU" sz="2000" dirty="0" smtClean="0"/>
              <a:t>Проектирование продольного профиля спускной части горки</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70000" lnSpcReduction="20000"/>
          </a:bodyPr>
          <a:lstStyle/>
          <a:p>
            <a:r>
              <a:rPr lang="ru-RU" dirty="0" smtClean="0"/>
              <a:t>Профиль высоты горки проектируем так, чтобы профильная высота её не превышала расчётную </a:t>
            </a:r>
            <a:r>
              <a:rPr lang="ru-RU" dirty="0" err="1" smtClean="0"/>
              <a:t>H</a:t>
            </a:r>
            <a:r>
              <a:rPr lang="ru-RU" baseline="-25000" dirty="0" err="1" smtClean="0"/>
              <a:t>р</a:t>
            </a:r>
            <a:r>
              <a:rPr lang="ru-RU" dirty="0" smtClean="0"/>
              <a:t>. Для этого расчётный путь (от ВГ до РТ) разделяем на профильные участки – скоростной (</a:t>
            </a:r>
            <a:r>
              <a:rPr lang="ru-RU" dirty="0" err="1" smtClean="0"/>
              <a:t>l</a:t>
            </a:r>
            <a:r>
              <a:rPr lang="ru-RU" baseline="-25000" dirty="0" err="1" smtClean="0"/>
              <a:t>ск</a:t>
            </a:r>
            <a:r>
              <a:rPr lang="ru-RU" dirty="0" smtClean="0"/>
              <a:t>), промежуточный (</a:t>
            </a:r>
            <a:r>
              <a:rPr lang="ru-RU" dirty="0" err="1" smtClean="0"/>
              <a:t>l</a:t>
            </a:r>
            <a:r>
              <a:rPr lang="ru-RU" baseline="-25000" dirty="0" err="1" smtClean="0"/>
              <a:t>пром</a:t>
            </a:r>
            <a:r>
              <a:rPr lang="ru-RU" dirty="0" smtClean="0"/>
              <a:t>), участок стрелочной зоны (</a:t>
            </a:r>
            <a:r>
              <a:rPr lang="ru-RU" dirty="0" err="1" smtClean="0"/>
              <a:t>l</a:t>
            </a:r>
            <a:r>
              <a:rPr lang="ru-RU" baseline="-25000" dirty="0" err="1" smtClean="0"/>
              <a:t>сз</a:t>
            </a:r>
            <a:r>
              <a:rPr lang="ru-RU" dirty="0" smtClean="0"/>
              <a:t>) и участок до расчётной точки (</a:t>
            </a:r>
            <a:r>
              <a:rPr lang="ru-RU" dirty="0" err="1" smtClean="0"/>
              <a:t>l</a:t>
            </a:r>
            <a:r>
              <a:rPr lang="ru-RU" baseline="-25000" dirty="0" err="1" smtClean="0"/>
              <a:t>рт</a:t>
            </a:r>
            <a:r>
              <a:rPr lang="ru-RU" dirty="0" smtClean="0"/>
              <a:t>).</a:t>
            </a:r>
          </a:p>
          <a:p>
            <a:r>
              <a:rPr lang="ru-RU" dirty="0" smtClean="0"/>
              <a:t>На основании формулы 4.10 определяем высоту головного участка:</a:t>
            </a:r>
          </a:p>
          <a:p>
            <a:r>
              <a:rPr lang="ru-RU" dirty="0" smtClean="0"/>
              <a:t>h</a:t>
            </a:r>
            <a:r>
              <a:rPr lang="ru-RU" baseline="-25000" dirty="0" smtClean="0"/>
              <a:t>ск</a:t>
            </a:r>
            <a:r>
              <a:rPr lang="ru-RU" dirty="0" smtClean="0"/>
              <a:t>=30*25*10</a:t>
            </a:r>
            <a:r>
              <a:rPr lang="ru-RU" baseline="30000" dirty="0" smtClean="0"/>
              <a:t>-3</a:t>
            </a:r>
            <a:r>
              <a:rPr lang="ru-RU" dirty="0" smtClean="0"/>
              <a:t>=0,75 (м)</a:t>
            </a:r>
          </a:p>
          <a:p>
            <a:r>
              <a:rPr lang="ru-RU" dirty="0" smtClean="0"/>
              <a:t>На основании формулы 4.11 определяем высоту среднего участка:</a:t>
            </a:r>
          </a:p>
          <a:p>
            <a:r>
              <a:rPr lang="ru-RU" dirty="0" smtClean="0"/>
              <a:t>h</a:t>
            </a:r>
            <a:r>
              <a:rPr lang="ru-RU" baseline="-25000" dirty="0" smtClean="0"/>
              <a:t>сз</a:t>
            </a:r>
            <a:r>
              <a:rPr lang="ru-RU" dirty="0" smtClean="0"/>
              <a:t>=2*139,82*10</a:t>
            </a:r>
            <a:r>
              <a:rPr lang="ru-RU" baseline="30000" dirty="0" smtClean="0"/>
              <a:t>-3</a:t>
            </a:r>
            <a:r>
              <a:rPr lang="ru-RU" dirty="0" smtClean="0"/>
              <a:t>=0,279 (м)</a:t>
            </a:r>
          </a:p>
          <a:p>
            <a:r>
              <a:rPr lang="ru-RU" dirty="0" smtClean="0"/>
              <a:t>На основании формулы 4.12 определяем высоту нижнего участка:</a:t>
            </a:r>
          </a:p>
          <a:p>
            <a:r>
              <a:rPr lang="ru-RU" dirty="0" smtClean="0"/>
              <a:t>h</a:t>
            </a:r>
            <a:r>
              <a:rPr lang="ru-RU" baseline="-25000" dirty="0" smtClean="0"/>
              <a:t>птп</a:t>
            </a:r>
            <a:r>
              <a:rPr lang="ru-RU" dirty="0" smtClean="0"/>
              <a:t>=1,5*66,1*10</a:t>
            </a:r>
            <a:r>
              <a:rPr lang="ru-RU" baseline="30000" dirty="0" smtClean="0"/>
              <a:t>-3</a:t>
            </a:r>
            <a:r>
              <a:rPr lang="ru-RU" dirty="0" smtClean="0"/>
              <a:t>=0,099 (м)</a:t>
            </a:r>
          </a:p>
          <a:p>
            <a:r>
              <a:rPr lang="ru-RU" dirty="0" smtClean="0"/>
              <a:t>Необходимо определить крутизну уклона:</a:t>
            </a:r>
          </a:p>
          <a:p>
            <a:r>
              <a:rPr lang="ru-RU" dirty="0" err="1" smtClean="0"/>
              <a:t>i</a:t>
            </a:r>
            <a:r>
              <a:rPr lang="ru-RU" baseline="-25000" dirty="0" err="1" smtClean="0"/>
              <a:t>пром</a:t>
            </a:r>
            <a:r>
              <a:rPr lang="ru-RU" dirty="0" err="1" smtClean="0"/>
              <a:t>=h</a:t>
            </a:r>
            <a:r>
              <a:rPr lang="ru-RU" baseline="-25000" dirty="0" err="1" smtClean="0"/>
              <a:t>пром</a:t>
            </a:r>
            <a:r>
              <a:rPr lang="ru-RU" dirty="0" smtClean="0"/>
              <a:t>*10</a:t>
            </a:r>
            <a:r>
              <a:rPr lang="ru-RU" baseline="30000" dirty="0" smtClean="0"/>
              <a:t>3</a:t>
            </a:r>
            <a:r>
              <a:rPr lang="ru-RU" dirty="0" smtClean="0"/>
              <a:t>/</a:t>
            </a:r>
            <a:r>
              <a:rPr lang="ru-RU" dirty="0" err="1" smtClean="0"/>
              <a:t>l</a:t>
            </a:r>
            <a:r>
              <a:rPr lang="ru-RU" baseline="-25000" dirty="0" err="1" smtClean="0"/>
              <a:t>пром</a:t>
            </a:r>
            <a:r>
              <a:rPr lang="ru-RU" dirty="0" smtClean="0"/>
              <a:t> (‰)                                (4.13)</a:t>
            </a:r>
          </a:p>
          <a:p>
            <a:r>
              <a:rPr lang="ru-RU" dirty="0" smtClean="0"/>
              <a:t>На основании формулы 4.13 определяем крутизну уклона промежуточного участка:</a:t>
            </a:r>
          </a:p>
          <a:p>
            <a:r>
              <a:rPr lang="ru-RU" dirty="0" smtClean="0"/>
              <a:t>i</a:t>
            </a:r>
            <a:r>
              <a:rPr lang="ru-RU" baseline="-25000" dirty="0" smtClean="0"/>
              <a:t>пром</a:t>
            </a:r>
            <a:r>
              <a:rPr lang="ru-RU" dirty="0" smtClean="0"/>
              <a:t>=0,47*10</a:t>
            </a:r>
            <a:r>
              <a:rPr lang="ru-RU" baseline="30000" dirty="0" smtClean="0"/>
              <a:t>3</a:t>
            </a:r>
            <a:r>
              <a:rPr lang="ru-RU" dirty="0" smtClean="0"/>
              <a:t>/38,5=12,2 (‰)</a:t>
            </a:r>
          </a:p>
          <a:p>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000" dirty="0" smtClean="0"/>
              <a:t>4.5 Определение потребной мощности и выбор числа тормозных средств</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47500" lnSpcReduction="20000"/>
          </a:bodyPr>
          <a:lstStyle/>
          <a:p>
            <a:r>
              <a:rPr lang="ru-RU" dirty="0" smtClean="0"/>
              <a:t>Минимальная мощность тормозных средств по маршруту скатывания вагона от вершины горки до первой разделительной стрелки пучка определяется по формуле:</a:t>
            </a:r>
          </a:p>
          <a:p>
            <a:r>
              <a:rPr lang="ru-RU" dirty="0" smtClean="0"/>
              <a:t>H</a:t>
            </a:r>
            <a:r>
              <a:rPr lang="ru-RU" baseline="-25000" dirty="0" smtClean="0"/>
              <a:t>Т</a:t>
            </a:r>
            <a:r>
              <a:rPr lang="ru-RU" baseline="30000" dirty="0" smtClean="0"/>
              <a:t>min</a:t>
            </a:r>
            <a:r>
              <a:rPr lang="ru-RU" dirty="0" smtClean="0"/>
              <a:t>=H</a:t>
            </a:r>
            <a:r>
              <a:rPr lang="ru-RU" baseline="-25000" dirty="0" smtClean="0"/>
              <a:t>г</a:t>
            </a:r>
            <a:r>
              <a:rPr lang="ru-RU" dirty="0" smtClean="0"/>
              <a:t>+h</a:t>
            </a:r>
            <a:r>
              <a:rPr lang="ru-RU" baseline="-25000" dirty="0" smtClean="0"/>
              <a:t>0</a:t>
            </a:r>
            <a:r>
              <a:rPr lang="ru-RU" dirty="0" smtClean="0"/>
              <a:t>-h</a:t>
            </a:r>
            <a:r>
              <a:rPr lang="ru-RU" baseline="-25000" dirty="0" smtClean="0"/>
              <a:t>w</a:t>
            </a:r>
            <a:r>
              <a:rPr lang="ru-RU" baseline="30000" dirty="0" smtClean="0"/>
              <a:t>ox</a:t>
            </a:r>
            <a:r>
              <a:rPr lang="ru-RU" dirty="0" smtClean="0"/>
              <a:t>-h</a:t>
            </a:r>
            <a:r>
              <a:rPr lang="ru-RU" baseline="-25000" dirty="0" smtClean="0"/>
              <a:t>пр</a:t>
            </a:r>
            <a:r>
              <a:rPr lang="ru-RU" dirty="0" smtClean="0"/>
              <a:t>                                     (4.14)</a:t>
            </a:r>
          </a:p>
          <a:p>
            <a:r>
              <a:rPr lang="ru-RU" dirty="0" smtClean="0"/>
              <a:t>где </a:t>
            </a:r>
            <a:r>
              <a:rPr lang="ru-RU" dirty="0" err="1" smtClean="0"/>
              <a:t>H</a:t>
            </a:r>
            <a:r>
              <a:rPr lang="ru-RU" baseline="-25000" dirty="0" err="1" smtClean="0"/>
              <a:t>г</a:t>
            </a:r>
            <a:r>
              <a:rPr lang="ru-RU" dirty="0" smtClean="0"/>
              <a:t> – высота сортировочной горки, </a:t>
            </a:r>
            <a:r>
              <a:rPr lang="ru-RU" dirty="0" err="1" smtClean="0"/>
              <a:t>м.э.в</a:t>
            </a:r>
            <a:r>
              <a:rPr lang="ru-RU" dirty="0" smtClean="0"/>
              <a:t>.;</a:t>
            </a:r>
          </a:p>
          <a:p>
            <a:r>
              <a:rPr lang="ru-RU" dirty="0" smtClean="0"/>
              <a:t>h</a:t>
            </a:r>
            <a:r>
              <a:rPr lang="ru-RU" baseline="-25000" dirty="0" smtClean="0"/>
              <a:t>0</a:t>
            </a:r>
            <a:r>
              <a:rPr lang="ru-RU" dirty="0" smtClean="0"/>
              <a:t> – удельная энергия, соответствующая скорости роспуска 2,5 м/с;</a:t>
            </a:r>
          </a:p>
          <a:p>
            <a:r>
              <a:rPr lang="ru-RU" dirty="0" err="1" smtClean="0"/>
              <a:t>h</a:t>
            </a:r>
            <a:r>
              <a:rPr lang="ru-RU" baseline="-25000" dirty="0" err="1" smtClean="0"/>
              <a:t>w</a:t>
            </a:r>
            <a:r>
              <a:rPr lang="ru-RU" baseline="30000" dirty="0" err="1" smtClean="0"/>
              <a:t>ox</a:t>
            </a:r>
            <a:r>
              <a:rPr lang="ru-RU" dirty="0" smtClean="0"/>
              <a:t> – работа сил сопротивления, преодолеваемая ОХ в благоприятных условиях на участке от ВГ до конца последнего замедлителя пучковой тормозной позиции, </a:t>
            </a:r>
            <a:r>
              <a:rPr lang="ru-RU" dirty="0" err="1" smtClean="0"/>
              <a:t>м.э.в</a:t>
            </a:r>
            <a:r>
              <a:rPr lang="ru-RU" dirty="0" smtClean="0"/>
              <a:t>.;</a:t>
            </a:r>
          </a:p>
          <a:p>
            <a:r>
              <a:rPr lang="ru-RU" dirty="0" err="1" smtClean="0"/>
              <a:t>h</a:t>
            </a:r>
            <a:r>
              <a:rPr lang="ru-RU" baseline="-25000" dirty="0" err="1" smtClean="0"/>
              <a:t>пр</a:t>
            </a:r>
            <a:r>
              <a:rPr lang="ru-RU" dirty="0" smtClean="0"/>
              <a:t> – профильная высота участка от конца последнего замедлителя пучковой тормозной позиции до расчётной точки, </a:t>
            </a:r>
            <a:r>
              <a:rPr lang="ru-RU" dirty="0" err="1" smtClean="0"/>
              <a:t>м.э.в</a:t>
            </a:r>
            <a:r>
              <a:rPr lang="ru-RU" dirty="0" smtClean="0"/>
              <a:t>.</a:t>
            </a:r>
          </a:p>
          <a:p>
            <a:r>
              <a:rPr lang="ru-RU" dirty="0" smtClean="0"/>
              <a:t>Руководствуясь формулой 4.14, определяем минимальную мощность тормозных средств по маршруту скатывания вагона от вершины горки до первой разделительной стрелки пучка:</a:t>
            </a:r>
          </a:p>
          <a:p>
            <a:r>
              <a:rPr lang="ru-RU" dirty="0" smtClean="0"/>
              <a:t>H</a:t>
            </a:r>
            <a:r>
              <a:rPr lang="ru-RU" baseline="-25000" dirty="0" smtClean="0"/>
              <a:t>Т</a:t>
            </a:r>
            <a:r>
              <a:rPr lang="ru-RU" baseline="30000" dirty="0" smtClean="0"/>
              <a:t>min</a:t>
            </a:r>
            <a:r>
              <a:rPr lang="ru-RU" dirty="0" smtClean="0"/>
              <a:t>=1,6+0,14-0,208-0,0075=1,52 (м)</a:t>
            </a:r>
          </a:p>
          <a:p>
            <a:r>
              <a:rPr lang="ru-RU" dirty="0" smtClean="0"/>
              <a:t>Суммарная потребная мощность тормозных позиций спускной части горки определяем по формуле:</a:t>
            </a:r>
          </a:p>
          <a:p>
            <a:r>
              <a:rPr lang="ru-RU" dirty="0" err="1" smtClean="0"/>
              <a:t>H</a:t>
            </a:r>
            <a:r>
              <a:rPr lang="ru-RU" baseline="-25000" dirty="0" err="1" smtClean="0"/>
              <a:t>Т</a:t>
            </a:r>
            <a:r>
              <a:rPr lang="ru-RU" dirty="0" err="1" smtClean="0"/>
              <a:t>=k</a:t>
            </a:r>
            <a:r>
              <a:rPr lang="ru-RU" baseline="-25000" dirty="0" err="1" smtClean="0"/>
              <a:t>у</a:t>
            </a:r>
            <a:r>
              <a:rPr lang="ru-RU" dirty="0" smtClean="0"/>
              <a:t>*</a:t>
            </a:r>
            <a:r>
              <a:rPr lang="ru-RU" dirty="0" err="1" smtClean="0"/>
              <a:t>H</a:t>
            </a:r>
            <a:r>
              <a:rPr lang="ru-RU" baseline="-25000" dirty="0" err="1" smtClean="0"/>
              <a:t>Т</a:t>
            </a:r>
            <a:r>
              <a:rPr lang="ru-RU" baseline="30000" dirty="0" err="1" smtClean="0"/>
              <a:t>min</a:t>
            </a:r>
            <a:r>
              <a:rPr lang="ru-RU" dirty="0" smtClean="0"/>
              <a:t>                                              (4.17)</a:t>
            </a:r>
          </a:p>
          <a:p>
            <a:r>
              <a:rPr lang="ru-RU" dirty="0" smtClean="0"/>
              <a:t>где </a:t>
            </a:r>
            <a:r>
              <a:rPr lang="ru-RU" dirty="0" err="1" smtClean="0"/>
              <a:t>k</a:t>
            </a:r>
            <a:r>
              <a:rPr lang="ru-RU" baseline="-25000" dirty="0" err="1" smtClean="0"/>
              <a:t>у</a:t>
            </a:r>
            <a:r>
              <a:rPr lang="ru-RU" dirty="0" smtClean="0"/>
              <a:t> – коэффициент увеличения потребной расчётной мощности тормозных позиций спускной части горки, вызываемой требованиями совместного интервального и прицельного торможения, безопасной сортировки вагонов, компенсации погрешности скорости скатывания вагонов. Принимаем 1,20 при двух тормозных позициях.</a:t>
            </a:r>
          </a:p>
          <a:p>
            <a:r>
              <a:rPr lang="ru-RU" dirty="0" smtClean="0"/>
              <a:t>На основании формулы 4.17 определяем суммарную потребную мощность тормозных позиций спускной части горки:</a:t>
            </a:r>
          </a:p>
          <a:p>
            <a:r>
              <a:rPr lang="ru-RU" dirty="0" smtClean="0"/>
              <a:t>H</a:t>
            </a:r>
            <a:r>
              <a:rPr lang="ru-RU" baseline="-25000" dirty="0" smtClean="0"/>
              <a:t>Т</a:t>
            </a:r>
            <a:r>
              <a:rPr lang="ru-RU" dirty="0" smtClean="0"/>
              <a:t>=1,20*1,52=1,824 (м)</a:t>
            </a:r>
          </a:p>
          <a:p>
            <a:r>
              <a:rPr lang="ru-RU" dirty="0" smtClean="0"/>
              <a:t>Принимаем 2 замедлителя КНП – 5 и 3 замедлителя РМЗ – 2. </a:t>
            </a:r>
          </a:p>
          <a:p>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400" dirty="0" smtClean="0"/>
              <a:t>Грузовые </a:t>
            </a:r>
            <a:r>
              <a:rPr lang="ru-RU" sz="2400" dirty="0" smtClean="0"/>
              <a:t>устройства и их размещение на территории ТСК</a:t>
            </a:r>
            <a:br>
              <a:rPr lang="ru-RU" sz="2400" dirty="0" smtClean="0"/>
            </a:br>
            <a:endParaRPr lang="ru-RU" sz="2400" dirty="0"/>
          </a:p>
        </p:txBody>
      </p:sp>
      <p:sp>
        <p:nvSpPr>
          <p:cNvPr id="3" name="Содержимое 2"/>
          <p:cNvSpPr>
            <a:spLocks noGrp="1"/>
          </p:cNvSpPr>
          <p:nvPr>
            <p:ph idx="1"/>
          </p:nvPr>
        </p:nvSpPr>
        <p:spPr/>
        <p:txBody>
          <a:bodyPr>
            <a:normAutofit fontScale="55000" lnSpcReduction="20000"/>
          </a:bodyPr>
          <a:lstStyle/>
          <a:p>
            <a:r>
              <a:rPr lang="ru-RU" dirty="0" smtClean="0"/>
              <a:t>Основными устройствами грузового района являются склады, крытые и открытые площадки, которые специализируются по родам грузов и способу их перевалки. В их состав входят крытые склады для тарных и штучных грузов, контейнерные площадки для средне- и крупнотоннажных контейнеров, площадки для тяжеловесных грузов, металлов, навалочных грузов, платформы для колёсных и самоходных грузов, крытые площадки для сыпучих грузов, боящихся атмосферных осадков. Также на территории ТСК для выполнения грузовых операций имеются выставочные, погрузочно-выставочные пути, машины и погрузочно-разгрузочные механизмы и другие устройства.</a:t>
            </a:r>
          </a:p>
          <a:p>
            <a:r>
              <a:rPr lang="ru-RU" dirty="0" smtClean="0"/>
              <a:t>Крытые склады для тарных и штучных грузов проектируем с внешним расположением погрузочно-разгрузочных путей по типовым проектам. Ширину крытых грузовых складов с внешним расположением  путей ангарного типа принимаем 30 м.</a:t>
            </a:r>
          </a:p>
          <a:p>
            <a:r>
              <a:rPr lang="ru-RU" dirty="0" smtClean="0"/>
              <a:t>Для переработки контейнерных и тяжеловесных грузов предусматриваем специальные покрытые асфальтом площадки, оборудованные </a:t>
            </a:r>
            <a:r>
              <a:rPr lang="ru-RU" dirty="0" err="1" smtClean="0"/>
              <a:t>двухконсольными</a:t>
            </a:r>
            <a:r>
              <a:rPr lang="ru-RU" dirty="0" smtClean="0"/>
              <a:t> козловыми кранами КК-05.</a:t>
            </a:r>
          </a:p>
          <a:p>
            <a:r>
              <a:rPr lang="ru-RU" dirty="0" smtClean="0"/>
              <a:t>Навалочные и сыпучие грузы выгружаются из саморазгружающихся вагонов на повышенных путях высотой 2,0-2,5 м. На станции вблизи грузового двора в районе вытяжного пути размещаем вагонные весы грузоподъёмностью до 150 т длиной 15,5 м. Весовой путь проектируем сквозным и горизонтальным с прямыми участками с каждой стороны весов не менее 20 м.</a:t>
            </a:r>
          </a:p>
          <a:p>
            <a:r>
              <a:rPr lang="ru-RU" dirty="0" smtClean="0"/>
              <a:t>Кроме грузовых устройств и сооружений на ТСК проектируем служебно-технические здания с бытовыми помещениями, зарядная станция для </a:t>
            </a:r>
            <a:r>
              <a:rPr lang="ru-RU" dirty="0" err="1" smtClean="0"/>
              <a:t>электропогрузчиков</a:t>
            </a:r>
            <a:r>
              <a:rPr lang="ru-RU" dirty="0" smtClean="0"/>
              <a:t>, автомобильные весы, асфальтовые проезды, площадка для стоянки автомобилей в ожидании грузовых операций, водопровода, канализации, телефонной и громкоговорящей связи.</a:t>
            </a:r>
          </a:p>
          <a:p>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000" dirty="0" smtClean="0"/>
              <a:t>5.2 Расчёт основных параметров складов</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62500" lnSpcReduction="20000"/>
          </a:bodyPr>
          <a:lstStyle/>
          <a:p>
            <a:r>
              <a:rPr lang="ru-RU" dirty="0" smtClean="0"/>
              <a:t>Площади крытых складов, крытых и открытых платформ, а также площадок для контейнеров, тяжеловесов и навалочных грузов определяем в зависимости от объёма погрузки и выгрузки, расчётных сроков хранения грузов и средней погрузки на 1 м</a:t>
            </a:r>
            <a:r>
              <a:rPr lang="ru-RU" baseline="30000" dirty="0" smtClean="0"/>
              <a:t>2</a:t>
            </a:r>
            <a:r>
              <a:rPr lang="ru-RU" dirty="0" smtClean="0"/>
              <a:t> площади склада.</a:t>
            </a:r>
          </a:p>
          <a:p>
            <a:r>
              <a:rPr lang="ru-RU" dirty="0" smtClean="0"/>
              <a:t>Площади перечисленных складов рассчитываем по категориям грузов отдельно по прибытию и отправлению по формуле:</a:t>
            </a:r>
          </a:p>
          <a:p>
            <a:r>
              <a:rPr lang="ru-RU" dirty="0" err="1" smtClean="0"/>
              <a:t>F=Q</a:t>
            </a:r>
            <a:r>
              <a:rPr lang="ru-RU" baseline="-25000" dirty="0" err="1" smtClean="0"/>
              <a:t>г</a:t>
            </a:r>
            <a:r>
              <a:rPr lang="ru-RU" dirty="0" err="1" smtClean="0"/>
              <a:t>*k</a:t>
            </a:r>
            <a:r>
              <a:rPr lang="ru-RU" baseline="-25000" dirty="0" err="1" smtClean="0"/>
              <a:t>н</a:t>
            </a:r>
            <a:r>
              <a:rPr lang="ru-RU" dirty="0" err="1" smtClean="0"/>
              <a:t>*t</a:t>
            </a:r>
            <a:r>
              <a:rPr lang="ru-RU" baseline="-25000" dirty="0" err="1" smtClean="0"/>
              <a:t>x</a:t>
            </a:r>
            <a:r>
              <a:rPr lang="ru-RU" dirty="0" err="1" smtClean="0"/>
              <a:t>*β/365*P </a:t>
            </a:r>
            <a:r>
              <a:rPr lang="ru-RU" dirty="0" smtClean="0"/>
              <a:t>(м</a:t>
            </a:r>
            <a:r>
              <a:rPr lang="ru-RU" baseline="30000" dirty="0" smtClean="0"/>
              <a:t>2</a:t>
            </a:r>
            <a:r>
              <a:rPr lang="ru-RU" dirty="0" smtClean="0"/>
              <a:t>)                                      (5.1)</a:t>
            </a:r>
          </a:p>
          <a:p>
            <a:r>
              <a:rPr lang="ru-RU" dirty="0" smtClean="0"/>
              <a:t>где </a:t>
            </a:r>
            <a:r>
              <a:rPr lang="ru-RU" dirty="0" err="1" smtClean="0"/>
              <a:t>Q</a:t>
            </a:r>
            <a:r>
              <a:rPr lang="ru-RU" baseline="-25000" dirty="0" err="1" smtClean="0"/>
              <a:t>г</a:t>
            </a:r>
            <a:r>
              <a:rPr lang="ru-RU" dirty="0" smtClean="0"/>
              <a:t> – расчётные размеры прибытия или отправления грузов данной категории за год, т, принимаем по заданию;</a:t>
            </a:r>
          </a:p>
          <a:p>
            <a:r>
              <a:rPr lang="ru-RU" dirty="0" err="1" smtClean="0"/>
              <a:t>k</a:t>
            </a:r>
            <a:r>
              <a:rPr lang="ru-RU" baseline="-25000" dirty="0" err="1" smtClean="0"/>
              <a:t>н</a:t>
            </a:r>
            <a:r>
              <a:rPr lang="ru-RU" dirty="0" smtClean="0"/>
              <a:t> – коэффициент неравномерности прибытия или отправления грузов, для ориентировочных расчётов в средних условиях принимаем 1,1;</a:t>
            </a:r>
          </a:p>
          <a:p>
            <a:r>
              <a:rPr lang="ru-RU" dirty="0" err="1" smtClean="0"/>
              <a:t>t</a:t>
            </a:r>
            <a:r>
              <a:rPr lang="ru-RU" baseline="-25000" dirty="0" err="1" smtClean="0"/>
              <a:t>х</a:t>
            </a:r>
            <a:r>
              <a:rPr lang="ru-RU" dirty="0" smtClean="0"/>
              <a:t> – срок хранения грузов на складе, принимаем по заданию, </a:t>
            </a:r>
            <a:r>
              <a:rPr lang="ru-RU" dirty="0" err="1" smtClean="0"/>
              <a:t>сут</a:t>
            </a:r>
            <a:r>
              <a:rPr lang="ru-RU" dirty="0" smtClean="0"/>
              <a:t>.;</a:t>
            </a:r>
          </a:p>
          <a:p>
            <a:r>
              <a:rPr lang="ru-RU" dirty="0" err="1" smtClean="0"/>
              <a:t>β </a:t>
            </a:r>
            <a:r>
              <a:rPr lang="ru-RU" dirty="0" smtClean="0"/>
              <a:t>– коэффициент, учитывающий размеры дополнительной площади на проходы для людей и проезды для погрузочно-разгрузочных механизмов, принимаем по заданию;</a:t>
            </a:r>
          </a:p>
          <a:p>
            <a:r>
              <a:rPr lang="ru-RU" dirty="0" smtClean="0"/>
              <a:t>Р – нагрузка на 1 м</a:t>
            </a:r>
            <a:r>
              <a:rPr lang="ru-RU" baseline="30000" dirty="0" smtClean="0"/>
              <a:t>2</a:t>
            </a:r>
            <a:r>
              <a:rPr lang="ru-RU" dirty="0" smtClean="0"/>
              <a:t> полезной площади складских помещений, принимаем по заданию, м</a:t>
            </a:r>
            <a:r>
              <a:rPr lang="ru-RU" baseline="30000" dirty="0" smtClean="0"/>
              <a:t>2</a:t>
            </a:r>
            <a:r>
              <a:rPr lang="ru-RU" dirty="0" smtClean="0"/>
              <a:t>.</a:t>
            </a:r>
          </a:p>
          <a:p>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92500" lnSpcReduction="10000"/>
          </a:bodyPr>
          <a:lstStyle/>
          <a:p>
            <a:r>
              <a:rPr lang="ru-RU" dirty="0" smtClean="0"/>
              <a:t>Площадь склада для навалочных грузов определяем только по отправлению.</a:t>
            </a:r>
          </a:p>
          <a:p>
            <a:r>
              <a:rPr lang="ru-RU" dirty="0" smtClean="0"/>
              <a:t>для навалочных грузов по отправлению:</a:t>
            </a:r>
          </a:p>
          <a:p>
            <a:r>
              <a:rPr lang="ru-RU" dirty="0" smtClean="0"/>
              <a:t>F=180000*1,2*2,5*1,5/365*2,0=1110 (м</a:t>
            </a:r>
            <a:r>
              <a:rPr lang="ru-RU" baseline="30000" dirty="0" smtClean="0"/>
              <a:t>2</a:t>
            </a:r>
            <a:r>
              <a:rPr lang="ru-RU" dirty="0" smtClean="0"/>
              <a:t>).</a:t>
            </a:r>
          </a:p>
          <a:p>
            <a:r>
              <a:rPr lang="ru-RU" dirty="0" smtClean="0"/>
              <a:t>Длину крытого склада с наружным расположением путей принимаем не более 300 м, как правило кратной 6 м, а длину открытых площадок кратной 5 м.</a:t>
            </a:r>
          </a:p>
          <a:p>
            <a:r>
              <a:rPr lang="ru-RU" dirty="0" smtClean="0"/>
              <a:t>На основании формулы 5.3 определяем длину повышенного пути для навалочных грузов:</a:t>
            </a:r>
          </a:p>
          <a:p>
            <a:r>
              <a:rPr lang="ru-RU" dirty="0" smtClean="0"/>
              <a:t>L</a:t>
            </a:r>
            <a:r>
              <a:rPr lang="ru-RU" baseline="-25000" dirty="0" smtClean="0"/>
              <a:t>пп</a:t>
            </a:r>
            <a:r>
              <a:rPr lang="ru-RU" dirty="0" smtClean="0"/>
              <a:t>=27*14,7/4=100=102 (м)</a:t>
            </a:r>
          </a:p>
          <a:p>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000" dirty="0" smtClean="0"/>
              <a:t>5.3 Требования к проектированию ТСК</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55000" lnSpcReduction="20000"/>
          </a:bodyPr>
          <a:lstStyle/>
          <a:p>
            <a:r>
              <a:rPr lang="ru-RU" dirty="0" smtClean="0"/>
              <a:t>Грузовой район проектируем тупикового типа и размещаем со стороны противоположной пассажирскому зданию рядом с сортировочным парком, таким образом, чтобы не препятствовать развитию парков станции и обеспечивать пробеги вагонов при подаче под грузовые операции и обратно.</a:t>
            </a:r>
          </a:p>
          <a:p>
            <a:r>
              <a:rPr lang="ru-RU" dirty="0" smtClean="0"/>
              <a:t>Планировка ТСК обеспечивает поточность движения автомашин. Ширина дорог при одной полосе движения автомашин проектируется не менее 4 м. Расстояние между параллельно расположенными складами составляет 35 м</a:t>
            </a:r>
          </a:p>
          <a:p>
            <a:r>
              <a:rPr lang="ru-RU" dirty="0" smtClean="0"/>
              <a:t>Путь, на котором располагаются весы, проектируем прямым и горизонтальным. Прямой участок пути с каждой стороны весов составляет не менее 20 м.</a:t>
            </a:r>
          </a:p>
          <a:p>
            <a:r>
              <a:rPr lang="ru-RU" dirty="0" smtClean="0"/>
              <a:t>Погрузочно-разгрузочные пути располагаются у складов и площадок, а выставочные – параллельно погрузочно-разгрузочным. Расстояние между осями путей принимается равным 4,8 м.</a:t>
            </a:r>
          </a:p>
          <a:p>
            <a:r>
              <a:rPr lang="ru-RU" dirty="0" smtClean="0"/>
              <a:t>Повышенные пути для угля располагаем от складов тарных и штучных грузов, контейнерных пунктов на расстоянии не менее 50 м.</a:t>
            </a:r>
          </a:p>
          <a:p>
            <a:r>
              <a:rPr lang="ru-RU" dirty="0" smtClean="0"/>
              <a:t>Служебно-техническое здание проектируем у главного въезда на грузовой двор.</a:t>
            </a:r>
          </a:p>
          <a:p>
            <a:r>
              <a:rPr lang="ru-RU" dirty="0" smtClean="0"/>
              <a:t>По периметру ТСК ограждаем постоянным забором. Расстояние от оси железнодорожного пути до забора проектируем не менее 3,1 м и от края </a:t>
            </a:r>
            <a:r>
              <a:rPr lang="ru-RU" dirty="0" err="1" smtClean="0"/>
              <a:t>автопроезда</a:t>
            </a:r>
            <a:r>
              <a:rPr lang="ru-RU" dirty="0" smtClean="0"/>
              <a:t> до забора не менее 1,5 м.</a:t>
            </a:r>
          </a:p>
          <a:p>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1800" dirty="0" smtClean="0"/>
              <a:t>6.1 Основные устройства локомотивного хозяйства</a:t>
            </a:r>
            <a:br>
              <a:rPr lang="ru-RU" sz="1800" dirty="0" smtClean="0"/>
            </a:br>
            <a:endParaRPr lang="ru-RU" sz="1800" dirty="0"/>
          </a:p>
        </p:txBody>
      </p:sp>
      <p:sp>
        <p:nvSpPr>
          <p:cNvPr id="3" name="Содержимое 2"/>
          <p:cNvSpPr>
            <a:spLocks noGrp="1"/>
          </p:cNvSpPr>
          <p:nvPr>
            <p:ph idx="1"/>
          </p:nvPr>
        </p:nvSpPr>
        <p:spPr/>
        <p:txBody>
          <a:bodyPr>
            <a:normAutofit fontScale="70000" lnSpcReduction="20000"/>
          </a:bodyPr>
          <a:lstStyle/>
          <a:p>
            <a:r>
              <a:rPr lang="ru-RU" dirty="0" smtClean="0"/>
              <a:t>В зависимости от роли станции в тяговом обслуживании поездов на участковых станциях предусматривают один из двух видов локомотивного хозяйства: основное депо или пункт оборота.</a:t>
            </a:r>
          </a:p>
          <a:p>
            <a:r>
              <a:rPr lang="ru-RU" dirty="0" smtClean="0"/>
              <a:t>На данной узловой участковой станции проектируем основное локомотивное депо, где предусматриваем: ремонтную базу (РБ); экипировочные устройства (ЭУ) для технического обслуживания (ТО-2) и экипировки локомотивов; пути стоянки локомотивов в периоды снижения размеров движения и в ожидании работы.</a:t>
            </a:r>
          </a:p>
          <a:p>
            <a:r>
              <a:rPr lang="ru-RU" dirty="0" smtClean="0"/>
              <a:t>В данном курсовом проекте проектируем электровозное локомотивное депо. Устройства локомотивного хозяйства сооружаем для поездных и маневровых локомотивов.</a:t>
            </a:r>
          </a:p>
          <a:p>
            <a:r>
              <a:rPr lang="ru-RU" dirty="0" smtClean="0"/>
              <a:t>В основном депо производятся текущие виды ремонта и технического обслуживания приписного парка: техническое обслуживание ТО-3, ТО-4, ТО-5, малый периодический (ТР-1), большой периодический (ТР-2) и </a:t>
            </a:r>
            <a:r>
              <a:rPr lang="ru-RU" dirty="0" err="1" smtClean="0"/>
              <a:t>подъёмочный</a:t>
            </a:r>
            <a:r>
              <a:rPr lang="ru-RU" dirty="0" smtClean="0"/>
              <a:t> (ТР-3) ремонты. При этом ТР-3 производится в отдельных хорошо оснащённых депо.</a:t>
            </a:r>
          </a:p>
          <a:p>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1800" dirty="0" smtClean="0"/>
              <a:t>6.2 Состав ремонтной базы и расчёт её устройств</a:t>
            </a:r>
            <a:br>
              <a:rPr lang="ru-RU" sz="1800" dirty="0" smtClean="0"/>
            </a:br>
            <a:endParaRPr lang="ru-RU" sz="1800" dirty="0"/>
          </a:p>
        </p:txBody>
      </p:sp>
      <p:sp>
        <p:nvSpPr>
          <p:cNvPr id="3" name="Содержимое 2"/>
          <p:cNvSpPr>
            <a:spLocks noGrp="1"/>
          </p:cNvSpPr>
          <p:nvPr>
            <p:ph idx="1"/>
          </p:nvPr>
        </p:nvSpPr>
        <p:spPr/>
        <p:txBody>
          <a:bodyPr>
            <a:normAutofit fontScale="55000" lnSpcReduction="20000"/>
          </a:bodyPr>
          <a:lstStyle/>
          <a:p>
            <a:r>
              <a:rPr lang="ru-RU" dirty="0" smtClean="0"/>
              <a:t>Ремонтная база включает в себя локомотивное депо (ЛД) с мастерскими, цехами для ремонта и технического обслуживания локомотивов и с административно-бытовым корпусом. ЛД проектируем по типовым проектам в зависимости от годовой программы ремонтов, определяемой годовым пробегом приписных локомотивов и нормами пробега между ремонтами.</a:t>
            </a:r>
          </a:p>
          <a:p>
            <a:r>
              <a:rPr lang="ru-RU" dirty="0" smtClean="0"/>
              <a:t>Расчёт устройств основного депо производим только для локомотивов приписанных к проектируемой станции. В курсовом проекте принимаем 60% локомотивов от общего их числа с прибывающими и отправляющимися поездами.</a:t>
            </a:r>
          </a:p>
          <a:p>
            <a:r>
              <a:rPr lang="ru-RU" dirty="0" smtClean="0"/>
              <a:t>Принимаем 2 тип локомотивного депо.</a:t>
            </a:r>
          </a:p>
          <a:p>
            <a:r>
              <a:rPr lang="ru-RU" dirty="0" smtClean="0"/>
              <a:t>При разработке схемы ЛХ и масштабной укладке путевого развития ЛД следует:</a:t>
            </a:r>
          </a:p>
          <a:p>
            <a:r>
              <a:rPr lang="ru-RU" dirty="0" smtClean="0"/>
              <a:t>-пути в зданиях и перед ними на расстоянии длины локомотива устраиваем прямыми;</a:t>
            </a:r>
          </a:p>
          <a:p>
            <a:r>
              <a:rPr lang="ru-RU" dirty="0" smtClean="0"/>
              <a:t>-соединительные пути, ведущие к стойлам проектируем, как можно короче, для чего применяем сокращённые соединения и улицы под углом кратным </a:t>
            </a:r>
            <a:r>
              <a:rPr lang="ru-RU" dirty="0" err="1" smtClean="0"/>
              <a:t>α</a:t>
            </a:r>
            <a:r>
              <a:rPr lang="ru-RU" dirty="0" smtClean="0"/>
              <a:t>;</a:t>
            </a:r>
          </a:p>
          <a:p>
            <a:r>
              <a:rPr lang="ru-RU" dirty="0" smtClean="0"/>
              <a:t>- обходной путь вокруг здания депо предусматриваем со стороны противоположной административно-бытовому корпусу.</a:t>
            </a:r>
          </a:p>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9552" y="692696"/>
            <a:ext cx="8229600" cy="689248"/>
          </a:xfrm>
        </p:spPr>
        <p:txBody>
          <a:bodyPr>
            <a:normAutofit fontScale="90000"/>
          </a:bodyPr>
          <a:lstStyle/>
          <a:p>
            <a:r>
              <a:rPr lang="ru-RU" sz="2000" dirty="0" smtClean="0"/>
              <a:t>Определение полезной длины приёмоотправочных путей</a:t>
            </a:r>
            <a:r>
              <a:rPr lang="ru-RU" dirty="0" smtClean="0"/>
              <a:t/>
            </a:r>
            <a:br>
              <a:rPr lang="ru-RU" dirty="0" smtClean="0"/>
            </a:br>
            <a:endParaRPr lang="ru-RU" dirty="0"/>
          </a:p>
        </p:txBody>
      </p:sp>
      <p:sp>
        <p:nvSpPr>
          <p:cNvPr id="3" name="Подзаголовок 2"/>
          <p:cNvSpPr>
            <a:spLocks noGrp="1"/>
          </p:cNvSpPr>
          <p:nvPr>
            <p:ph type="subTitle" idx="1"/>
          </p:nvPr>
        </p:nvSpPr>
        <p:spPr>
          <a:xfrm>
            <a:off x="323528" y="1268760"/>
            <a:ext cx="8280920" cy="5400600"/>
          </a:xfrm>
        </p:spPr>
        <p:txBody>
          <a:bodyPr>
            <a:normAutofit/>
          </a:bodyPr>
          <a:lstStyle/>
          <a:p>
            <a:r>
              <a:rPr lang="ru-RU" sz="1800" dirty="0" smtClean="0"/>
              <a:t>Тяговый подвижной состав заданной массы с учётом необходимого резерва длины на неточность установки состава должен размещаться в пределах полезной длины пути. Из этих соображений полезная длина определяется по формуле:</a:t>
            </a:r>
          </a:p>
          <a:p>
            <a:r>
              <a:rPr lang="ru-RU" sz="1800" dirty="0" err="1" smtClean="0"/>
              <a:t>L</a:t>
            </a:r>
            <a:r>
              <a:rPr lang="ru-RU" sz="1800" baseline="-25000" dirty="0" err="1" smtClean="0"/>
              <a:t>пол</a:t>
            </a:r>
            <a:r>
              <a:rPr lang="ru-RU" sz="1800" dirty="0" err="1" smtClean="0"/>
              <a:t>=Q</a:t>
            </a:r>
            <a:r>
              <a:rPr lang="ru-RU" sz="1800" baseline="-25000" dirty="0" err="1" smtClean="0"/>
              <a:t>сост</a:t>
            </a:r>
            <a:r>
              <a:rPr lang="ru-RU" sz="1800" dirty="0" smtClean="0"/>
              <a:t>/α</a:t>
            </a:r>
            <a:r>
              <a:rPr lang="ru-RU" sz="1800" baseline="-25000" dirty="0" smtClean="0"/>
              <a:t>4</a:t>
            </a:r>
            <a:r>
              <a:rPr lang="ru-RU" sz="1800" dirty="0" smtClean="0"/>
              <a:t>*(q</a:t>
            </a:r>
            <a:r>
              <a:rPr lang="ru-RU" sz="1800" baseline="-25000" dirty="0" smtClean="0"/>
              <a:t>4</a:t>
            </a:r>
            <a:r>
              <a:rPr lang="ru-RU" sz="1800" baseline="30000" dirty="0" smtClean="0"/>
              <a:t>ст</a:t>
            </a:r>
            <a:r>
              <a:rPr lang="ru-RU" sz="1800" dirty="0" smtClean="0"/>
              <a:t>+q</a:t>
            </a:r>
            <a:r>
              <a:rPr lang="ru-RU" sz="1800" baseline="-25000" dirty="0" smtClean="0"/>
              <a:t>4</a:t>
            </a:r>
            <a:r>
              <a:rPr lang="ru-RU" sz="1800" baseline="30000" dirty="0" smtClean="0"/>
              <a:t>т</a:t>
            </a:r>
            <a:r>
              <a:rPr lang="ru-RU" sz="1800" dirty="0" smtClean="0"/>
              <a:t>)+α</a:t>
            </a:r>
            <a:r>
              <a:rPr lang="ru-RU" sz="1800" baseline="-25000" dirty="0" smtClean="0"/>
              <a:t>8</a:t>
            </a:r>
            <a:r>
              <a:rPr lang="ru-RU" sz="1800" dirty="0" smtClean="0"/>
              <a:t>*( q</a:t>
            </a:r>
            <a:r>
              <a:rPr lang="ru-RU" sz="1800" baseline="-25000" dirty="0" smtClean="0"/>
              <a:t>8</a:t>
            </a:r>
            <a:r>
              <a:rPr lang="ru-RU" sz="1800" baseline="30000" dirty="0" smtClean="0"/>
              <a:t>ст</a:t>
            </a:r>
            <a:r>
              <a:rPr lang="ru-RU" sz="1800" dirty="0" smtClean="0"/>
              <a:t>+q</a:t>
            </a:r>
            <a:r>
              <a:rPr lang="ru-RU" sz="1800" baseline="-25000" dirty="0" smtClean="0"/>
              <a:t>8</a:t>
            </a:r>
            <a:r>
              <a:rPr lang="ru-RU" sz="1800" baseline="30000" dirty="0" smtClean="0"/>
              <a:t>т</a:t>
            </a:r>
            <a:r>
              <a:rPr lang="ru-RU" sz="1800" dirty="0" smtClean="0"/>
              <a:t>)*l</a:t>
            </a:r>
            <a:r>
              <a:rPr lang="ru-RU" sz="1800" baseline="30000" dirty="0" smtClean="0"/>
              <a:t>ср</a:t>
            </a:r>
            <a:r>
              <a:rPr lang="ru-RU" sz="1800" baseline="-25000" dirty="0" smtClean="0"/>
              <a:t>ваг</a:t>
            </a:r>
            <a:r>
              <a:rPr lang="ru-RU" sz="1800" dirty="0" smtClean="0"/>
              <a:t>+10+2*</a:t>
            </a:r>
            <a:r>
              <a:rPr lang="ru-RU" sz="1800" dirty="0" err="1" smtClean="0"/>
              <a:t>l</a:t>
            </a:r>
            <a:r>
              <a:rPr lang="ru-RU" sz="1800" baseline="-25000" dirty="0" err="1" smtClean="0"/>
              <a:t>лок</a:t>
            </a:r>
            <a:r>
              <a:rPr lang="ru-RU" sz="1800" dirty="0" smtClean="0"/>
              <a:t>; (м) (2.5)</a:t>
            </a:r>
          </a:p>
          <a:p>
            <a:r>
              <a:rPr lang="ru-RU" sz="1800" dirty="0" smtClean="0"/>
              <a:t>где, </a:t>
            </a:r>
            <a:r>
              <a:rPr lang="ru-RU" sz="1800" dirty="0" err="1" smtClean="0"/>
              <a:t>Q</a:t>
            </a:r>
            <a:r>
              <a:rPr lang="ru-RU" sz="1800" baseline="-25000" dirty="0" err="1" smtClean="0"/>
              <a:t>сост</a:t>
            </a:r>
            <a:r>
              <a:rPr lang="ru-RU" sz="1800" dirty="0" smtClean="0"/>
              <a:t> – масса состава, (т), принимаем согласно задания 5600т;</a:t>
            </a:r>
          </a:p>
          <a:p>
            <a:r>
              <a:rPr lang="ru-RU" sz="1800" dirty="0" smtClean="0"/>
              <a:t>q</a:t>
            </a:r>
            <a:r>
              <a:rPr lang="ru-RU" sz="1800" baseline="-25000" dirty="0" smtClean="0"/>
              <a:t>4</a:t>
            </a:r>
            <a:r>
              <a:rPr lang="ru-RU" sz="1800" baseline="30000" dirty="0" smtClean="0"/>
              <a:t>ст</a:t>
            </a:r>
            <a:r>
              <a:rPr lang="ru-RU" sz="1800" dirty="0" smtClean="0"/>
              <a:t>, q</a:t>
            </a:r>
            <a:r>
              <a:rPr lang="ru-RU" sz="1800" baseline="-25000" dirty="0" smtClean="0"/>
              <a:t>8</a:t>
            </a:r>
            <a:r>
              <a:rPr lang="ru-RU" sz="1800" baseline="30000" dirty="0" smtClean="0"/>
              <a:t>ст</a:t>
            </a:r>
            <a:r>
              <a:rPr lang="ru-RU" sz="1800" dirty="0" smtClean="0"/>
              <a:t> – статическая нагрузка соответственно восьми- и четырёхосных вагонов, (т), принимаем для четырёхосных вагонов 59 т/в, а для </a:t>
            </a:r>
            <a:r>
              <a:rPr lang="ru-RU" sz="1800" dirty="0" err="1" smtClean="0"/>
              <a:t>восьмиосных</a:t>
            </a:r>
            <a:r>
              <a:rPr lang="ru-RU" sz="1800" dirty="0" smtClean="0"/>
              <a:t> 107 т/в;</a:t>
            </a:r>
          </a:p>
          <a:p>
            <a:r>
              <a:rPr lang="ru-RU" sz="1800" dirty="0" smtClean="0"/>
              <a:t>q</a:t>
            </a:r>
            <a:r>
              <a:rPr lang="ru-RU" sz="1800" baseline="-25000" dirty="0" smtClean="0"/>
              <a:t>4</a:t>
            </a:r>
            <a:r>
              <a:rPr lang="ru-RU" sz="1800" baseline="30000" dirty="0" smtClean="0"/>
              <a:t>т</a:t>
            </a:r>
            <a:r>
              <a:rPr lang="ru-RU" sz="1800" dirty="0" smtClean="0"/>
              <a:t>, q</a:t>
            </a:r>
            <a:r>
              <a:rPr lang="ru-RU" sz="1800" baseline="-25000" dirty="0" smtClean="0"/>
              <a:t>8</a:t>
            </a:r>
            <a:r>
              <a:rPr lang="ru-RU" sz="1800" baseline="30000" dirty="0" smtClean="0"/>
              <a:t>т</a:t>
            </a:r>
            <a:r>
              <a:rPr lang="ru-RU" sz="1800" dirty="0" smtClean="0"/>
              <a:t> – вес тары соответственно восьми- и четырёхосных вагонов, т, принимаем  q</a:t>
            </a:r>
            <a:r>
              <a:rPr lang="ru-RU" sz="1800" baseline="-25000" dirty="0" smtClean="0"/>
              <a:t>4</a:t>
            </a:r>
            <a:r>
              <a:rPr lang="ru-RU" sz="1800" baseline="30000" dirty="0" smtClean="0"/>
              <a:t>т</a:t>
            </a:r>
            <a:r>
              <a:rPr lang="ru-RU" sz="1800" dirty="0" smtClean="0"/>
              <a:t>= 22 т, q</a:t>
            </a:r>
            <a:r>
              <a:rPr lang="ru-RU" sz="1800" baseline="-25000" dirty="0" smtClean="0"/>
              <a:t>8</a:t>
            </a:r>
            <a:r>
              <a:rPr lang="ru-RU" sz="1800" baseline="30000" dirty="0" smtClean="0"/>
              <a:t>т</a:t>
            </a:r>
            <a:r>
              <a:rPr lang="ru-RU" sz="1800" dirty="0" smtClean="0"/>
              <a:t>=44 т;</a:t>
            </a:r>
          </a:p>
          <a:p>
            <a:r>
              <a:rPr lang="ru-RU" sz="1800" dirty="0" smtClean="0"/>
              <a:t>α</a:t>
            </a:r>
            <a:r>
              <a:rPr lang="ru-RU" sz="1800" baseline="-25000" dirty="0" smtClean="0"/>
              <a:t>4</a:t>
            </a:r>
            <a:r>
              <a:rPr lang="ru-RU" sz="1800" dirty="0" smtClean="0"/>
              <a:t>, α</a:t>
            </a:r>
            <a:r>
              <a:rPr lang="ru-RU" sz="1800" baseline="-25000" dirty="0" smtClean="0"/>
              <a:t>8</a:t>
            </a:r>
            <a:r>
              <a:rPr lang="ru-RU" sz="1800" dirty="0" smtClean="0"/>
              <a:t> – доля соответственно восьми- и четырёхосных вагонов, принимаем согласно задания α</a:t>
            </a:r>
            <a:r>
              <a:rPr lang="ru-RU" sz="1800" baseline="-25000" dirty="0" smtClean="0"/>
              <a:t>4</a:t>
            </a:r>
            <a:r>
              <a:rPr lang="ru-RU" sz="1800" dirty="0" smtClean="0"/>
              <a:t>=0,92, α</a:t>
            </a:r>
            <a:r>
              <a:rPr lang="ru-RU" sz="1800" baseline="-25000" dirty="0" smtClean="0"/>
              <a:t>8</a:t>
            </a:r>
            <a:r>
              <a:rPr lang="ru-RU" sz="1800" dirty="0" smtClean="0"/>
              <a:t>=0,08;</a:t>
            </a:r>
          </a:p>
          <a:p>
            <a:r>
              <a:rPr lang="ru-RU" sz="1800" dirty="0" err="1" smtClean="0"/>
              <a:t>l</a:t>
            </a:r>
            <a:r>
              <a:rPr lang="ru-RU" sz="1800" baseline="-25000" dirty="0" err="1" smtClean="0"/>
              <a:t>лок</a:t>
            </a:r>
            <a:r>
              <a:rPr lang="ru-RU" sz="1800" dirty="0" smtClean="0"/>
              <a:t> – длина локомотива, (м), принимаем 33 м;</a:t>
            </a:r>
          </a:p>
          <a:p>
            <a:r>
              <a:rPr lang="ru-RU" sz="1800" dirty="0" smtClean="0"/>
              <a:t>10 – резерв длины пути на неточность остановки, (м);</a:t>
            </a:r>
          </a:p>
          <a:p>
            <a:r>
              <a:rPr lang="ru-RU" sz="1800" dirty="0" smtClean="0"/>
              <a:t>L</a:t>
            </a:r>
            <a:r>
              <a:rPr lang="ru-RU" sz="1800" baseline="-25000" dirty="0" smtClean="0"/>
              <a:t>пол</a:t>
            </a:r>
            <a:r>
              <a:rPr lang="ru-RU" sz="1800" dirty="0" smtClean="0"/>
              <a:t>=5600/0,92*(59+22)+0,08*(107+44)*14,56+10+2*33=1017,52 (м)~1050 (м)</a:t>
            </a:r>
          </a:p>
          <a:p>
            <a:r>
              <a:rPr lang="ru-RU" sz="1900" dirty="0" smtClean="0"/>
              <a:t>Полезная длина путей составила 1017,52 (м), принимаем ближайшую стандартную длину приёмоотправочных  путей станции, которая составляет 1050 (м).</a:t>
            </a:r>
          </a:p>
          <a:p>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1800" dirty="0" smtClean="0"/>
              <a:t>6.3 Экипировочные устройства</a:t>
            </a:r>
            <a:br>
              <a:rPr lang="ru-RU" sz="1800" dirty="0" smtClean="0"/>
            </a:br>
            <a:endParaRPr lang="ru-RU" sz="1800" dirty="0"/>
          </a:p>
        </p:txBody>
      </p:sp>
      <p:sp>
        <p:nvSpPr>
          <p:cNvPr id="3" name="Содержимое 2"/>
          <p:cNvSpPr>
            <a:spLocks noGrp="1"/>
          </p:cNvSpPr>
          <p:nvPr>
            <p:ph idx="1"/>
          </p:nvPr>
        </p:nvSpPr>
        <p:spPr/>
        <p:txBody>
          <a:bodyPr>
            <a:normAutofit fontScale="55000" lnSpcReduction="20000"/>
          </a:bodyPr>
          <a:lstStyle/>
          <a:p>
            <a:r>
              <a:rPr lang="ru-RU" dirty="0" smtClean="0"/>
              <a:t>Экипировочные устройства должны обеспечивать поточность передвижения локомотивов и максимальное совмещение операций экипировки.</a:t>
            </a:r>
          </a:p>
          <a:p>
            <a:r>
              <a:rPr lang="ru-RU" dirty="0" smtClean="0"/>
              <a:t>Экипировка электровозов состоит в обеспечении их песком, смазочными маслами и обтирочными материалами. </a:t>
            </a:r>
          </a:p>
          <a:p>
            <a:r>
              <a:rPr lang="ru-RU" dirty="0" smtClean="0"/>
              <a:t>Кроме того, перед экипировкой локомотивы проходят, как правило, внешнюю очистку и обмывку, обдувку тяговых двигателей и электрической аппаратуры.</a:t>
            </a:r>
          </a:p>
          <a:p>
            <a:r>
              <a:rPr lang="ru-RU" dirty="0" smtClean="0"/>
              <a:t>N</a:t>
            </a:r>
            <a:r>
              <a:rPr lang="ru-RU" baseline="-25000" dirty="0" smtClean="0"/>
              <a:t>эк</a:t>
            </a:r>
            <a:r>
              <a:rPr lang="ru-RU" dirty="0" smtClean="0"/>
              <a:t>=74*60*1,4/1440=4,32=5 (шт.)</a:t>
            </a:r>
          </a:p>
          <a:p>
            <a:r>
              <a:rPr lang="ru-RU" dirty="0" smtClean="0"/>
              <a:t>Экипировочные устройства располагаем в непосредственной близости от станционных путей так, чтобы при заходе в ЛХ локомотивы сразу же поступали на очистку и экипировку. Перед экипировочными устройствами предусматриваем места, где локомотивы могут ожидать освобождения экипировочных стойл.</a:t>
            </a:r>
          </a:p>
          <a:p>
            <a:r>
              <a:rPr lang="ru-RU" dirty="0" smtClean="0"/>
              <a:t>Асфальтированная площадка для очистки и обдувки локомотивов проектируется шириной 12 м при двух экипировочных путях.</a:t>
            </a:r>
          </a:p>
          <a:p>
            <a:r>
              <a:rPr lang="ru-RU" dirty="0" smtClean="0"/>
              <a:t>Склад масел при 40-80 экипировках имеет размеры 8,0X18,46 м. Его размещаем на расстоянии 6 м от сливного пути.</a:t>
            </a:r>
          </a:p>
          <a:p>
            <a:r>
              <a:rPr lang="ru-RU" dirty="0" smtClean="0"/>
              <a:t>На каждом пути предусматриваем по одному стойлу. Общую протяжённость смотровых канав принимаем 40 м.</a:t>
            </a:r>
          </a:p>
          <a:p>
            <a:r>
              <a:rPr lang="ru-RU" dirty="0" smtClean="0"/>
              <a:t>Склад сухого песка устраиваем прямоугольного типа шириной 14 м. Здание </a:t>
            </a:r>
            <a:r>
              <a:rPr lang="ru-RU" dirty="0" err="1" smtClean="0"/>
              <a:t>пескосушилки</a:t>
            </a:r>
            <a:r>
              <a:rPr lang="ru-RU" dirty="0" smtClean="0"/>
              <a:t> в курсовом проекте изображаем условно размерами 6X18 м.</a:t>
            </a:r>
          </a:p>
          <a:p>
            <a:endParaRPr lang="ru-R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000" dirty="0" smtClean="0"/>
              <a:t>6.4 Расчёт складов песка</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70000" lnSpcReduction="20000"/>
          </a:bodyPr>
          <a:lstStyle/>
          <a:p>
            <a:r>
              <a:rPr lang="ru-RU" dirty="0" smtClean="0"/>
              <a:t>Устройства снабжения локомотивов песком различаются мощностью, конструкцией и размещением складов. Сырой песок до просушки хранится на открытой площадке, располагаемой последовательно с </a:t>
            </a:r>
            <a:r>
              <a:rPr lang="ru-RU" dirty="0" err="1" smtClean="0"/>
              <a:t>пескосушилкой</a:t>
            </a:r>
            <a:r>
              <a:rPr lang="ru-RU" dirty="0" smtClean="0"/>
              <a:t>, а сухой песок в закрытых складах шатрового типа.</a:t>
            </a:r>
          </a:p>
          <a:p>
            <a:r>
              <a:rPr lang="ru-RU" dirty="0" smtClean="0"/>
              <a:t>Ёмкость склада сухого песка рассчитываем для зимнего периода рассчитываем по формуле:</a:t>
            </a:r>
          </a:p>
          <a:p>
            <a:r>
              <a:rPr lang="ru-RU" dirty="0" smtClean="0"/>
              <a:t>Е</a:t>
            </a:r>
            <a:r>
              <a:rPr lang="ru-RU" baseline="-25000" dirty="0" smtClean="0"/>
              <a:t>П</a:t>
            </a:r>
            <a:r>
              <a:rPr lang="ru-RU" baseline="30000" dirty="0" smtClean="0"/>
              <a:t>сх</a:t>
            </a:r>
            <a:r>
              <a:rPr lang="ru-RU" dirty="0" smtClean="0"/>
              <a:t>=30*</a:t>
            </a:r>
            <a:r>
              <a:rPr lang="ru-RU" dirty="0" err="1" smtClean="0"/>
              <a:t>Е</a:t>
            </a:r>
            <a:r>
              <a:rPr lang="ru-RU" baseline="-25000" dirty="0" err="1" smtClean="0"/>
              <a:t>сут</a:t>
            </a:r>
            <a:r>
              <a:rPr lang="ru-RU" dirty="0" smtClean="0"/>
              <a:t>*</a:t>
            </a:r>
            <a:r>
              <a:rPr lang="ru-RU" dirty="0" err="1" smtClean="0"/>
              <a:t>t</a:t>
            </a:r>
            <a:r>
              <a:rPr lang="ru-RU" baseline="-25000" dirty="0" err="1" smtClean="0"/>
              <a:t>зап</a:t>
            </a:r>
            <a:r>
              <a:rPr lang="ru-RU" dirty="0" smtClean="0"/>
              <a:t> (м</a:t>
            </a:r>
            <a:r>
              <a:rPr lang="ru-RU" baseline="30000" dirty="0" smtClean="0"/>
              <a:t>3</a:t>
            </a:r>
            <a:r>
              <a:rPr lang="ru-RU" dirty="0" smtClean="0"/>
              <a:t>)                                        (6.16)</a:t>
            </a:r>
          </a:p>
          <a:p>
            <a:r>
              <a:rPr lang="ru-RU" dirty="0" smtClean="0"/>
              <a:t>где </a:t>
            </a:r>
            <a:r>
              <a:rPr lang="ru-RU" dirty="0" err="1" smtClean="0"/>
              <a:t>Е</a:t>
            </a:r>
            <a:r>
              <a:rPr lang="ru-RU" baseline="-25000" dirty="0" err="1" smtClean="0"/>
              <a:t>сут</a:t>
            </a:r>
            <a:r>
              <a:rPr lang="ru-RU" dirty="0" smtClean="0"/>
              <a:t> – суточный расход песка локомотивами, м</a:t>
            </a:r>
            <a:r>
              <a:rPr lang="ru-RU" baseline="30000" dirty="0" smtClean="0"/>
              <a:t>3</a:t>
            </a:r>
            <a:r>
              <a:rPr lang="ru-RU" dirty="0" smtClean="0"/>
              <a:t>;</a:t>
            </a:r>
          </a:p>
          <a:p>
            <a:r>
              <a:rPr lang="ru-RU" dirty="0" err="1" smtClean="0"/>
              <a:t>t</a:t>
            </a:r>
            <a:r>
              <a:rPr lang="ru-RU" baseline="-25000" dirty="0" err="1" smtClean="0"/>
              <a:t>зап</a:t>
            </a:r>
            <a:r>
              <a:rPr lang="ru-RU" dirty="0" smtClean="0"/>
              <a:t> – период запаса песка, принимаем в проекте 6 месяцев.</a:t>
            </a:r>
          </a:p>
          <a:p>
            <a:r>
              <a:rPr lang="ru-RU" dirty="0" smtClean="0"/>
              <a:t>На основании формулы 6.17 определяем суточный расход песка:</a:t>
            </a:r>
          </a:p>
          <a:p>
            <a:r>
              <a:rPr lang="ru-RU" dirty="0" smtClean="0"/>
              <a:t>Е</a:t>
            </a:r>
            <a:r>
              <a:rPr lang="ru-RU" baseline="-25000" dirty="0" smtClean="0"/>
              <a:t>сут</a:t>
            </a:r>
            <a:r>
              <a:rPr lang="ru-RU" dirty="0" smtClean="0"/>
              <a:t>=34842900*1,14*0,6/365*10</a:t>
            </a:r>
            <a:r>
              <a:rPr lang="ru-RU" baseline="30000" dirty="0" smtClean="0"/>
              <a:t>3</a:t>
            </a:r>
            <a:r>
              <a:rPr lang="ru-RU" dirty="0" smtClean="0"/>
              <a:t>=65,3 (м</a:t>
            </a:r>
            <a:r>
              <a:rPr lang="ru-RU" baseline="30000" dirty="0" smtClean="0"/>
              <a:t>3</a:t>
            </a:r>
            <a:r>
              <a:rPr lang="ru-RU" dirty="0" smtClean="0"/>
              <a:t>)</a:t>
            </a:r>
          </a:p>
          <a:p>
            <a:r>
              <a:rPr lang="ru-RU" dirty="0" smtClean="0"/>
              <a:t>На основании формулы 6.19 определяем длину складов песка сухого и сырого:</a:t>
            </a:r>
          </a:p>
          <a:p>
            <a:r>
              <a:rPr lang="ru-RU" dirty="0" err="1" smtClean="0"/>
              <a:t>L</a:t>
            </a:r>
            <a:r>
              <a:rPr lang="ru-RU" baseline="-25000" dirty="0" err="1" smtClean="0"/>
              <a:t>ск</a:t>
            </a:r>
            <a:r>
              <a:rPr lang="ru-RU" baseline="30000" dirty="0" err="1" smtClean="0"/>
              <a:t>п</a:t>
            </a:r>
            <a:r>
              <a:rPr lang="ru-RU" baseline="30000" dirty="0" smtClean="0"/>
              <a:t> сх</a:t>
            </a:r>
            <a:r>
              <a:rPr lang="ru-RU" dirty="0" smtClean="0"/>
              <a:t>=11752,2/62,5=188 (м);</a:t>
            </a:r>
          </a:p>
          <a:p>
            <a:r>
              <a:rPr lang="ru-RU" dirty="0" err="1" smtClean="0"/>
              <a:t>L</a:t>
            </a:r>
            <a:r>
              <a:rPr lang="ru-RU" baseline="-25000" dirty="0" err="1" smtClean="0"/>
              <a:t>ск</a:t>
            </a:r>
            <a:r>
              <a:rPr lang="ru-RU" baseline="30000" dirty="0" err="1" smtClean="0"/>
              <a:t>п</a:t>
            </a:r>
            <a:r>
              <a:rPr lang="ru-RU" baseline="30000" dirty="0" smtClean="0"/>
              <a:t> ср</a:t>
            </a:r>
            <a:r>
              <a:rPr lang="ru-RU" dirty="0" smtClean="0"/>
              <a:t>=1222,3/62,5=20 (м).</a:t>
            </a:r>
          </a:p>
          <a:p>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000" dirty="0" smtClean="0"/>
              <a:t>Расчёт </a:t>
            </a:r>
            <a:r>
              <a:rPr lang="ru-RU" sz="2000" dirty="0" smtClean="0"/>
              <a:t>числа путей для стоянки локомотивов, пожарного и восстановительного поездов</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55000" lnSpcReduction="20000"/>
          </a:bodyPr>
          <a:lstStyle/>
          <a:p>
            <a:r>
              <a:rPr lang="ru-RU" dirty="0" smtClean="0"/>
              <a:t>Локомотивы, прошедшие экипировку и техническое обслуживание, некоторое время простаивают в ожидании работы (выхода на станцию под поезда) на деповских путях, специально для этого предназначенных (пути “горячего резерва”). Число таких путей определяется по формуле:</a:t>
            </a:r>
          </a:p>
          <a:p>
            <a:r>
              <a:rPr lang="ru-RU" dirty="0" err="1" smtClean="0"/>
              <a:t>m</a:t>
            </a:r>
            <a:r>
              <a:rPr lang="ru-RU" baseline="-25000" dirty="0" err="1" smtClean="0"/>
              <a:t>г.р.</a:t>
            </a:r>
            <a:r>
              <a:rPr lang="ru-RU" dirty="0" err="1" smtClean="0"/>
              <a:t>=N</a:t>
            </a:r>
            <a:r>
              <a:rPr lang="ru-RU" baseline="-25000" dirty="0" err="1" smtClean="0"/>
              <a:t>лок</a:t>
            </a:r>
            <a:r>
              <a:rPr lang="ru-RU" dirty="0" err="1" smtClean="0"/>
              <a:t>*δ</a:t>
            </a:r>
            <a:r>
              <a:rPr lang="ru-RU" baseline="-25000" dirty="0" err="1" smtClean="0"/>
              <a:t>лок</a:t>
            </a:r>
            <a:r>
              <a:rPr lang="ru-RU" dirty="0" err="1" smtClean="0"/>
              <a:t>/n</a:t>
            </a:r>
            <a:r>
              <a:rPr lang="ru-RU" baseline="-25000" dirty="0" err="1" smtClean="0"/>
              <a:t>лок</a:t>
            </a:r>
            <a:r>
              <a:rPr lang="ru-RU" dirty="0" err="1" smtClean="0"/>
              <a:t> </a:t>
            </a:r>
            <a:r>
              <a:rPr lang="ru-RU" dirty="0" smtClean="0"/>
              <a:t>(шт.)                                    (6.20)</a:t>
            </a:r>
          </a:p>
          <a:p>
            <a:r>
              <a:rPr lang="ru-RU" dirty="0" smtClean="0"/>
              <a:t>где </a:t>
            </a:r>
            <a:r>
              <a:rPr lang="ru-RU" dirty="0" err="1" smtClean="0"/>
              <a:t>δ</a:t>
            </a:r>
            <a:r>
              <a:rPr lang="ru-RU" baseline="-25000" dirty="0" err="1" smtClean="0"/>
              <a:t>лок</a:t>
            </a:r>
            <a:r>
              <a:rPr lang="ru-RU" dirty="0" err="1" smtClean="0"/>
              <a:t> </a:t>
            </a:r>
            <a:r>
              <a:rPr lang="ru-RU" dirty="0" smtClean="0"/>
              <a:t>– доля локомотивов, находящихся на путях ожидания работы, принимаем 0,1;</a:t>
            </a:r>
          </a:p>
          <a:p>
            <a:r>
              <a:rPr lang="ru-RU" dirty="0" err="1" smtClean="0"/>
              <a:t>n</a:t>
            </a:r>
            <a:r>
              <a:rPr lang="ru-RU" baseline="-25000" dirty="0" err="1" smtClean="0"/>
              <a:t>лок</a:t>
            </a:r>
            <a:r>
              <a:rPr lang="ru-RU" dirty="0" smtClean="0"/>
              <a:t> – число локомотивов, устанавливаемых на одном пути, принимаем 4 локомотива.</a:t>
            </a:r>
          </a:p>
          <a:p>
            <a:r>
              <a:rPr lang="ru-RU" dirty="0" smtClean="0"/>
              <a:t>На основании формулы 6.20 определяем число путей горячего резерва:</a:t>
            </a:r>
          </a:p>
          <a:p>
            <a:r>
              <a:rPr lang="ru-RU" dirty="0" smtClean="0"/>
              <a:t>m</a:t>
            </a:r>
            <a:r>
              <a:rPr lang="ru-RU" baseline="-25000" dirty="0" smtClean="0"/>
              <a:t>г.р.</a:t>
            </a:r>
            <a:r>
              <a:rPr lang="ru-RU" dirty="0" smtClean="0"/>
              <a:t>=74*0,1/4=1,85=2 (шт.)</a:t>
            </a:r>
          </a:p>
          <a:p>
            <a:r>
              <a:rPr lang="ru-RU" dirty="0" smtClean="0"/>
              <a:t>На основании формулы 6.21 определяем количество путей для стоянки локомотивов в “холодном” резерве:</a:t>
            </a:r>
          </a:p>
          <a:p>
            <a:r>
              <a:rPr lang="ru-RU" dirty="0" smtClean="0"/>
              <a:t>m</a:t>
            </a:r>
            <a:r>
              <a:rPr lang="ru-RU" baseline="-25000" dirty="0" smtClean="0"/>
              <a:t>х.р.</a:t>
            </a:r>
            <a:r>
              <a:rPr lang="ru-RU" dirty="0" smtClean="0"/>
              <a:t>=74*0,20/8=1,85=2 (шт.)</a:t>
            </a:r>
          </a:p>
          <a:p>
            <a:r>
              <a:rPr lang="ru-RU" dirty="0" smtClean="0"/>
              <a:t>Пути стоянки локомотивов в ожидании работы располагаем параллельно экипировочным устройствам таким образом, чтобы обеспечить поточность передвижения и минимальную враждебность. Пути для резервных локомотивов располагаем рядом с путями “горячего” резерва.</a:t>
            </a:r>
          </a:p>
          <a:p>
            <a:r>
              <a:rPr lang="ru-RU" dirty="0" smtClean="0"/>
              <a:t>Пути стоянки пожарного и восстановительного поездов проектируем сквозными, длиной 200 м</a:t>
            </a:r>
          </a:p>
          <a:p>
            <a:endParaRPr lang="ru-RU"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1800" dirty="0" smtClean="0"/>
              <a:t>6.6 Схема размещения устройств на территории локомотивного хозяйства</a:t>
            </a:r>
            <a:br>
              <a:rPr lang="ru-RU" sz="1800" dirty="0" smtClean="0"/>
            </a:br>
            <a:endParaRPr lang="ru-RU" sz="1800" dirty="0"/>
          </a:p>
        </p:txBody>
      </p:sp>
      <p:sp>
        <p:nvSpPr>
          <p:cNvPr id="3" name="Содержимое 2"/>
          <p:cNvSpPr>
            <a:spLocks noGrp="1"/>
          </p:cNvSpPr>
          <p:nvPr>
            <p:ph idx="1"/>
          </p:nvPr>
        </p:nvSpPr>
        <p:spPr/>
        <p:txBody>
          <a:bodyPr>
            <a:normAutofit fontScale="85000" lnSpcReduction="20000"/>
          </a:bodyPr>
          <a:lstStyle/>
          <a:p>
            <a:r>
              <a:rPr lang="ru-RU" dirty="0" smtClean="0"/>
              <a:t>Общая планировка локомотивного хозяйства должна обеспечивать:</a:t>
            </a:r>
          </a:p>
          <a:p>
            <a:r>
              <a:rPr lang="ru-RU" dirty="0" smtClean="0"/>
              <a:t>- компактность размещения устройств с целью снижения затрат на прокладку коммуникаций;</a:t>
            </a:r>
          </a:p>
          <a:p>
            <a:r>
              <a:rPr lang="ru-RU" dirty="0" smtClean="0"/>
              <a:t>- поточность операций при проходе локомотивов на экипировку, затем на пути стоянки и к выходу на станцию;</a:t>
            </a:r>
          </a:p>
          <a:p>
            <a:r>
              <a:rPr lang="ru-RU" dirty="0" smtClean="0"/>
              <a:t>- возможность дальнейшего развития основных устройств.</a:t>
            </a:r>
          </a:p>
          <a:p>
            <a:r>
              <a:rPr lang="ru-RU" dirty="0" smtClean="0"/>
              <a:t>Схемы локомотивного хозяйства различаются взаимным расположением депо, экипировочных устройств и путей стоянки локомотивов в ожидании выхода на станцию. В данном курсовом проекте проектируем схему локомотивного хозяйства – последовательную.</a:t>
            </a:r>
          </a:p>
          <a:p>
            <a:endParaRPr lang="ru-R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000" dirty="0" smtClean="0"/>
              <a:t> </a:t>
            </a:r>
            <a:r>
              <a:rPr lang="ru-RU" sz="2000" dirty="0" smtClean="0"/>
              <a:t>РАСЧЁТ И МАСШТАБНОЕ ПРОЕКТИРОВАНИЕ ПУТЕПРОВОДНОЙ РАЗВЯЗКИ</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62500" lnSpcReduction="20000"/>
          </a:bodyPr>
          <a:lstStyle/>
          <a:p>
            <a:r>
              <a:rPr lang="ru-RU" dirty="0" smtClean="0"/>
              <a:t>При примыкании к станции трёх и более железнодорожных линий возникает потребность в проектировании путепроводной развязки, с тем, чтобы разгрузить входную горловину и увеличить её пропускную способность. В курсовом проекте путепроводную развязку проектируем со с стороны выбранного подхода В, пересекающего </a:t>
            </a:r>
            <a:r>
              <a:rPr lang="ru-RU" dirty="0" err="1" smtClean="0"/>
              <a:t>двухпутную</a:t>
            </a:r>
            <a:r>
              <a:rPr lang="ru-RU" dirty="0" smtClean="0"/>
              <a:t> линию под углом </a:t>
            </a:r>
            <a:r>
              <a:rPr lang="ru-RU" dirty="0" err="1" smtClean="0"/>
              <a:t>γ</a:t>
            </a:r>
            <a:r>
              <a:rPr lang="ru-RU" dirty="0" smtClean="0"/>
              <a:t>.</a:t>
            </a:r>
          </a:p>
          <a:p>
            <a:r>
              <a:rPr lang="ru-RU" dirty="0" smtClean="0"/>
              <a:t>Расчёт элементов плана путепроводной развязки производим из условия получения минимальной длины развязки при соблюдении норм проектирования железнодорожных путей в плане и профиле.</a:t>
            </a:r>
          </a:p>
          <a:p>
            <a:r>
              <a:rPr lang="ru-RU" dirty="0" smtClean="0"/>
              <a:t>Руководствуясь формулой 7.19, определяем разность отметок головок рельсов верхнего и нижнего путей:</a:t>
            </a:r>
          </a:p>
          <a:p>
            <a:r>
              <a:rPr lang="ru-RU" dirty="0" smtClean="0"/>
              <a:t>H=6,3+0,83+0,18=7,31 (м)</a:t>
            </a:r>
          </a:p>
          <a:p>
            <a:r>
              <a:rPr lang="ru-RU" dirty="0" smtClean="0"/>
              <a:t>Окончательно профилировка путепроводной развязки производится при составлении масштабной схемы с учётом минимума затрат на строительство и наилучших условий движения на подходах к станции, к которым относится обеспечение по возможности меньших уклонов у входных сигналов и на путях отправления сразу за пределами станции.</a:t>
            </a:r>
          </a:p>
          <a:p>
            <a:endParaRPr lang="ru-R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000" dirty="0" smtClean="0"/>
              <a:t>8. МАСШТАБНОЕ ПРОЕКТИРОВАНИЕ ПЛАНА СТАНЦИИ</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55000" lnSpcReduction="20000"/>
          </a:bodyPr>
          <a:lstStyle/>
          <a:p>
            <a:r>
              <a:rPr lang="ru-RU" dirty="0" smtClean="0"/>
              <a:t>План станции выполняем в масштабе 1:2000. Накладку плана наносим по подготовленной в осях путей немасштабной схеме, на которой указаны: номера и марки стрелочных переводов, номера и специализация по направлениям движения путей и парков, расстояния между осями путей, размещение и примыкание ТСК и локомотивного хозяйства, места установки светофоров и предельных столбиков.</a:t>
            </a:r>
          </a:p>
          <a:p>
            <a:r>
              <a:rPr lang="ru-RU" dirty="0" smtClean="0"/>
              <a:t>При определении марок стрелочных переводов предусматриваем укладку стрелочных переводов марки 1/11 во все съезды между главными путями, по которым возможно следование пассажирских поездов с отклонением на боковое направление. Примыкание к главным путям парков для грузового движения выполняем стрелочными переводами марки 1/9.</a:t>
            </a:r>
          </a:p>
          <a:p>
            <a:r>
              <a:rPr lang="ru-RU" dirty="0" smtClean="0"/>
              <a:t>Все помещения показываем на схеме условно прямоугольниками и вносим в ведомость зданий и сооружений.</a:t>
            </a:r>
          </a:p>
          <a:p>
            <a:r>
              <a:rPr lang="ru-RU" dirty="0" smtClean="0"/>
              <a:t>Разработку чертежа завершаем составлением основных ведомостей и указанием на схеме:</a:t>
            </a:r>
          </a:p>
          <a:p>
            <a:r>
              <a:rPr lang="ru-RU" dirty="0" smtClean="0"/>
              <a:t>- наименование парков, номеров путей, полезных длин и междупутий;</a:t>
            </a:r>
          </a:p>
          <a:p>
            <a:r>
              <a:rPr lang="ru-RU" dirty="0" smtClean="0"/>
              <a:t>- номеров стрелочных переводов, входных и выходных светофоров;</a:t>
            </a:r>
          </a:p>
          <a:p>
            <a:r>
              <a:rPr lang="ru-RU" dirty="0" smtClean="0"/>
              <a:t>- радиусов кривых на главных и соединительных путях, начала и конца кривых;</a:t>
            </a:r>
          </a:p>
          <a:p>
            <a:r>
              <a:rPr lang="ru-RU" dirty="0" smtClean="0"/>
              <a:t>- переездов через главные пути и путепроводов, автомобильных дорог к ТСК и ЛХ.</a:t>
            </a:r>
          </a:p>
          <a:p>
            <a:r>
              <a:rPr lang="ru-RU" dirty="0" smtClean="0"/>
              <a:t>На главных, приёмоотправочных и ходовых путях указываем направление движения поездов и локомотивов.</a:t>
            </a:r>
          </a:p>
          <a:p>
            <a:endParaRPr lang="ru-RU"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000" smtClean="0"/>
              <a:t> </a:t>
            </a:r>
            <a:r>
              <a:rPr lang="ru-RU" sz="2000" dirty="0" smtClean="0"/>
              <a:t>ОРГАНИЗАЦИЯ РАБОТЫ СТАНЦИИ</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55000" lnSpcReduction="20000"/>
          </a:bodyPr>
          <a:lstStyle/>
          <a:p>
            <a:r>
              <a:rPr lang="ru-RU" dirty="0" smtClean="0"/>
              <a:t>Пассажирские поезда принимаются на </a:t>
            </a:r>
            <a:r>
              <a:rPr lang="ru-RU" dirty="0" err="1" smtClean="0"/>
              <a:t>l</a:t>
            </a:r>
            <a:r>
              <a:rPr lang="ru-RU" dirty="0" smtClean="0"/>
              <a:t>, </a:t>
            </a:r>
            <a:r>
              <a:rPr lang="ru-RU" dirty="0" err="1" smtClean="0"/>
              <a:t>ll</a:t>
            </a:r>
            <a:r>
              <a:rPr lang="ru-RU" dirty="0" smtClean="0"/>
              <a:t>, </a:t>
            </a:r>
            <a:r>
              <a:rPr lang="ru-RU" dirty="0" err="1" smtClean="0"/>
              <a:t>lll</a:t>
            </a:r>
            <a:r>
              <a:rPr lang="ru-RU" dirty="0" smtClean="0"/>
              <a:t>, </a:t>
            </a:r>
            <a:r>
              <a:rPr lang="ru-RU" dirty="0" err="1" smtClean="0"/>
              <a:t>lv</a:t>
            </a:r>
            <a:r>
              <a:rPr lang="ru-RU" dirty="0" smtClean="0"/>
              <a:t> пути, где находятся основная и промежуточные платформы. На 3 путь с чётной стороны поезда принимаются от стрелки 6 до стрелки 139; на 1 путь от стрелки 8 до стрелки 137.</a:t>
            </a:r>
          </a:p>
          <a:p>
            <a:r>
              <a:rPr lang="ru-RU" dirty="0" smtClean="0"/>
              <a:t>Грузовые поезда принимаются с чётной стороны в приёмоотправочный парк 2, который имеет 7 путей: на 6 путь от стрелки 50 до стрелки 95; на 8 путь от стрелки 52 до стрелки 97; на 10 путь от стрелки 54 до стрелки 99; на 12 путь от стрелки 56 до стрелки 99; на 14 путь от стрелки 101 до выходного светофора.</a:t>
            </a:r>
          </a:p>
          <a:p>
            <a:r>
              <a:rPr lang="ru-RU" dirty="0" smtClean="0"/>
              <a:t>С нечётной стороны грузовые поезда принимаются в приёмоотправочный парк 1, который имеет 5 путей: на 5 путь поезда принимаются от стрелки 17 до стрелки 27; на 7 путь от стрелки 19 до стрелки 25; на 9 путь от стрелки 21 до стрелки 23; на 11 путь от стрелки 21 до стрелки 23.</a:t>
            </a:r>
          </a:p>
          <a:p>
            <a:r>
              <a:rPr lang="ru-RU" dirty="0" smtClean="0"/>
              <a:t>Сортировочный парк имеет 10 путей. Вагоны распускаются на сортировочную горку от стрелки 18 через стрелку 60 на 1 путь через стрелки 62, 70, 72; на 2 путь через стрелки 60, 62, 70, 72; на 3, 4 путь через стрелки 60, 62, 68; на 5 путь через стрелки 60, 64, 74; на 6, 7 путь через стрелки 60, 64, 74, 78; на 8, 9 путь через стрелки 60, 64, 66, 76; на 10 путь через стрелки 60, 64, 66.</a:t>
            </a:r>
          </a:p>
          <a:p>
            <a:r>
              <a:rPr lang="ru-RU" dirty="0" smtClean="0"/>
              <a:t>Пути для отстоя пригородных составов 45, 46, 47. Составы проходят на 47 путь от стрелки 34 до упора; на 46 путь и 47 путь от стрелки 36 до упора.</a:t>
            </a:r>
          </a:p>
          <a:p>
            <a:r>
              <a:rPr lang="ru-RU" dirty="0" smtClean="0"/>
              <a:t>В локомотивное хозяйство локомотивы проходят от стрелки 67 или 69 через стрелки 71, 29, 31. На грузовой двор через стрелки 145, 147 на пути 40, 41, 42, 43, 44. </a:t>
            </a:r>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800" dirty="0" smtClean="0"/>
              <a:t>Определение числа главных путей на подходах</a:t>
            </a:r>
            <a:br>
              <a:rPr lang="ru-RU" sz="2800" dirty="0" smtClean="0"/>
            </a:br>
            <a:endParaRPr lang="ru-RU" sz="2800" dirty="0"/>
          </a:p>
        </p:txBody>
      </p:sp>
      <p:sp>
        <p:nvSpPr>
          <p:cNvPr id="3" name="Содержимое 2"/>
          <p:cNvSpPr>
            <a:spLocks noGrp="1"/>
          </p:cNvSpPr>
          <p:nvPr>
            <p:ph idx="1"/>
          </p:nvPr>
        </p:nvSpPr>
        <p:spPr/>
        <p:txBody>
          <a:bodyPr>
            <a:normAutofit/>
          </a:bodyPr>
          <a:lstStyle/>
          <a:p>
            <a:r>
              <a:rPr lang="ru-RU" sz="1800" dirty="0" smtClean="0"/>
              <a:t>Количество главных путей на подходах к станции определяем сопоставлением потребной пропускной способности прилегающих участков с их наличной пропускной способностью.</a:t>
            </a:r>
          </a:p>
          <a:p>
            <a:r>
              <a:rPr lang="ru-RU" sz="1800" dirty="0" smtClean="0"/>
              <a:t>Потребная пропускная способность с учётом необходимого резерва на прилегающем участке В – Д определяем по следующей формуле:</a:t>
            </a:r>
          </a:p>
          <a:p>
            <a:r>
              <a:rPr lang="ru-RU" sz="1800" dirty="0" err="1" smtClean="0"/>
              <a:t>N</a:t>
            </a:r>
            <a:r>
              <a:rPr lang="ru-RU" sz="1800" baseline="-25000" dirty="0" err="1" smtClean="0"/>
              <a:t>потр</a:t>
            </a:r>
            <a:r>
              <a:rPr lang="ru-RU" sz="1800" dirty="0" err="1" smtClean="0"/>
              <a:t>=(N</a:t>
            </a:r>
            <a:r>
              <a:rPr lang="ru-RU" sz="1800" baseline="-25000" dirty="0" err="1" smtClean="0"/>
              <a:t>гр</a:t>
            </a:r>
            <a:r>
              <a:rPr lang="ru-RU" sz="1800" dirty="0" err="1" smtClean="0"/>
              <a:t>+ε*N</a:t>
            </a:r>
            <a:r>
              <a:rPr lang="ru-RU" sz="1800" baseline="-25000" dirty="0" err="1" smtClean="0"/>
              <a:t>пасс</a:t>
            </a:r>
            <a:r>
              <a:rPr lang="ru-RU" sz="1800" dirty="0" smtClean="0"/>
              <a:t>)*</a:t>
            </a:r>
            <a:r>
              <a:rPr lang="ru-RU" sz="1800" dirty="0" err="1" smtClean="0"/>
              <a:t>(1+α</a:t>
            </a:r>
            <a:r>
              <a:rPr lang="ru-RU" sz="1800" dirty="0" smtClean="0"/>
              <a:t>); (поезд) (2.7)</a:t>
            </a:r>
          </a:p>
          <a:p>
            <a:r>
              <a:rPr lang="ru-RU" sz="1800" dirty="0" smtClean="0"/>
              <a:t>где,  </a:t>
            </a:r>
            <a:r>
              <a:rPr lang="ru-RU" sz="1800" dirty="0" err="1" smtClean="0"/>
              <a:t>N</a:t>
            </a:r>
            <a:r>
              <a:rPr lang="ru-RU" sz="1800" baseline="-25000" dirty="0" err="1" smtClean="0"/>
              <a:t>гр</a:t>
            </a:r>
            <a:r>
              <a:rPr lang="ru-RU" sz="1800" dirty="0" smtClean="0"/>
              <a:t>, </a:t>
            </a:r>
            <a:r>
              <a:rPr lang="ru-RU" sz="1800" dirty="0" err="1" smtClean="0"/>
              <a:t>N</a:t>
            </a:r>
            <a:r>
              <a:rPr lang="ru-RU" sz="1800" baseline="-25000" dirty="0" err="1" smtClean="0"/>
              <a:t>пасс</a:t>
            </a:r>
            <a:r>
              <a:rPr lang="ru-RU" sz="1800" dirty="0" smtClean="0"/>
              <a:t> – количество соответственно грузовых и пассажирских поездов на участке;</a:t>
            </a:r>
          </a:p>
          <a:p>
            <a:r>
              <a:rPr lang="ru-RU" sz="1800" dirty="0" err="1" smtClean="0"/>
              <a:t>ε </a:t>
            </a:r>
            <a:r>
              <a:rPr lang="ru-RU" sz="1800" dirty="0" smtClean="0"/>
              <a:t>– коэффициент съёма грузовых поездов пассажирскими поездами (принимаем 1,8);</a:t>
            </a:r>
          </a:p>
          <a:p>
            <a:r>
              <a:rPr lang="ru-RU" sz="1800" dirty="0" err="1" smtClean="0"/>
              <a:t>α </a:t>
            </a:r>
            <a:r>
              <a:rPr lang="ru-RU" sz="1800" dirty="0" smtClean="0"/>
              <a:t>– резерв пропускной способности линии, принимаем равным 0,1.</a:t>
            </a:r>
          </a:p>
          <a:p>
            <a:r>
              <a:rPr lang="ru-RU" sz="1800" dirty="0" err="1" smtClean="0"/>
              <a:t>N</a:t>
            </a:r>
            <a:r>
              <a:rPr lang="ru-RU" sz="1800" baseline="-25000" dirty="0" err="1" smtClean="0"/>
              <a:t>потр</a:t>
            </a:r>
            <a:r>
              <a:rPr lang="ru-RU" sz="1800" dirty="0" err="1" smtClean="0"/>
              <a:t>=</a:t>
            </a:r>
            <a:r>
              <a:rPr lang="ru-RU" sz="1800" dirty="0" smtClean="0"/>
              <a:t>(33+1,8*23)*(1+0,1)=81,84~82 (поезда)</a:t>
            </a:r>
          </a:p>
          <a:p>
            <a:r>
              <a:rPr lang="ru-RU" sz="1800" dirty="0" smtClean="0"/>
              <a:t>Таким образом, согласно, сравнения с данными таблицы 2.1 принимаем, 2 пути, полуавтоматическая блокировка, период графика Т=15 мин. </a:t>
            </a:r>
          </a:p>
          <a:p>
            <a:endParaRPr lang="ru-RU" sz="1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smtClean="0"/>
              <a:t>Выбор </a:t>
            </a:r>
            <a:r>
              <a:rPr lang="ru-RU" sz="2800" dirty="0" smtClean="0"/>
              <a:t>и обоснование типа станции</a:t>
            </a:r>
            <a:br>
              <a:rPr lang="ru-RU" sz="2800" dirty="0" smtClean="0"/>
            </a:br>
            <a:endParaRPr lang="ru-RU" sz="2800" dirty="0"/>
          </a:p>
        </p:txBody>
      </p:sp>
      <p:sp>
        <p:nvSpPr>
          <p:cNvPr id="3" name="Содержимое 2"/>
          <p:cNvSpPr>
            <a:spLocks noGrp="1"/>
          </p:cNvSpPr>
          <p:nvPr>
            <p:ph idx="1"/>
          </p:nvPr>
        </p:nvSpPr>
        <p:spPr/>
        <p:txBody>
          <a:bodyPr>
            <a:normAutofit/>
          </a:bodyPr>
          <a:lstStyle/>
          <a:p>
            <a:r>
              <a:rPr lang="ru-RU" sz="1600" dirty="0" smtClean="0"/>
              <a:t>Тип участковой станции определяется взаимным размещением основных приёмоотправочных и сортировочных парков. Прежде чем приступить к проектированию плана участковой станции, выбираем её принципиальную схему. Рассматриваем схемы продольного и полупродольного типов.</a:t>
            </a:r>
          </a:p>
          <a:p>
            <a:r>
              <a:rPr lang="ru-RU" sz="1600" dirty="0" smtClean="0"/>
              <a:t>Если площадка станции не имеет существенных ограничений по длине применяем схемы продольного и полупродольного типа.</a:t>
            </a:r>
          </a:p>
          <a:p>
            <a:r>
              <a:rPr lang="ru-RU" sz="1600" dirty="0" smtClean="0"/>
              <a:t> Конструкция горловин станции позволяет принимать одновременно грузовые поезда со всех трёх направлений и отправлять на все эти направления. Также можно отправлять угловые транзитные поезда непосредственно с тех путей, на которые поезда были приняты.</a:t>
            </a:r>
          </a:p>
          <a:p>
            <a:r>
              <a:rPr lang="ru-RU" sz="1600" dirty="0" smtClean="0"/>
              <a:t>Таким образом, на основании формул 2.8, 2.9, 2.10 определяем тип станции:</a:t>
            </a:r>
          </a:p>
          <a:p>
            <a:r>
              <a:rPr lang="ru-RU" sz="1600" dirty="0" smtClean="0"/>
              <a:t>продольной=2*1050+1900=4000 (м);</a:t>
            </a:r>
          </a:p>
          <a:p>
            <a:r>
              <a:rPr lang="ru-RU" sz="1600" dirty="0" smtClean="0"/>
              <a:t>полупродольной=2*1050+750=2850 (м);</a:t>
            </a:r>
          </a:p>
          <a:p>
            <a:r>
              <a:rPr lang="ru-RU" sz="1600" dirty="0" smtClean="0"/>
              <a:t>поперечной=1050+1350=2400 (м).</a:t>
            </a:r>
          </a:p>
          <a:p>
            <a:r>
              <a:rPr lang="ru-RU" sz="1600" dirty="0" smtClean="0"/>
              <a:t>На основании произведённых расчётов принимаем к проектированию продольный тип участковой станции.</a:t>
            </a:r>
          </a:p>
          <a:p>
            <a:endParaRPr lang="ru-RU" sz="1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dirty="0" smtClean="0"/>
              <a:t>Размеры </a:t>
            </a:r>
            <a:r>
              <a:rPr lang="ru-RU" sz="3600" dirty="0" smtClean="0"/>
              <a:t>работы станци</a:t>
            </a:r>
            <a:r>
              <a:rPr lang="ru-RU" sz="1800" dirty="0" smtClean="0"/>
              <a:t>и</a:t>
            </a:r>
            <a:br>
              <a:rPr lang="ru-RU" sz="1800" dirty="0" smtClean="0"/>
            </a:br>
            <a:endParaRPr lang="ru-RU" sz="1800" dirty="0"/>
          </a:p>
        </p:txBody>
      </p:sp>
      <p:sp>
        <p:nvSpPr>
          <p:cNvPr id="3" name="Содержимое 2"/>
          <p:cNvSpPr>
            <a:spLocks noGrp="1"/>
          </p:cNvSpPr>
          <p:nvPr>
            <p:ph idx="1"/>
          </p:nvPr>
        </p:nvSpPr>
        <p:spPr/>
        <p:txBody>
          <a:bodyPr>
            <a:normAutofit/>
          </a:bodyPr>
          <a:lstStyle/>
          <a:p>
            <a:r>
              <a:rPr lang="ru-RU" dirty="0" smtClean="0"/>
              <a:t>При определении размеров работы станции подсчитываем общие размеры движения поездов на прилегающих участках по категориям, устанавливаем число поездов с переработкой и своего формирования. Определяем объёмы работы в вагонах по расформированию поездов на вытяжных путях, устанавливаем итоговые размеры пассажирского движения. </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332656"/>
            <a:ext cx="8229600" cy="1143000"/>
          </a:xfrm>
        </p:spPr>
        <p:txBody>
          <a:bodyPr>
            <a:normAutofit fontScale="90000"/>
          </a:bodyPr>
          <a:lstStyle/>
          <a:p>
            <a:r>
              <a:rPr lang="ru-RU" sz="2700" dirty="0" smtClean="0"/>
              <a:t>Число </a:t>
            </a:r>
            <a:r>
              <a:rPr lang="ru-RU" sz="2700" dirty="0" smtClean="0"/>
              <a:t>приёмоотправочных путей для пассажирских поездов</a:t>
            </a:r>
            <a:r>
              <a:rPr lang="ru-RU" dirty="0" smtClean="0"/>
              <a:t/>
            </a:r>
            <a:br>
              <a:rPr lang="ru-RU" dirty="0" smtClean="0"/>
            </a:br>
            <a:endParaRPr lang="ru-RU" dirty="0"/>
          </a:p>
        </p:txBody>
      </p:sp>
      <p:sp>
        <p:nvSpPr>
          <p:cNvPr id="3" name="Содержимое 2"/>
          <p:cNvSpPr>
            <a:spLocks noGrp="1"/>
          </p:cNvSpPr>
          <p:nvPr>
            <p:ph idx="1"/>
          </p:nvPr>
        </p:nvSpPr>
        <p:spPr>
          <a:xfrm>
            <a:off x="457200" y="928670"/>
            <a:ext cx="8229600" cy="5380690"/>
          </a:xfrm>
        </p:spPr>
        <p:txBody>
          <a:bodyPr>
            <a:noAutofit/>
          </a:bodyPr>
          <a:lstStyle/>
          <a:p>
            <a:r>
              <a:rPr lang="ru-RU" sz="1800" dirty="0" smtClean="0"/>
              <a:t>На узловой участковой станции для приёма и отправления пассажирских поездов используются главные и специальные приёмоотправочные пути (ПО), укладываемые рядом с главными.</a:t>
            </a:r>
          </a:p>
          <a:p>
            <a:r>
              <a:rPr lang="ru-RU" sz="1800" dirty="0" smtClean="0"/>
              <a:t>Число пассажирских приёмоотправочных путей, включая главные, принимаем не менее числа прилегающих к станции направлений. Общее их количество должно обеспечивать одновременный приём поездов со всех примыкающих к станции подходов. При этом для обеспечения возможности пропуска пассажирских поездов пачками или пакетами необходимо иметь дополнительный путь сверх числа главных путей, также дополнительный путь может быть использован для пропуска грузовых поездов.</a:t>
            </a:r>
          </a:p>
          <a:p>
            <a:r>
              <a:rPr lang="ru-RU" sz="1800" dirty="0" smtClean="0"/>
              <a:t>Из этих соображений минимальное число путей для пассажирского движения составит:</a:t>
            </a:r>
          </a:p>
          <a:p>
            <a:r>
              <a:rPr lang="ru-RU" sz="1800" dirty="0" err="1" smtClean="0"/>
              <a:t>m</a:t>
            </a:r>
            <a:r>
              <a:rPr lang="ru-RU" sz="1800" baseline="-25000" dirty="0" err="1" smtClean="0"/>
              <a:t>пас</a:t>
            </a:r>
            <a:r>
              <a:rPr lang="ru-RU" sz="1800" dirty="0" err="1" smtClean="0"/>
              <a:t>=m</a:t>
            </a:r>
            <a:r>
              <a:rPr lang="ru-RU" sz="1800" baseline="-25000" dirty="0" err="1" smtClean="0"/>
              <a:t>под</a:t>
            </a:r>
            <a:r>
              <a:rPr lang="ru-RU" sz="1800" dirty="0" err="1" smtClean="0"/>
              <a:t>+m</a:t>
            </a:r>
            <a:r>
              <a:rPr lang="ru-RU" sz="1800" baseline="-25000" dirty="0" err="1" smtClean="0"/>
              <a:t>доп</a:t>
            </a:r>
            <a:r>
              <a:rPr lang="ru-RU" sz="1800" dirty="0" smtClean="0"/>
              <a:t> (путей)                  (3.1)</a:t>
            </a:r>
          </a:p>
          <a:p>
            <a:r>
              <a:rPr lang="ru-RU" sz="1800" dirty="0" smtClean="0"/>
              <a:t>где </a:t>
            </a:r>
            <a:r>
              <a:rPr lang="ru-RU" sz="1800" dirty="0" err="1" smtClean="0"/>
              <a:t>m</a:t>
            </a:r>
            <a:r>
              <a:rPr lang="ru-RU" sz="1800" baseline="-25000" dirty="0" err="1" smtClean="0"/>
              <a:t>под</a:t>
            </a:r>
            <a:r>
              <a:rPr lang="ru-RU" sz="1800" dirty="0" smtClean="0"/>
              <a:t> – число примыканий подходов железнодорожных линий, по заданию принимаем 3;</a:t>
            </a:r>
          </a:p>
          <a:p>
            <a:r>
              <a:rPr lang="ru-RU" sz="1800" dirty="0" err="1" smtClean="0"/>
              <a:t>m</a:t>
            </a:r>
            <a:r>
              <a:rPr lang="ru-RU" sz="1800" baseline="-25000" dirty="0" err="1" smtClean="0"/>
              <a:t>доп</a:t>
            </a:r>
            <a:r>
              <a:rPr lang="ru-RU" sz="1800" dirty="0" smtClean="0"/>
              <a:t> – число дополнительных пассажирских приёмоотправочных путей, принимаем для схем продольного типа  - 2.</a:t>
            </a:r>
          </a:p>
          <a:p>
            <a:r>
              <a:rPr lang="ru-RU" sz="1800" dirty="0" smtClean="0"/>
              <a:t>На основании формулы 3.1 определяем минимальное число приёмоотправочных путей для пассажирского движения:</a:t>
            </a:r>
          </a:p>
          <a:p>
            <a:r>
              <a:rPr lang="ru-RU" sz="1800" dirty="0" smtClean="0"/>
              <a:t>m</a:t>
            </a:r>
            <a:r>
              <a:rPr lang="ru-RU" sz="1800" baseline="-25000" dirty="0" smtClean="0"/>
              <a:t>пас</a:t>
            </a:r>
            <a:r>
              <a:rPr lang="ru-RU" sz="1800" dirty="0" smtClean="0"/>
              <a:t>=3+2=5 (путей).</a:t>
            </a:r>
          </a:p>
          <a:p>
            <a:endParaRPr lang="ru-RU" sz="1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000" dirty="0" smtClean="0"/>
              <a:t>3.2 Определение числа путей в приёмоотправочных парках для грузового движения</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85000" lnSpcReduction="20000"/>
          </a:bodyPr>
          <a:lstStyle/>
          <a:p>
            <a:r>
              <a:rPr lang="ru-RU" sz="1800" dirty="0" smtClean="0"/>
              <a:t>Для расчёта числа путей в приёмоотправочных парках, производим распределение поездной работы между парками, выясняем, какие категории поездов и в каких количествах пропускаются через рассматриваемый парк. При распределении работы между парками учитываем следующее:</a:t>
            </a:r>
          </a:p>
          <a:p>
            <a:r>
              <a:rPr lang="ru-RU" sz="1800" dirty="0" smtClean="0"/>
              <a:t>-равномерную загруженность парков и горловин;</a:t>
            </a:r>
          </a:p>
          <a:p>
            <a:r>
              <a:rPr lang="ru-RU" sz="1800" dirty="0" smtClean="0"/>
              <a:t>-приём поездов, поступающих в расформирование, на пути парка, ближайшего к сортировочному;</a:t>
            </a:r>
          </a:p>
          <a:p>
            <a:r>
              <a:rPr lang="ru-RU" sz="1800" dirty="0" smtClean="0"/>
              <a:t>-отправление поездов своего формирования из парков специализированного направления;</a:t>
            </a:r>
          </a:p>
          <a:p>
            <a:r>
              <a:rPr lang="ru-RU" sz="1800" dirty="0" smtClean="0"/>
              <a:t>-отправление угловых поездов из тех парков, в которые они прибыли</a:t>
            </a:r>
          </a:p>
          <a:p>
            <a:r>
              <a:rPr lang="ru-RU" sz="1800" dirty="0" smtClean="0"/>
              <a:t>Расчёт производим в целом для парка по формуле:</a:t>
            </a:r>
          </a:p>
          <a:p>
            <a:r>
              <a:rPr lang="ru-RU" sz="1800" dirty="0" err="1" smtClean="0"/>
              <a:t>m=t</a:t>
            </a:r>
            <a:r>
              <a:rPr lang="ru-RU" sz="1800" baseline="-25000" dirty="0" err="1" smtClean="0"/>
              <a:t>зан</a:t>
            </a:r>
            <a:r>
              <a:rPr lang="ru-RU" sz="1800" dirty="0" smtClean="0"/>
              <a:t>/J</a:t>
            </a:r>
            <a:r>
              <a:rPr lang="ru-RU" sz="1800" baseline="-25000" dirty="0" smtClean="0"/>
              <a:t>р</a:t>
            </a:r>
            <a:r>
              <a:rPr lang="ru-RU" sz="1800" dirty="0" smtClean="0"/>
              <a:t>+1 (путей)                                       (3.2)</a:t>
            </a:r>
          </a:p>
          <a:p>
            <a:r>
              <a:rPr lang="ru-RU" sz="1800" dirty="0" smtClean="0"/>
              <a:t>где </a:t>
            </a:r>
            <a:r>
              <a:rPr lang="ru-RU" sz="1800" dirty="0" err="1" smtClean="0"/>
              <a:t>m</a:t>
            </a:r>
            <a:r>
              <a:rPr lang="ru-RU" sz="1800" dirty="0" smtClean="0"/>
              <a:t> – число путей в приёмоотправочном парке;</a:t>
            </a:r>
          </a:p>
          <a:p>
            <a:r>
              <a:rPr lang="ru-RU" sz="1800" dirty="0" err="1" smtClean="0"/>
              <a:t>J</a:t>
            </a:r>
            <a:r>
              <a:rPr lang="ru-RU" sz="1800" baseline="-25000" dirty="0" err="1" smtClean="0"/>
              <a:t>р</a:t>
            </a:r>
            <a:r>
              <a:rPr lang="ru-RU" sz="1800" dirty="0" smtClean="0"/>
              <a:t> – расчётный интервал прибытия поездов в данный парк, мин;</a:t>
            </a:r>
          </a:p>
          <a:p>
            <a:r>
              <a:rPr lang="ru-RU" sz="1800" dirty="0" err="1" smtClean="0"/>
              <a:t>t</a:t>
            </a:r>
            <a:r>
              <a:rPr lang="ru-RU" sz="1800" baseline="-25000" dirty="0" err="1" smtClean="0"/>
              <a:t>зан</a:t>
            </a:r>
            <a:r>
              <a:rPr lang="ru-RU" sz="1800" dirty="0" smtClean="0"/>
              <a:t> – время занятия пути одним поездом, мин;</a:t>
            </a:r>
          </a:p>
          <a:p>
            <a:r>
              <a:rPr lang="ru-RU" sz="1800" dirty="0" smtClean="0"/>
              <a:t>1 – дополнительный путь для обгона. На основании произведённых расчётов рассчитываем количество путей для каждого парка в отдельности по формуле 3.2:</a:t>
            </a:r>
          </a:p>
          <a:p>
            <a:r>
              <a:rPr lang="ru-RU" sz="1800" dirty="0" smtClean="0"/>
              <a:t>m</a:t>
            </a:r>
            <a:r>
              <a:rPr lang="ru-RU" sz="1800" baseline="30000" dirty="0" smtClean="0"/>
              <a:t>ПО-1</a:t>
            </a:r>
            <a:r>
              <a:rPr lang="ru-RU" sz="1800" dirty="0" smtClean="0"/>
              <a:t>=224,86/95+1=4 (пути), принимаем 5 путей;</a:t>
            </a:r>
          </a:p>
          <a:p>
            <a:r>
              <a:rPr lang="ru-RU" sz="1800" dirty="0" smtClean="0"/>
              <a:t>m</a:t>
            </a:r>
            <a:r>
              <a:rPr lang="ru-RU" sz="1800" baseline="30000" dirty="0" smtClean="0"/>
              <a:t>ПО-2</a:t>
            </a:r>
            <a:r>
              <a:rPr lang="ru-RU" sz="1800" dirty="0" smtClean="0"/>
              <a:t>=194,93/36,13+1=7 (путей).</a:t>
            </a:r>
          </a:p>
          <a:p>
            <a:r>
              <a:rPr lang="ru-RU" sz="1800" dirty="0" smtClean="0"/>
              <a:t>Таким образом, на основании произведённых расчётов мы получили необходимое </a:t>
            </a:r>
            <a:r>
              <a:rPr lang="ru-RU" sz="1600" dirty="0" smtClean="0"/>
              <a:t>количество путей в парке ПО-1 равное 5, в парке ПО-2 равное 7 путям.</a:t>
            </a:r>
          </a:p>
          <a:p>
            <a:endParaRPr lang="ru-RU" sz="1800" dirty="0" smtClean="0"/>
          </a:p>
          <a:p>
            <a:endParaRPr lang="ru-RU" sz="1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000" dirty="0" smtClean="0"/>
              <a:t>4.1 Расчёт числа сортировочных и вытяжных путей</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70000" lnSpcReduction="20000"/>
          </a:bodyPr>
          <a:lstStyle/>
          <a:p>
            <a:r>
              <a:rPr lang="ru-RU" dirty="0" smtClean="0"/>
              <a:t>Сортировочные пути служат для распределения вагонов </a:t>
            </a:r>
            <a:r>
              <a:rPr lang="ru-RU" dirty="0" err="1" smtClean="0"/>
              <a:t>расформируемого</a:t>
            </a:r>
            <a:r>
              <a:rPr lang="ru-RU" dirty="0" smtClean="0"/>
              <a:t> состава по отдельным назначениям и для стоянки этих вагонов под накоплением с целью формирования нового состава. Число сортировочных путей зависит от количества назначений по плану формирования и количества перерабатываемых вагонов. На участковых станциях число сортировочных путей должно быть не менее:</a:t>
            </a:r>
          </a:p>
          <a:p>
            <a:r>
              <a:rPr lang="ru-RU" dirty="0" smtClean="0"/>
              <a:t>а) одного – для каждого примыкающего участка для накопления и формирования сборных поездов;</a:t>
            </a:r>
          </a:p>
          <a:p>
            <a:r>
              <a:rPr lang="ru-RU" dirty="0" smtClean="0"/>
              <a:t>б) одного – для каждого примыкающего участка для накопления и формирования участковых поездов;</a:t>
            </a:r>
          </a:p>
          <a:p>
            <a:r>
              <a:rPr lang="ru-RU" dirty="0" smtClean="0"/>
              <a:t>в) одного – для вагонов, поступающих в адрес станции;</a:t>
            </a:r>
          </a:p>
          <a:p>
            <a:r>
              <a:rPr lang="ru-RU" dirty="0" smtClean="0"/>
              <a:t>г) одного – для постановки различных вагонов, отцепляемых на станции, в том числе и неисправных;</a:t>
            </a:r>
          </a:p>
          <a:p>
            <a:r>
              <a:rPr lang="ru-RU" dirty="0" err="1" smtClean="0"/>
              <a:t>д</a:t>
            </a:r>
            <a:r>
              <a:rPr lang="ru-RU" dirty="0" smtClean="0"/>
              <a:t>) одного – для постановки вагонов с разрядными грузами, сжиженными и сжатыми газами со сквозным выходом на главный путь в обоих направлениях.</a:t>
            </a:r>
          </a:p>
          <a:p>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55000" lnSpcReduction="20000"/>
          </a:bodyPr>
          <a:lstStyle/>
          <a:p>
            <a:r>
              <a:rPr lang="ru-RU" dirty="0" smtClean="0"/>
              <a:t>Число путей, выделяемое в сортировочном парке на отдельное направление для накопления вагонов на участковые и сборные поезда, зависит от </a:t>
            </a:r>
            <a:r>
              <a:rPr lang="ru-RU" dirty="0" err="1" smtClean="0"/>
              <a:t>вагонопотока</a:t>
            </a:r>
            <a:r>
              <a:rPr lang="ru-RU" dirty="0" smtClean="0"/>
              <a:t>. Предусматриваем выделение двух путей для раздельного накопления сборных и участковых поездов.</a:t>
            </a:r>
          </a:p>
          <a:p>
            <a:r>
              <a:rPr lang="ru-RU" dirty="0" smtClean="0"/>
              <a:t>Число путей для местных вагонов зависит от местного </a:t>
            </a:r>
            <a:r>
              <a:rPr lang="ru-RU" dirty="0" err="1" smtClean="0"/>
              <a:t>вагонопотока</a:t>
            </a:r>
            <a:r>
              <a:rPr lang="ru-RU" dirty="0" smtClean="0"/>
              <a:t>. Для местного </a:t>
            </a:r>
            <a:r>
              <a:rPr lang="ru-RU" dirty="0" err="1" smtClean="0"/>
              <a:t>вагонопотока</a:t>
            </a:r>
            <a:r>
              <a:rPr lang="ru-RU" dirty="0" smtClean="0"/>
              <a:t> выделяем по одному пути.</a:t>
            </a:r>
          </a:p>
          <a:p>
            <a:r>
              <a:rPr lang="ru-RU" dirty="0" smtClean="0"/>
              <a:t>Полезная длина сортировочных путей для накопления сборных и участковых поездов проектируется на 10% больше полезной длины путей. Длина остальных сортировочных путей определяется в зависимости от числа вагонов, намеченных под накопление, и принимается равной 300 – 500 м.</a:t>
            </a:r>
          </a:p>
          <a:p>
            <a:r>
              <a:rPr lang="ru-RU" dirty="0" smtClean="0"/>
              <a:t>Вытяжные пути на участковых станциях служат для производства маневровой работы по расформированию – формированию поездов, подборке местных вагонов по фронтам погрузки – выгрузки, отцепки неисправных вагонов из составов поездов, для перестановки составов из парка в парк и др. Для нормальной работы станции принимаем два вытяжных пути – по одному с каждой стороны сортировочного парка.</a:t>
            </a:r>
          </a:p>
          <a:p>
            <a:r>
              <a:rPr lang="ru-RU" dirty="0" smtClean="0"/>
              <a:t>Вытяжные пути имеют полезную длину, равную длине формируемых поездов. Кроме того в курсовом проекте во входной горловине смещённого приёмоотправочного парка предусматриваем вытяжной путь с полезной длиной, равной половине длины приёмоотправочного пути, для отцепки вагонов от транзитных поездов, а также для смены части вагонов групповых поездов.</a:t>
            </a:r>
          </a:p>
          <a:p>
            <a:r>
              <a:rPr lang="ru-RU" dirty="0" smtClean="0"/>
              <a:t>Для установления потребности в сортировочных путях составляем таблицу определения числа сортировочных путей, в которой отражаем количество необходимых сортировочных путей.</a:t>
            </a:r>
          </a:p>
          <a:p>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29</TotalTime>
  <Words>3021</Words>
  <Application>Microsoft Office PowerPoint</Application>
  <PresentationFormat>Экран (4:3)</PresentationFormat>
  <Paragraphs>223</Paragraphs>
  <Slides>26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26</vt:i4>
      </vt:variant>
    </vt:vector>
  </HeadingPairs>
  <TitlesOfParts>
    <vt:vector size="27" baseType="lpstr">
      <vt:lpstr>Апекс</vt:lpstr>
      <vt:lpstr>Выбор примыкания железнодорожной линии </vt:lpstr>
      <vt:lpstr>Определение полезной длины приёмоотправочных путей </vt:lpstr>
      <vt:lpstr>Определение числа главных путей на подходах </vt:lpstr>
      <vt:lpstr>Выбор и обоснование типа станции </vt:lpstr>
      <vt:lpstr>Размеры работы станции </vt:lpstr>
      <vt:lpstr>Число приёмоотправочных путей для пассажирских поездов </vt:lpstr>
      <vt:lpstr>3.2 Определение числа путей в приёмоотправочных парках для грузового движения </vt:lpstr>
      <vt:lpstr>4.1 Расчёт числа сортировочных и вытяжных путей </vt:lpstr>
      <vt:lpstr>Слайд 9</vt:lpstr>
      <vt:lpstr>Сортировочные устройства </vt:lpstr>
      <vt:lpstr>Определение расчётной высоты горки малой мощности </vt:lpstr>
      <vt:lpstr> Проектирование продольного профиля спускной части горки </vt:lpstr>
      <vt:lpstr>4.5 Определение потребной мощности и выбор числа тормозных средств </vt:lpstr>
      <vt:lpstr>Грузовые устройства и их размещение на территории ТСК </vt:lpstr>
      <vt:lpstr>5.2 Расчёт основных параметров складов </vt:lpstr>
      <vt:lpstr>Слайд 16</vt:lpstr>
      <vt:lpstr>5.3 Требования к проектированию ТСК </vt:lpstr>
      <vt:lpstr>6.1 Основные устройства локомотивного хозяйства </vt:lpstr>
      <vt:lpstr>6.2 Состав ремонтной базы и расчёт её устройств </vt:lpstr>
      <vt:lpstr>6.3 Экипировочные устройства </vt:lpstr>
      <vt:lpstr>6.4 Расчёт складов песка </vt:lpstr>
      <vt:lpstr>Расчёт числа путей для стоянки локомотивов, пожарного и восстановительного поездов </vt:lpstr>
      <vt:lpstr>6.6 Схема размещения устройств на территории локомотивного хозяйства </vt:lpstr>
      <vt:lpstr> РАСЧЁТ И МАСШТАБНОЕ ПРОЕКТИРОВАНИЕ ПУТЕПРОВОДНОЙ РАЗВЯЗКИ </vt:lpstr>
      <vt:lpstr>8. МАСШТАБНОЕ ПРОЕКТИРОВАНИЕ ПЛАНА СТАНЦИИ </vt:lpstr>
      <vt:lpstr> ОРГАНИЗАЦИЯ РАБОТЫ СТАНЦИИ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Выбор примыкания железнодорожной линии</dc:title>
  <dc:creator>Админ</dc:creator>
  <cp:lastModifiedBy>ПУ № 25</cp:lastModifiedBy>
  <cp:revision>8</cp:revision>
  <dcterms:created xsi:type="dcterms:W3CDTF">2017-05-25T13:49:11Z</dcterms:created>
  <dcterms:modified xsi:type="dcterms:W3CDTF">2017-05-29T10:07:46Z</dcterms:modified>
</cp:coreProperties>
</file>