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31"/>
  </p:notesMasterIdLst>
  <p:sldIdLst>
    <p:sldId id="256" r:id="rId2"/>
    <p:sldId id="257" r:id="rId3"/>
    <p:sldId id="258" r:id="rId4"/>
    <p:sldId id="260" r:id="rId5"/>
    <p:sldId id="289" r:id="rId6"/>
    <p:sldId id="288" r:id="rId7"/>
    <p:sldId id="270" r:id="rId8"/>
    <p:sldId id="262" r:id="rId9"/>
    <p:sldId id="263" r:id="rId10"/>
    <p:sldId id="264" r:id="rId11"/>
    <p:sldId id="265" r:id="rId12"/>
    <p:sldId id="266" r:id="rId13"/>
    <p:sldId id="261" r:id="rId14"/>
    <p:sldId id="271" r:id="rId15"/>
    <p:sldId id="286" r:id="rId16"/>
    <p:sldId id="272" r:id="rId17"/>
    <p:sldId id="275" r:id="rId18"/>
    <p:sldId id="273" r:id="rId19"/>
    <p:sldId id="276" r:id="rId20"/>
    <p:sldId id="274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7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B9DFF-B6A3-400E-9338-5030CDF63C6C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55D3C-D606-4C2B-9231-144C2A822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2"/>
          <p:cNvSpPr txBox="1"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907" tIns="39449" rIns="78907" bIns="39449" anchor="b"/>
          <a:lstStyle/>
          <a:p>
            <a:pPr hangingPunct="0">
              <a:lnSpc>
                <a:spcPct val="93000"/>
              </a:lnSpc>
            </a:pPr>
            <a:fld id="{8FA9FBC9-49F7-4A54-B2D9-9D7274570062}" type="slidenum">
              <a:rPr lang="ru-RU" sz="1200">
                <a:solidFill>
                  <a:srgbClr val="FFFFFF"/>
                </a:solidFill>
              </a:rPr>
              <a:pPr hangingPunct="0">
                <a:lnSpc>
                  <a:spcPct val="93000"/>
                </a:lnSpc>
              </a:pPr>
              <a:t>28</a:t>
            </a:fld>
            <a:endParaRPr lang="ru-RU" sz="1200">
              <a:solidFill>
                <a:srgbClr val="FFFFFF"/>
              </a:solidFill>
            </a:endParaRPr>
          </a:p>
        </p:txBody>
      </p:sp>
      <p:sp>
        <p:nvSpPr>
          <p:cNvPr id="3" name="Text Box 1"/>
          <p:cNvSpPr/>
          <p:nvPr/>
        </p:nvSpPr>
        <p:spPr>
          <a:xfrm>
            <a:off x="3881208" y="8685103"/>
            <a:ext cx="2971031" cy="45210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78907" tIns="39449" rIns="78907" bIns="39449" compatLnSpc="0"/>
          <a:lstStyle/>
          <a:p>
            <a:pPr algn="r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392618" algn="l"/>
                <a:tab pos="786190" algn="l"/>
                <a:tab pos="1180075" algn="l"/>
                <a:tab pos="1573960" algn="l"/>
                <a:tab pos="1967836" algn="l"/>
                <a:tab pos="2361722" algn="l"/>
                <a:tab pos="2755607" algn="l"/>
                <a:tab pos="3149491" algn="l"/>
                <a:tab pos="3543377" algn="l"/>
                <a:tab pos="3937261" algn="l"/>
                <a:tab pos="4331146" algn="l"/>
                <a:tab pos="4725023" algn="l"/>
                <a:tab pos="5118908" algn="l"/>
                <a:tab pos="5512793" algn="l"/>
                <a:tab pos="5906678" algn="l"/>
                <a:tab pos="6300563" algn="l"/>
                <a:tab pos="6694448" algn="l"/>
                <a:tab pos="7088333" algn="l"/>
                <a:tab pos="7482209" algn="l"/>
                <a:tab pos="78760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812E631-9AC4-4E47-8629-ECF00F20C9F9}" type="slidenum">
              <a:rPr lang="ru-RU" sz="1200" kern="0">
                <a:solidFill>
                  <a:srgbClr val="000000"/>
                </a:solidFill>
                <a:latin typeface="Times New Roman" pitchFamily="18"/>
                <a:ea typeface="Lucida Sans Unicode" pitchFamily="1"/>
                <a:cs typeface="Lucida Sans Unicode" pitchFamily="34"/>
              </a:rPr>
              <a:pPr algn="r" fontAlgn="auto" hangingPunct="0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392618" algn="l"/>
                  <a:tab pos="786190" algn="l"/>
                  <a:tab pos="1180075" algn="l"/>
                  <a:tab pos="1573960" algn="l"/>
                  <a:tab pos="1967836" algn="l"/>
                  <a:tab pos="2361722" algn="l"/>
                  <a:tab pos="2755607" algn="l"/>
                  <a:tab pos="3149491" algn="l"/>
                  <a:tab pos="3543377" algn="l"/>
                  <a:tab pos="3937261" algn="l"/>
                  <a:tab pos="4331146" algn="l"/>
                  <a:tab pos="4725023" algn="l"/>
                  <a:tab pos="5118908" algn="l"/>
                  <a:tab pos="5512793" algn="l"/>
                  <a:tab pos="5906678" algn="l"/>
                  <a:tab pos="6300563" algn="l"/>
                  <a:tab pos="6694448" algn="l"/>
                  <a:tab pos="7088333" algn="l"/>
                  <a:tab pos="7482209" algn="l"/>
                  <a:tab pos="7876095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28</a:t>
            </a:fld>
            <a:endParaRPr lang="ru-RU" sz="1200" kern="0" dirty="0">
              <a:solidFill>
                <a:srgbClr val="000000"/>
              </a:solidFill>
              <a:latin typeface="Times New Roman" pitchFamily="18"/>
              <a:ea typeface="Lucida Sans Unicode" pitchFamily="1"/>
              <a:cs typeface="Lucida Sans Unicode" pitchFamily="34"/>
            </a:endParaRPr>
          </a:p>
        </p:txBody>
      </p:sp>
      <p:sp>
        <p:nvSpPr>
          <p:cNvPr id="4" name="Text Box 2"/>
          <p:cNvSpPr/>
          <p:nvPr/>
        </p:nvSpPr>
        <p:spPr>
          <a:xfrm>
            <a:off x="3881208" y="8686461"/>
            <a:ext cx="2973912" cy="45482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78907" tIns="39449" rIns="78907" bIns="39449" compatLnSpc="0"/>
          <a:lstStyle/>
          <a:p>
            <a:pPr algn="r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392618" algn="l"/>
                <a:tab pos="786190" algn="l"/>
                <a:tab pos="1180075" algn="l"/>
                <a:tab pos="1573960" algn="l"/>
                <a:tab pos="1967836" algn="l"/>
                <a:tab pos="2361722" algn="l"/>
                <a:tab pos="2755607" algn="l"/>
                <a:tab pos="3149491" algn="l"/>
                <a:tab pos="3543377" algn="l"/>
                <a:tab pos="3937261" algn="l"/>
                <a:tab pos="4331146" algn="l"/>
                <a:tab pos="4725023" algn="l"/>
                <a:tab pos="5118908" algn="l"/>
                <a:tab pos="5512793" algn="l"/>
                <a:tab pos="5906678" algn="l"/>
                <a:tab pos="6300563" algn="l"/>
                <a:tab pos="6694448" algn="l"/>
                <a:tab pos="7088333" algn="l"/>
                <a:tab pos="7482209" algn="l"/>
                <a:tab pos="78760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AB84B0E-3B93-4593-A1E2-A27A122C86AC}" type="slidenum">
              <a:rPr lang="ru-RU" sz="1200" kern="0">
                <a:solidFill>
                  <a:srgbClr val="000000"/>
                </a:solidFill>
                <a:latin typeface="Times New Roman" pitchFamily="18"/>
                <a:ea typeface="Lucida Sans Unicode" pitchFamily="1"/>
                <a:cs typeface="Lucida Sans Unicode" pitchFamily="34"/>
              </a:rPr>
              <a:pPr algn="r" fontAlgn="auto" hangingPunct="0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392618" algn="l"/>
                  <a:tab pos="786190" algn="l"/>
                  <a:tab pos="1180075" algn="l"/>
                  <a:tab pos="1573960" algn="l"/>
                  <a:tab pos="1967836" algn="l"/>
                  <a:tab pos="2361722" algn="l"/>
                  <a:tab pos="2755607" algn="l"/>
                  <a:tab pos="3149491" algn="l"/>
                  <a:tab pos="3543377" algn="l"/>
                  <a:tab pos="3937261" algn="l"/>
                  <a:tab pos="4331146" algn="l"/>
                  <a:tab pos="4725023" algn="l"/>
                  <a:tab pos="5118908" algn="l"/>
                  <a:tab pos="5512793" algn="l"/>
                  <a:tab pos="5906678" algn="l"/>
                  <a:tab pos="6300563" algn="l"/>
                  <a:tab pos="6694448" algn="l"/>
                  <a:tab pos="7088333" algn="l"/>
                  <a:tab pos="7482209" algn="l"/>
                  <a:tab pos="7876095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28</a:t>
            </a:fld>
            <a:endParaRPr lang="ru-RU" sz="1200" kern="0" dirty="0">
              <a:solidFill>
                <a:srgbClr val="000000"/>
              </a:solidFill>
              <a:latin typeface="Times New Roman" pitchFamily="18"/>
              <a:ea typeface="Lucida Sans Unicode" pitchFamily="1"/>
              <a:cs typeface="Lucida Sans Unicode" pitchFamily="34"/>
            </a:endParaRPr>
          </a:p>
        </p:txBody>
      </p:sp>
      <p:sp>
        <p:nvSpPr>
          <p:cNvPr id="5" name="Text Box 3"/>
          <p:cNvSpPr/>
          <p:nvPr/>
        </p:nvSpPr>
        <p:spPr>
          <a:xfrm>
            <a:off x="0" y="0"/>
            <a:ext cx="1441" cy="135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78907" tIns="39449" rIns="78907" bIns="39449" compatLnSpc="0"/>
          <a:lstStyle/>
          <a:p>
            <a:pPr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392618" algn="l"/>
                <a:tab pos="786190" algn="l"/>
                <a:tab pos="1180075" algn="l"/>
                <a:tab pos="1573960" algn="l"/>
                <a:tab pos="1967836" algn="l"/>
                <a:tab pos="2361722" algn="l"/>
                <a:tab pos="2755607" algn="l"/>
                <a:tab pos="3149491" algn="l"/>
                <a:tab pos="3543377" algn="l"/>
                <a:tab pos="3937261" algn="l"/>
                <a:tab pos="4331146" algn="l"/>
                <a:tab pos="4725023" algn="l"/>
                <a:tab pos="5118908" algn="l"/>
                <a:tab pos="5512793" algn="l"/>
                <a:tab pos="5906678" algn="l"/>
                <a:tab pos="6300563" algn="l"/>
                <a:tab pos="6694448" algn="l"/>
                <a:tab pos="7088333" algn="l"/>
                <a:tab pos="7482209" algn="l"/>
                <a:tab pos="78760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BB9C56D-94BF-4011-965F-CE034A3E2B18}" type="slidenum">
              <a:rPr lang="ru-RU" sz="1200" kern="0">
                <a:solidFill>
                  <a:srgbClr val="FFFFFF"/>
                </a:solidFill>
                <a:latin typeface="Arial" pitchFamily="18"/>
                <a:ea typeface="Lucida Sans Unicode" pitchFamily="1"/>
                <a:cs typeface="Lucida Sans Unicode" pitchFamily="34"/>
              </a:rPr>
              <a:pPr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392618" algn="l"/>
                  <a:tab pos="786190" algn="l"/>
                  <a:tab pos="1180075" algn="l"/>
                  <a:tab pos="1573960" algn="l"/>
                  <a:tab pos="1967836" algn="l"/>
                  <a:tab pos="2361722" algn="l"/>
                  <a:tab pos="2755607" algn="l"/>
                  <a:tab pos="3149491" algn="l"/>
                  <a:tab pos="3543377" algn="l"/>
                  <a:tab pos="3937261" algn="l"/>
                  <a:tab pos="4331146" algn="l"/>
                  <a:tab pos="4725023" algn="l"/>
                  <a:tab pos="5118908" algn="l"/>
                  <a:tab pos="5512793" algn="l"/>
                  <a:tab pos="5906678" algn="l"/>
                  <a:tab pos="6300563" algn="l"/>
                  <a:tab pos="6694448" algn="l"/>
                  <a:tab pos="7088333" algn="l"/>
                  <a:tab pos="7482209" algn="l"/>
                  <a:tab pos="7876095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28</a:t>
            </a:fld>
            <a:endParaRPr lang="ru-RU" sz="1200" kern="0" dirty="0">
              <a:solidFill>
                <a:srgbClr val="FFFFFF"/>
              </a:solidFill>
              <a:latin typeface="Arial" pitchFamily="18"/>
              <a:ea typeface="Lucida Sans Unicode" pitchFamily="1"/>
              <a:cs typeface="Lucida Sans Unicode" pitchFamily="34"/>
            </a:endParaRPr>
          </a:p>
        </p:txBody>
      </p:sp>
      <p:sp>
        <p:nvSpPr>
          <p:cNvPr id="58374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95325"/>
            <a:ext cx="4562475" cy="3421063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8375" name="Rectangle 5"/>
          <p:cNvSpPr txBox="1">
            <a:spLocks noGrp="1"/>
          </p:cNvSpPr>
          <p:nvPr>
            <p:ph type="body" sz="quarter" idx="1"/>
          </p:nvPr>
        </p:nvSpPr>
        <p:spPr>
          <a:xfrm>
            <a:off x="685512" y="4343231"/>
            <a:ext cx="5479776" cy="4108351"/>
          </a:xfrm>
          <a:ln/>
        </p:spPr>
        <p:txBody>
          <a:bodyPr lIns="78907" tIns="39449" rIns="78907" bIns="39449"/>
          <a:lstStyle/>
          <a:p>
            <a:pPr eaLnBrk="1"/>
            <a:endParaRPr smtClean="0">
              <a:latin typeface="Arial" pitchFamily="34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8243918" cy="5715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/>
              <a:t>КГБОУ «РОШИ №2»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6700" b="1" i="1" dirty="0" smtClean="0"/>
              <a:t>Методическое объединение</a:t>
            </a:r>
            <a:br>
              <a:rPr lang="ru-RU" sz="6700" b="1" i="1" dirty="0" smtClean="0"/>
            </a:br>
            <a:r>
              <a:rPr lang="ru-RU" sz="6700" b="1" i="1" dirty="0" smtClean="0">
                <a:solidFill>
                  <a:schemeClr val="accent1">
                    <a:lumMod val="50000"/>
                  </a:schemeClr>
                </a:solidFill>
              </a:rPr>
              <a:t>классных руководителей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215082"/>
            <a:ext cx="6400800" cy="50006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01.11.2016г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6" y="2714625"/>
            <a:ext cx="40005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28626" y="428625"/>
            <a:ext cx="85010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pPr algn="ctr" eaLnBrk="0" hangingPunct="0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373" name="Заголовок 10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35732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Модель</a:t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0070C0"/>
                </a:solidFill>
              </a:rPr>
              <a:t> «Школа полного дня»</a:t>
            </a:r>
            <a:endParaRPr lang="ru-RU" sz="4400" dirty="0" smtClean="0"/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2500314"/>
            <a:ext cx="27146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5" name="TextBox 11"/>
          <p:cNvSpPr txBox="1">
            <a:spLocks noChangeArrowheads="1"/>
          </p:cNvSpPr>
          <p:nvPr/>
        </p:nvSpPr>
        <p:spPr bwMode="auto">
          <a:xfrm>
            <a:off x="1643063" y="5715000"/>
            <a:ext cx="1829327" cy="76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ru-RU" sz="4400" b="1" dirty="0">
                <a:latin typeface="Calibri" pitchFamily="34" charset="0"/>
              </a:rPr>
              <a:t>Школа</a:t>
            </a:r>
          </a:p>
        </p:txBody>
      </p:sp>
      <p:sp>
        <p:nvSpPr>
          <p:cNvPr id="58376" name="TextBox 11"/>
          <p:cNvSpPr txBox="1">
            <a:spLocks noChangeArrowheads="1"/>
          </p:cNvSpPr>
          <p:nvPr/>
        </p:nvSpPr>
        <p:spPr bwMode="auto">
          <a:xfrm>
            <a:off x="4643438" y="5572125"/>
            <a:ext cx="4357718" cy="1077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ru-RU" sz="3200" b="1" dirty="0" smtClean="0">
                <a:latin typeface="Calibri" pitchFamily="34" charset="0"/>
              </a:rPr>
              <a:t>     Воспитатель </a:t>
            </a:r>
            <a:r>
              <a:rPr lang="ru-RU" sz="3200" b="1" dirty="0">
                <a:latin typeface="Calibri" pitchFamily="34" charset="0"/>
              </a:rPr>
              <a:t>группы </a:t>
            </a:r>
            <a:r>
              <a:rPr lang="ru-RU" sz="3200" b="1" dirty="0" smtClean="0">
                <a:latin typeface="Calibri" pitchFamily="34" charset="0"/>
              </a:rPr>
              <a:t>     продленного </a:t>
            </a:r>
            <a:r>
              <a:rPr lang="ru-RU" sz="3200" b="1" dirty="0">
                <a:latin typeface="Calibri" pitchFamily="34" charset="0"/>
              </a:rPr>
              <a:t>дня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857500"/>
            <a:ext cx="3357562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28626" y="428625"/>
            <a:ext cx="85010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pPr algn="ctr" eaLnBrk="0" hangingPunct="0">
              <a:defRPr/>
            </a:pPr>
            <a:endParaRPr lang="ru-RU" sz="40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9396" name="Заголовок 10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Оптимизационная модель</a:t>
            </a:r>
            <a:endParaRPr lang="ru-RU" sz="4800" dirty="0" smtClean="0"/>
          </a:p>
        </p:txBody>
      </p:sp>
      <p:pic>
        <p:nvPicPr>
          <p:cNvPr id="13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3000375"/>
            <a:ext cx="34893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TextBox 11"/>
          <p:cNvSpPr txBox="1">
            <a:spLocks noChangeArrowheads="1"/>
          </p:cNvSpPr>
          <p:nvPr/>
        </p:nvSpPr>
        <p:spPr bwMode="auto">
          <a:xfrm>
            <a:off x="1357313" y="5715000"/>
            <a:ext cx="1829327" cy="76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ru-RU" sz="4400" b="1" dirty="0">
                <a:latin typeface="Calibri" pitchFamily="34" charset="0"/>
              </a:rPr>
              <a:t>Школа</a:t>
            </a:r>
          </a:p>
        </p:txBody>
      </p:sp>
      <p:sp>
        <p:nvSpPr>
          <p:cNvPr id="59399" name="TextBox 11"/>
          <p:cNvSpPr txBox="1">
            <a:spLocks noChangeArrowheads="1"/>
          </p:cNvSpPr>
          <p:nvPr/>
        </p:nvSpPr>
        <p:spPr bwMode="auto">
          <a:xfrm>
            <a:off x="4786313" y="5214950"/>
            <a:ext cx="3857625" cy="132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ru-RU" sz="4000" b="1" dirty="0">
                <a:latin typeface="Calibri" pitchFamily="34" charset="0"/>
              </a:rPr>
              <a:t>Все педагоги школы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14501" y="1357313"/>
            <a:ext cx="5857875" cy="584765"/>
          </a:xfrm>
          <a:prstGeom prst="rect">
            <a:avLst/>
          </a:prstGeom>
        </p:spPr>
        <p:txBody>
          <a:bodyPr lIns="91430" tIns="45715" rIns="91430" bIns="45715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+mn-lt"/>
              </a:rPr>
              <a:t> </a:t>
            </a:r>
            <a:endParaRPr lang="ru-RU" sz="3200" b="1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28626" y="428625"/>
            <a:ext cx="85010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pPr algn="ctr" eaLnBrk="0" hangingPunct="0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0419" name="Заголовок 10"/>
          <p:cNvSpPr>
            <a:spLocks noGrp="1"/>
          </p:cNvSpPr>
          <p:nvPr>
            <p:ph type="title"/>
          </p:nvPr>
        </p:nvSpPr>
        <p:spPr>
          <a:xfrm>
            <a:off x="285720" y="928670"/>
            <a:ext cx="8401080" cy="74773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70C0"/>
                </a:solidFill>
              </a:rPr>
              <a:t>Инновационно-образовательная</a:t>
            </a:r>
            <a:r>
              <a:rPr lang="ru-RU" b="1" dirty="0" smtClean="0">
                <a:solidFill>
                  <a:srgbClr val="0070C0"/>
                </a:solidFill>
              </a:rPr>
              <a:t>  модель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 smtClean="0"/>
          </a:p>
        </p:txBody>
      </p:sp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3000376"/>
            <a:ext cx="2589213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Двойная стрелка влево/вправо 16"/>
          <p:cNvSpPr/>
          <p:nvPr/>
        </p:nvSpPr>
        <p:spPr>
          <a:xfrm rot="8513394">
            <a:off x="5441951" y="2959100"/>
            <a:ext cx="1116013" cy="2635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0423" name="TextBox 11"/>
          <p:cNvSpPr txBox="1">
            <a:spLocks noChangeArrowheads="1"/>
          </p:cNvSpPr>
          <p:nvPr/>
        </p:nvSpPr>
        <p:spPr bwMode="auto">
          <a:xfrm>
            <a:off x="5143501" y="5643563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Учреждения ВПО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9" name="Двойная стрелка влево/вправо 18"/>
          <p:cNvSpPr/>
          <p:nvPr/>
        </p:nvSpPr>
        <p:spPr>
          <a:xfrm rot="2099176">
            <a:off x="2046288" y="2940050"/>
            <a:ext cx="1116012" cy="2619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Двойная стрелка влево/вправо 21"/>
          <p:cNvSpPr/>
          <p:nvPr/>
        </p:nvSpPr>
        <p:spPr>
          <a:xfrm rot="19774937">
            <a:off x="2203451" y="4979989"/>
            <a:ext cx="1116013" cy="26193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0426" name="TextBox 11"/>
          <p:cNvSpPr txBox="1">
            <a:spLocks noChangeArrowheads="1"/>
          </p:cNvSpPr>
          <p:nvPr/>
        </p:nvSpPr>
        <p:spPr bwMode="auto">
          <a:xfrm>
            <a:off x="285750" y="5715000"/>
            <a:ext cx="4159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Научные организации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60427" name="TextBox 11"/>
          <p:cNvSpPr txBox="1">
            <a:spLocks noChangeArrowheads="1"/>
          </p:cNvSpPr>
          <p:nvPr/>
        </p:nvSpPr>
        <p:spPr bwMode="auto">
          <a:xfrm>
            <a:off x="642939" y="2000250"/>
            <a:ext cx="3330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Учреждения ДПО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25" name="Двойная стрелка влево/вправо 24"/>
          <p:cNvSpPr/>
          <p:nvPr/>
        </p:nvSpPr>
        <p:spPr>
          <a:xfrm rot="12550357">
            <a:off x="5422901" y="4827589"/>
            <a:ext cx="1116013" cy="26193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0429" name="TextBox 11"/>
          <p:cNvSpPr txBox="1">
            <a:spLocks noChangeArrowheads="1"/>
          </p:cNvSpPr>
          <p:nvPr/>
        </p:nvSpPr>
        <p:spPr bwMode="auto">
          <a:xfrm>
            <a:off x="4572000" y="2000250"/>
            <a:ext cx="4159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Научные организации</a:t>
            </a:r>
            <a:endParaRPr lang="ru-RU" sz="2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Нормативно правовая база: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217238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Федеральный закон №</a:t>
            </a:r>
            <a:r>
              <a:rPr lang="ru-RU" sz="2000" b="1" dirty="0" smtClean="0">
                <a:latin typeface="+mj-lt"/>
              </a:rPr>
              <a:t>273 – ФЗ  </a:t>
            </a:r>
            <a:r>
              <a:rPr lang="ru-RU" sz="2000" b="1" dirty="0" smtClean="0">
                <a:latin typeface="+mj-lt"/>
              </a:rPr>
              <a:t>от 29.12.2012г. 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 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«Об образовании в Российской Федерации»</a:t>
            </a:r>
          </a:p>
          <a:p>
            <a:pPr>
              <a:buNone/>
            </a:pPr>
            <a:endParaRPr lang="ru-RU" sz="2000" b="1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Приказ </a:t>
            </a:r>
            <a:r>
              <a:rPr lang="ru-RU" sz="2000" b="1" dirty="0" err="1" smtClean="0">
                <a:latin typeface="+mj-lt"/>
              </a:rPr>
              <a:t>Минобрнауки</a:t>
            </a:r>
            <a:r>
              <a:rPr lang="ru-RU" sz="2000" b="1" dirty="0" smtClean="0">
                <a:latin typeface="+mj-lt"/>
              </a:rPr>
              <a:t> России от 19.12.2014г. №1599 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«Об утверждении ФГОС образования обучающихся с умственной отсталостью (интеллектуальными  нарушениями)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 </a:t>
            </a:r>
            <a:r>
              <a:rPr lang="ru-RU" sz="2000" b="1" dirty="0" smtClean="0">
                <a:latin typeface="+mj-lt"/>
              </a:rPr>
              <a:t>(Зарегистрировано в Минюсте России 03.02.2015 №35850)</a:t>
            </a:r>
          </a:p>
          <a:p>
            <a:pPr>
              <a:buNone/>
            </a:pPr>
            <a:endParaRPr lang="ru-RU" sz="2000" b="1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err="1" smtClean="0">
                <a:latin typeface="+mj-lt"/>
              </a:rPr>
              <a:t>СанПиН</a:t>
            </a:r>
            <a:r>
              <a:rPr lang="ru-RU" sz="2000" b="1" dirty="0" smtClean="0">
                <a:latin typeface="+mj-lt"/>
              </a:rPr>
              <a:t> 2.4.2.3286-15 от 10.07.2015 №26 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  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«Санитарно-эпидемиологические требования к условиям и организации обучения и воспитания в организациях, осуществляющих образовательную деятельность  по АООП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 для обучающихся с ограниченными возможностями здоровья»</a:t>
            </a:r>
          </a:p>
          <a:p>
            <a:pPr>
              <a:buFont typeface="Arial" pitchFamily="34" charset="0"/>
              <a:buChar char="•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Примерная АООП для обучающихся с умственной отсталостью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(интеллектуальными нарушениями)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857500"/>
            <a:ext cx="3357562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28626" y="428625"/>
            <a:ext cx="85010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pPr algn="ctr" eaLnBrk="0" hangingPunct="0">
              <a:defRPr/>
            </a:pPr>
            <a:endParaRPr lang="ru-RU" sz="40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9396" name="Заголовок 10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Оптимизационная модель</a:t>
            </a:r>
            <a:endParaRPr lang="ru-RU" sz="4800" dirty="0" smtClean="0"/>
          </a:p>
        </p:txBody>
      </p:sp>
      <p:pic>
        <p:nvPicPr>
          <p:cNvPr id="13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3000375"/>
            <a:ext cx="34893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TextBox 11"/>
          <p:cNvSpPr txBox="1">
            <a:spLocks noChangeArrowheads="1"/>
          </p:cNvSpPr>
          <p:nvPr/>
        </p:nvSpPr>
        <p:spPr bwMode="auto">
          <a:xfrm>
            <a:off x="1357313" y="5715000"/>
            <a:ext cx="1829327" cy="76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ru-RU" sz="4400" b="1" dirty="0">
                <a:latin typeface="Calibri" pitchFamily="34" charset="0"/>
              </a:rPr>
              <a:t>Школа</a:t>
            </a:r>
          </a:p>
        </p:txBody>
      </p:sp>
      <p:sp>
        <p:nvSpPr>
          <p:cNvPr id="59399" name="TextBox 11"/>
          <p:cNvSpPr txBox="1">
            <a:spLocks noChangeArrowheads="1"/>
          </p:cNvSpPr>
          <p:nvPr/>
        </p:nvSpPr>
        <p:spPr bwMode="auto">
          <a:xfrm>
            <a:off x="4786313" y="5214950"/>
            <a:ext cx="3857625" cy="132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ru-RU" sz="4000" b="1" dirty="0">
                <a:latin typeface="Calibri" pitchFamily="34" charset="0"/>
              </a:rPr>
              <a:t>Все педагоги школы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14501" y="1357313"/>
            <a:ext cx="5857875" cy="584765"/>
          </a:xfrm>
          <a:prstGeom prst="rect">
            <a:avLst/>
          </a:prstGeom>
        </p:spPr>
        <p:txBody>
          <a:bodyPr lIns="91430" tIns="45715" rIns="91430" bIns="45715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+mn-lt"/>
              </a:rPr>
              <a:t> </a:t>
            </a:r>
            <a:endParaRPr lang="ru-RU" sz="3200" b="1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428760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Оптимизационная модель КГБОУ «РОШИ №2»</a:t>
            </a:r>
            <a:endParaRPr lang="ru-RU" sz="3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4717172"/>
          </a:xfrm>
        </p:spPr>
        <p:txBody>
          <a:bodyPr/>
          <a:lstStyle/>
          <a:p>
            <a:pPr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" charset="0"/>
              </a:rPr>
              <a:t>Координаторы:</a:t>
            </a:r>
          </a:p>
          <a:p>
            <a:pPr marL="624078" indent="-514350">
              <a:buNone/>
              <a:defRPr/>
            </a:pPr>
            <a:r>
              <a:rPr lang="ru-RU" sz="2400" b="1" dirty="0" smtClean="0">
                <a:latin typeface="Arial" charset="0"/>
              </a:rPr>
              <a:t>Зам. Директора по ВР и классный руководитель</a:t>
            </a:r>
          </a:p>
          <a:p>
            <a:pPr marL="624078" indent="-514350">
              <a:buNone/>
              <a:defRPr/>
            </a:pPr>
            <a:endParaRPr lang="ru-RU" sz="2400" b="1" dirty="0" smtClean="0">
              <a:latin typeface="Arial" charset="0"/>
            </a:endParaRPr>
          </a:p>
          <a:p>
            <a:pPr marL="624078" indent="-514350">
              <a:buNone/>
              <a:defRPr/>
            </a:pPr>
            <a:endParaRPr lang="ru-RU" sz="2400" b="1" dirty="0" smtClean="0">
              <a:latin typeface="Arial" charset="0"/>
            </a:endParaRPr>
          </a:p>
          <a:p>
            <a:pPr marL="624078" indent="-514350">
              <a:buNone/>
              <a:defRPr/>
            </a:pPr>
            <a:endParaRPr lang="ru-RU" sz="2400" b="1" dirty="0" smtClean="0">
              <a:latin typeface="Arial" charset="0"/>
            </a:endParaRPr>
          </a:p>
          <a:p>
            <a:pPr marL="624078" indent="-514350"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" charset="0"/>
              </a:rPr>
              <a:t>организуют: </a:t>
            </a:r>
            <a:r>
              <a:rPr lang="ru-RU" sz="2400" b="1" i="1" dirty="0" smtClean="0">
                <a:latin typeface="Arial" charset="0"/>
              </a:rPr>
              <a:t>взаимодействие с другими педагогами</a:t>
            </a:r>
          </a:p>
          <a:p>
            <a:pPr>
              <a:buNone/>
              <a:defRPr/>
            </a:pPr>
            <a:r>
              <a:rPr lang="ru-RU" sz="2400" b="1" i="1" dirty="0" smtClean="0">
                <a:latin typeface="Arial" charset="0"/>
              </a:rPr>
              <a:t>и учебно-вспомогательным персоналом ОУ с целью</a:t>
            </a:r>
          </a:p>
          <a:p>
            <a:pPr>
              <a:buNone/>
              <a:defRPr/>
            </a:pPr>
            <a:r>
              <a:rPr lang="ru-RU" sz="2400" b="1" i="1" dirty="0" smtClean="0">
                <a:latin typeface="Arial" charset="0"/>
              </a:rPr>
              <a:t>максимального удовлетворения запросов учащихся</a:t>
            </a:r>
          </a:p>
          <a:p>
            <a:pPr>
              <a:buNone/>
              <a:defRPr/>
            </a:pPr>
            <a:endParaRPr lang="ru-RU" sz="2400" b="1" i="1" dirty="0" smtClean="0">
              <a:latin typeface="Arial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charset="0"/>
              </a:rPr>
              <a:t>организуют: </a:t>
            </a:r>
            <a:r>
              <a:rPr lang="ru-RU" sz="2400" b="1" dirty="0" smtClean="0">
                <a:latin typeface="Arial" charset="0"/>
              </a:rPr>
              <a:t>внеурочную деятельность в группе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8858312" cy="156688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Направления 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внеурочной деятельности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928934"/>
            <a:ext cx="8572560" cy="3645602"/>
          </a:xfrm>
        </p:spPr>
        <p:txBody>
          <a:bodyPr>
            <a:normAutofit/>
          </a:bodyPr>
          <a:lstStyle/>
          <a:p>
            <a:endParaRPr lang="ru-RU" sz="3200" b="1" dirty="0" smtClean="0">
              <a:latin typeface="+mj-lt"/>
            </a:endParaRPr>
          </a:p>
          <a:p>
            <a:r>
              <a:rPr lang="ru-RU" sz="3600" b="1" dirty="0" smtClean="0">
                <a:latin typeface="+mj-lt"/>
              </a:rPr>
              <a:t>коррекционные занятия,</a:t>
            </a:r>
          </a:p>
          <a:p>
            <a:r>
              <a:rPr lang="ru-RU" sz="3600" b="1" dirty="0" smtClean="0">
                <a:latin typeface="+mj-lt"/>
              </a:rPr>
              <a:t>спортивно-оздоровительное,</a:t>
            </a:r>
          </a:p>
          <a:p>
            <a:r>
              <a:rPr lang="ru-RU" sz="3600" b="1" dirty="0" smtClean="0">
                <a:latin typeface="+mj-lt"/>
              </a:rPr>
              <a:t>научно-познавательное,</a:t>
            </a:r>
          </a:p>
          <a:p>
            <a:r>
              <a:rPr lang="ru-RU" sz="3600" b="1" dirty="0" smtClean="0">
                <a:latin typeface="+mj-lt"/>
              </a:rPr>
              <a:t> общекультурное, </a:t>
            </a:r>
          </a:p>
          <a:p>
            <a:r>
              <a:rPr lang="ru-RU" sz="3600" b="1" dirty="0" smtClean="0">
                <a:latin typeface="+mj-lt"/>
              </a:rPr>
              <a:t>социально-нравственное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14293"/>
          <a:ext cx="8972552" cy="6746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298"/>
                <a:gridCol w="4429156"/>
                <a:gridCol w="142876"/>
                <a:gridCol w="785818"/>
                <a:gridCol w="142876"/>
                <a:gridCol w="971528"/>
              </a:tblGrid>
              <a:tr h="714377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Направления ВД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 ВД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400" dirty="0" smtClean="0"/>
                        <a:t>Кол-во ч</a:t>
                      </a:r>
                      <a:r>
                        <a:rPr lang="ru-RU" sz="1400" baseline="0" dirty="0" smtClean="0"/>
                        <a:t>асов</a:t>
                      </a:r>
                    </a:p>
                    <a:p>
                      <a:r>
                        <a:rPr lang="ru-RU" sz="1400" baseline="0" dirty="0" smtClean="0"/>
                        <a:t>в неделю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Кол-во</a:t>
                      </a:r>
                    </a:p>
                    <a:p>
                      <a:r>
                        <a:rPr lang="ru-RU" sz="1400" dirty="0" smtClean="0"/>
                        <a:t>Часов</a:t>
                      </a:r>
                    </a:p>
                    <a:p>
                      <a:r>
                        <a:rPr lang="ru-RU" sz="1400" dirty="0" smtClean="0"/>
                        <a:t>в год</a:t>
                      </a:r>
                      <a:endParaRPr lang="ru-RU" sz="1400" dirty="0"/>
                    </a:p>
                  </a:txBody>
                  <a:tcPr/>
                </a:tc>
              </a:tr>
              <a:tr h="340047">
                <a:tc gridSpan="6"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err="1" smtClean="0">
                          <a:solidFill>
                            <a:srgbClr val="C00000"/>
                          </a:solidFill>
                        </a:rPr>
                        <a:t>Корекционно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- развивающая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 область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195">
                <a:tc rowSpan="3"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Коррекционные </a:t>
                      </a:r>
                    </a:p>
                    <a:p>
                      <a:r>
                        <a:rPr lang="ru-RU" b="1" i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занятия</a:t>
                      </a:r>
                      <a:endParaRPr lang="ru-RU" b="1" i="1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0" dirty="0" smtClean="0"/>
                        <a:t>Коррекционно-развивающее</a:t>
                      </a:r>
                      <a:r>
                        <a:rPr lang="ru-RU" b="1" i="0" baseline="0" dirty="0" smtClean="0"/>
                        <a:t> занятие </a:t>
                      </a:r>
                      <a:r>
                        <a:rPr lang="ru-RU" b="1" i="0" baseline="0" dirty="0" smtClean="0">
                          <a:solidFill>
                            <a:schemeClr val="tx1"/>
                          </a:solidFill>
                        </a:rPr>
                        <a:t>«Ритмика»</a:t>
                      </a:r>
                      <a:endParaRPr lang="ru-RU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b="0" dirty="0" smtClean="0">
                          <a:latin typeface="+mn-lt"/>
                        </a:rPr>
                        <a:t>1</a:t>
                      </a:r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0" dirty="0" smtClean="0">
                          <a:latin typeface="+mn-lt"/>
                        </a:rPr>
                        <a:t>33</a:t>
                      </a:r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</a:tr>
              <a:tr h="652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0" dirty="0" smtClean="0"/>
                        <a:t>Коррекционно-развивающее</a:t>
                      </a:r>
                      <a:r>
                        <a:rPr lang="ru-RU" b="1" i="0" baseline="0" dirty="0" smtClean="0"/>
                        <a:t> </a:t>
                      </a:r>
                    </a:p>
                    <a:p>
                      <a:r>
                        <a:rPr lang="ru-RU" b="1" i="0" baseline="0" dirty="0" smtClean="0"/>
                        <a:t>психологическое занятие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b="0" dirty="0" smtClean="0">
                          <a:latin typeface="+mn-lt"/>
                        </a:rPr>
                        <a:t>1</a:t>
                      </a:r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0" dirty="0" smtClean="0">
                          <a:latin typeface="+mn-lt"/>
                        </a:rPr>
                        <a:t>33</a:t>
                      </a:r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</a:tr>
              <a:tr h="5781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0" dirty="0" smtClean="0"/>
                        <a:t>Коррекционно-развивающие</a:t>
                      </a:r>
                      <a:r>
                        <a:rPr lang="ru-RU" b="1" i="0" baseline="0" dirty="0" smtClean="0"/>
                        <a:t>  логопедические занятие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b="0" dirty="0" smtClean="0">
                          <a:latin typeface="+mn-lt"/>
                        </a:rPr>
                        <a:t>4</a:t>
                      </a:r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0" dirty="0" smtClean="0">
                          <a:latin typeface="+mn-lt"/>
                        </a:rPr>
                        <a:t>132</a:t>
                      </a:r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</a:tr>
              <a:tr h="255993">
                <a:tc gridSpan="6"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rgbClr val="C00000"/>
                          </a:solidFill>
                        </a:rPr>
                        <a:t>Развивающая область</a:t>
                      </a:r>
                      <a:endParaRPr lang="ru-RU" b="1" i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195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rgbClr val="7030A0"/>
                          </a:solidFill>
                        </a:rPr>
                        <a:t>Спортивно-</a:t>
                      </a:r>
                    </a:p>
                    <a:p>
                      <a:r>
                        <a:rPr lang="ru-RU" b="1" i="1" dirty="0" smtClean="0">
                          <a:solidFill>
                            <a:srgbClr val="7030A0"/>
                          </a:solidFill>
                        </a:rPr>
                        <a:t>оздоровительное</a:t>
                      </a:r>
                      <a:endParaRPr lang="ru-RU" b="1" i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b="1" i="0" dirty="0" smtClean="0"/>
                        <a:t>Кружок </a:t>
                      </a:r>
                      <a:r>
                        <a:rPr lang="ru-RU" b="1" i="0" dirty="0" smtClean="0">
                          <a:solidFill>
                            <a:schemeClr val="tx1"/>
                          </a:solidFill>
                        </a:rPr>
                        <a:t>«Здоровый образ жизни»</a:t>
                      </a:r>
                      <a:endParaRPr lang="ru-RU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195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rgbClr val="7030A0"/>
                          </a:solidFill>
                        </a:rPr>
                        <a:t>Общекультурное</a:t>
                      </a:r>
                      <a:endParaRPr lang="ru-RU" b="1" i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b="1" i="0" dirty="0" smtClean="0"/>
                        <a:t>Кружок «Занимательная математика»</a:t>
                      </a:r>
                      <a:endParaRPr lang="ru-RU" b="1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19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b="1" i="0" dirty="0" smtClean="0"/>
                        <a:t>Кружок «Живое слово»</a:t>
                      </a:r>
                      <a:endParaRPr lang="ru-RU" b="1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195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rgbClr val="7030A0"/>
                          </a:solidFill>
                        </a:rPr>
                        <a:t>Социально-</a:t>
                      </a:r>
                    </a:p>
                    <a:p>
                      <a:r>
                        <a:rPr lang="ru-RU" b="1" i="1" dirty="0" smtClean="0">
                          <a:solidFill>
                            <a:srgbClr val="7030A0"/>
                          </a:solidFill>
                        </a:rPr>
                        <a:t>нравственное</a:t>
                      </a:r>
                      <a:endParaRPr lang="ru-RU" b="1" i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b="1" dirty="0" smtClean="0"/>
                        <a:t>Кружок «Творческая мастерская»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195">
                <a:tc>
                  <a:txBody>
                    <a:bodyPr/>
                    <a:lstStyle/>
                    <a:p>
                      <a:endParaRPr lang="ru-RU" b="1" i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Всего: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10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330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785818"/>
          </a:xfrm>
        </p:spPr>
        <p:txBody>
          <a:bodyPr>
            <a:noAutofit/>
          </a:bodyPr>
          <a:lstStyle/>
          <a:p>
            <a:pPr algn="ctr"/>
            <a:r>
              <a:rPr lang="ru-RU" sz="4300" b="1" dirty="0" smtClean="0">
                <a:solidFill>
                  <a:srgbClr val="C00000"/>
                </a:solidFill>
              </a:rPr>
              <a:t>Виды</a:t>
            </a:r>
            <a:r>
              <a:rPr lang="ru-RU" sz="4300" b="1" dirty="0" smtClean="0">
                <a:solidFill>
                  <a:srgbClr val="00B050"/>
                </a:solidFill>
              </a:rPr>
              <a:t> </a:t>
            </a:r>
            <a:r>
              <a:rPr lang="ru-RU" sz="4300" b="1" dirty="0" smtClean="0">
                <a:solidFill>
                  <a:schemeClr val="accent6">
                    <a:lumMod val="50000"/>
                  </a:schemeClr>
                </a:solidFill>
              </a:rPr>
              <a:t>внеурочной деятельности:</a:t>
            </a:r>
            <a:endParaRPr lang="ru-RU" sz="4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786058"/>
            <a:ext cx="8715436" cy="3788478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+mj-lt"/>
              </a:rPr>
              <a:t>аудиторные занятия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+mj-lt"/>
              </a:rPr>
              <a:t>внеаудиторные занятия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+mj-lt"/>
              </a:rPr>
              <a:t>экскурсии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+mj-lt"/>
              </a:rPr>
              <a:t>концерты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+mj-lt"/>
              </a:rPr>
              <a:t>выставки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+mj-lt"/>
              </a:rPr>
              <a:t>экспедиции и др.</a:t>
            </a:r>
          </a:p>
          <a:p>
            <a:pPr lvl="0">
              <a:buFont typeface="Arial" pitchFamily="34" charset="0"/>
              <a:buChar char="•"/>
            </a:pPr>
            <a:endParaRPr lang="ru-RU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endParaRPr lang="ru-RU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Общешкольные помещения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8858312" cy="35719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Формы  </a:t>
            </a:r>
            <a:r>
              <a:rPr lang="ru-RU" sz="3600" b="1" dirty="0" smtClean="0"/>
              <a:t>внеурочной деятельности: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715436" cy="493148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беседы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конкурсы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выставки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олимпиады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культпоходы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экскурсии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социальная проба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игры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занятия  по конструированию, рисованию, творчеству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занятия спортом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+mj-lt"/>
              </a:rPr>
              <a:t>беседы о ЗОЖ</a:t>
            </a:r>
          </a:p>
          <a:p>
            <a:pPr>
              <a:spcBef>
                <a:spcPts val="0"/>
              </a:spcBef>
            </a:pPr>
            <a:r>
              <a:rPr lang="ru-RU" sz="2400" b="1" dirty="0" err="1" smtClean="0">
                <a:latin typeface="+mj-lt"/>
              </a:rPr>
              <a:t>арттеропия</a:t>
            </a:r>
            <a:endParaRPr lang="ru-RU" sz="2400" b="1" dirty="0" smtClean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ru-RU" sz="2400" b="1" dirty="0" err="1" smtClean="0">
                <a:latin typeface="+mj-lt"/>
              </a:rPr>
              <a:t>тетраализация</a:t>
            </a:r>
            <a:r>
              <a:rPr lang="ru-RU" sz="2400" b="1" dirty="0" smtClean="0">
                <a:latin typeface="+mj-lt"/>
              </a:rPr>
              <a:t>  и </a:t>
            </a:r>
            <a:r>
              <a:rPr lang="ru-RU" sz="2400" b="1" dirty="0" err="1" smtClean="0">
                <a:latin typeface="+mj-lt"/>
              </a:rPr>
              <a:t>т.д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42852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latin typeface="+mj-lt"/>
              </a:rPr>
              <a:t> Занятия проводятся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   </a:t>
            </a: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во 2-ой половине дня</a:t>
            </a:r>
          </a:p>
          <a:p>
            <a:pPr>
              <a:buNone/>
            </a:pPr>
            <a:endParaRPr lang="ru-RU" sz="3200" b="1" dirty="0" smtClean="0">
              <a:solidFill>
                <a:srgbClr val="C00000"/>
              </a:solidFill>
              <a:latin typeface="+mj-lt"/>
            </a:endParaRPr>
          </a:p>
          <a:p>
            <a:pPr>
              <a:buNone/>
            </a:pPr>
            <a:endParaRPr lang="ru-RU" sz="3200" b="1" dirty="0" smtClean="0">
              <a:solidFill>
                <a:srgbClr val="C00000"/>
              </a:solidFill>
              <a:latin typeface="+mj-lt"/>
            </a:endParaRPr>
          </a:p>
          <a:p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Отдельное расписание </a:t>
            </a: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(1-2 занятия с группой в день)</a:t>
            </a:r>
          </a:p>
          <a:p>
            <a:pPr>
              <a:buNone/>
            </a:pPr>
            <a:endParaRPr lang="ru-RU" sz="3200" b="1" dirty="0" smtClean="0">
              <a:latin typeface="+mj-lt"/>
            </a:endParaRPr>
          </a:p>
          <a:p>
            <a:pPr>
              <a:buNone/>
            </a:pPr>
            <a:endParaRPr lang="ru-RU" sz="3200" b="1" dirty="0" smtClean="0">
              <a:latin typeface="+mj-lt"/>
            </a:endParaRPr>
          </a:p>
          <a:p>
            <a:r>
              <a:rPr lang="ru-RU" sz="3200" b="1" dirty="0" smtClean="0">
                <a:latin typeface="+mj-lt"/>
              </a:rPr>
              <a:t>Продолжительность занятия ВД  </a:t>
            </a: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30мин</a:t>
            </a:r>
            <a:endParaRPr lang="ru-RU" sz="44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2858"/>
          </a:xfrm>
        </p:spPr>
        <p:txBody>
          <a:bodyPr/>
          <a:lstStyle/>
          <a:p>
            <a:r>
              <a:rPr lang="ru-RU" dirty="0" smtClean="0"/>
              <a:t>Образовательные программы  ВД </a:t>
            </a:r>
          </a:p>
          <a:p>
            <a:pPr>
              <a:buNone/>
            </a:pPr>
            <a:r>
              <a:rPr lang="ru-RU" dirty="0" smtClean="0"/>
              <a:t>   разработаны педагогами школы-интерната </a:t>
            </a:r>
          </a:p>
          <a:p>
            <a:pPr>
              <a:buNone/>
            </a:pPr>
            <a:r>
              <a:rPr lang="ru-RU" dirty="0" smtClean="0"/>
              <a:t>   в соответствии  с требованиями</a:t>
            </a:r>
          </a:p>
          <a:p>
            <a:pPr>
              <a:buNone/>
            </a:pPr>
            <a:r>
              <a:rPr lang="ru-RU" dirty="0" smtClean="0"/>
              <a:t>   к рабочим программам внеурочных занятий рассмотрены на МО</a:t>
            </a:r>
          </a:p>
          <a:p>
            <a:pPr>
              <a:buNone/>
            </a:pPr>
            <a:r>
              <a:rPr lang="ru-RU" dirty="0" smtClean="0"/>
              <a:t>   и утверждены  директором  Учреждения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249424"/>
            <a:ext cx="8543956" cy="4325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Классный руководитель </a:t>
            </a:r>
          </a:p>
          <a:p>
            <a:pPr algn="ctr">
              <a:buNone/>
            </a:pPr>
            <a:r>
              <a:rPr lang="ru-RU" sz="4000" dirty="0" smtClean="0"/>
              <a:t>   ведёт </a:t>
            </a:r>
          </a:p>
          <a:p>
            <a:pPr algn="ctr">
              <a:buNone/>
            </a:pPr>
            <a:r>
              <a:rPr lang="ru-RU" sz="4000" dirty="0" smtClean="0"/>
              <a:t>индивидуальную карту </a:t>
            </a:r>
          </a:p>
          <a:p>
            <a:pPr algn="ctr">
              <a:buNone/>
            </a:pPr>
            <a:r>
              <a:rPr lang="ru-RU" sz="4000" dirty="0" smtClean="0"/>
              <a:t>    занятости обучающихся</a:t>
            </a:r>
            <a:endParaRPr lang="ru-RU" sz="4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Учёт тем и посещаемости </a:t>
            </a:r>
          </a:p>
          <a:p>
            <a:pPr algn="ctr">
              <a:buNone/>
            </a:pPr>
            <a:r>
              <a:rPr lang="ru-RU" sz="4800" dirty="0" smtClean="0"/>
              <a:t>ведётся </a:t>
            </a:r>
          </a:p>
          <a:p>
            <a:pPr algn="ctr">
              <a:buNone/>
            </a:pPr>
            <a:r>
              <a:rPr lang="ru-RU" sz="4800" dirty="0" smtClean="0"/>
              <a:t>в журнале </a:t>
            </a:r>
          </a:p>
          <a:p>
            <a:pPr algn="ctr">
              <a:buNone/>
            </a:pPr>
            <a:r>
              <a:rPr lang="ru-RU" sz="4800" dirty="0" smtClean="0"/>
              <a:t>внеурочной деятельности</a:t>
            </a:r>
            <a:endParaRPr lang="ru-RU" sz="4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C00000"/>
                </a:solidFill>
              </a:rPr>
              <a:t>Свободный выбор 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8858312" cy="785818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Формы </a:t>
            </a:r>
            <a:r>
              <a:rPr lang="ru-RU" sz="4400" b="1" dirty="0" smtClean="0">
                <a:solidFill>
                  <a:srgbClr val="C00000"/>
                </a:solidFill>
              </a:rPr>
              <a:t>оценки результатов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ВД: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3214686"/>
            <a:ext cx="9429816" cy="3359850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портфолио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внеучебных</a:t>
            </a:r>
            <a:r>
              <a:rPr lang="ru-RU" sz="3200" b="1" dirty="0" smtClean="0"/>
              <a:t>  достижений</a:t>
            </a:r>
          </a:p>
          <a:p>
            <a:r>
              <a:rPr lang="ru-RU" sz="3200" b="1" dirty="0" smtClean="0"/>
              <a:t>выставка творческих работ</a:t>
            </a:r>
          </a:p>
          <a:p>
            <a:r>
              <a:rPr lang="ru-RU" sz="3200" b="1" dirty="0" smtClean="0"/>
              <a:t>участие в различных конкурсах</a:t>
            </a:r>
          </a:p>
          <a:p>
            <a:r>
              <a:rPr lang="ru-RU" sz="3200" b="1" dirty="0" smtClean="0"/>
              <a:t>участие в проектной деятельности</a:t>
            </a:r>
          </a:p>
          <a:p>
            <a:r>
              <a:rPr lang="ru-RU" sz="3200" b="1" dirty="0" smtClean="0"/>
              <a:t>и  т.д.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«Воспитание в школе должно идти только через совместную деятельность взрослых и детей, детей друг с другом, в котором единственно возможно присвоение (а не просто узнавание) детьми ценностей»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0000" y="0"/>
            <a:ext cx="8618400" cy="599823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1643" tIns="40817" rIns="81643" bIns="40817" compatLnSpc="0"/>
          <a:lstStyle/>
          <a:p>
            <a:pPr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6232" algn="l"/>
                <a:tab pos="813452" algn="l"/>
                <a:tab pos="1220995" algn="l"/>
                <a:tab pos="1628537" algn="l"/>
                <a:tab pos="2036072" algn="l"/>
                <a:tab pos="2443616" algn="l"/>
                <a:tab pos="2851159" algn="l"/>
                <a:tab pos="3258701" algn="l"/>
                <a:tab pos="3666245" algn="l"/>
                <a:tab pos="4073788" algn="l"/>
                <a:tab pos="4481331" algn="l"/>
                <a:tab pos="4888865" algn="l"/>
                <a:tab pos="5296409" algn="l"/>
                <a:tab pos="5703952" algn="l"/>
                <a:tab pos="6111495" algn="l"/>
                <a:tab pos="6519038" algn="l"/>
                <a:tab pos="6926581" algn="l"/>
                <a:tab pos="7334124" algn="l"/>
                <a:tab pos="7741659" algn="l"/>
                <a:tab pos="8149202" algn="l"/>
                <a:tab pos="853649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000000"/>
              </a:solidFill>
              <a:latin typeface="Arial" pitchFamily="18"/>
              <a:ea typeface="Lucida Sans Unicode" pitchFamily="2"/>
              <a:cs typeface="Tahoma" pitchFamily="2"/>
            </a:endParaRPr>
          </a:p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6232" algn="l"/>
                <a:tab pos="813452" algn="l"/>
                <a:tab pos="1220995" algn="l"/>
                <a:tab pos="1628537" algn="l"/>
                <a:tab pos="2036072" algn="l"/>
                <a:tab pos="2443616" algn="l"/>
                <a:tab pos="2851159" algn="l"/>
                <a:tab pos="3258701" algn="l"/>
                <a:tab pos="3666245" algn="l"/>
                <a:tab pos="4073788" algn="l"/>
                <a:tab pos="4481331" algn="l"/>
                <a:tab pos="4888865" algn="l"/>
                <a:tab pos="5296409" algn="l"/>
                <a:tab pos="5703952" algn="l"/>
                <a:tab pos="6111495" algn="l"/>
                <a:tab pos="6519038" algn="l"/>
                <a:tab pos="6926581" algn="l"/>
                <a:tab pos="7334124" algn="l"/>
                <a:tab pos="7741659" algn="l"/>
                <a:tab pos="8149202" algn="l"/>
                <a:tab pos="853649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300" b="1" kern="0" dirty="0">
              <a:solidFill>
                <a:srgbClr val="C00000"/>
              </a:solidFill>
              <a:latin typeface="Times New Roman" pitchFamily="18"/>
              <a:ea typeface="Lucida Sans Unicode" pitchFamily="1"/>
              <a:cs typeface="Lucida Sans Unicode" pitchFamily="34"/>
            </a:endParaRPr>
          </a:p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6232" algn="l"/>
                <a:tab pos="813452" algn="l"/>
                <a:tab pos="1220995" algn="l"/>
                <a:tab pos="1628537" algn="l"/>
                <a:tab pos="2036072" algn="l"/>
                <a:tab pos="2443616" algn="l"/>
                <a:tab pos="2851159" algn="l"/>
                <a:tab pos="3258701" algn="l"/>
                <a:tab pos="3666245" algn="l"/>
                <a:tab pos="4073788" algn="l"/>
                <a:tab pos="4481331" algn="l"/>
                <a:tab pos="4888865" algn="l"/>
                <a:tab pos="5296409" algn="l"/>
                <a:tab pos="5703952" algn="l"/>
                <a:tab pos="6111495" algn="l"/>
                <a:tab pos="6519038" algn="l"/>
                <a:tab pos="6926581" algn="l"/>
                <a:tab pos="7334124" algn="l"/>
                <a:tab pos="7741659" algn="l"/>
                <a:tab pos="8149202" algn="l"/>
                <a:tab pos="853649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400" b="1" kern="0" dirty="0">
                <a:solidFill>
                  <a:srgbClr val="C00000"/>
                </a:solidFill>
                <a:latin typeface="Times New Roman" pitchFamily="18"/>
                <a:ea typeface="Lucida Sans Unicode" pitchFamily="1"/>
                <a:cs typeface="Lucida Sans Unicode" pitchFamily="34"/>
              </a:rPr>
              <a:t>Спасибо за внимание!</a:t>
            </a:r>
          </a:p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6232" algn="l"/>
                <a:tab pos="813452" algn="l"/>
                <a:tab pos="1220995" algn="l"/>
                <a:tab pos="1628537" algn="l"/>
                <a:tab pos="2036072" algn="l"/>
                <a:tab pos="2443616" algn="l"/>
                <a:tab pos="2851159" algn="l"/>
                <a:tab pos="3258701" algn="l"/>
                <a:tab pos="3666245" algn="l"/>
                <a:tab pos="4073788" algn="l"/>
                <a:tab pos="4481331" algn="l"/>
                <a:tab pos="4888865" algn="l"/>
                <a:tab pos="5296409" algn="l"/>
                <a:tab pos="5703952" algn="l"/>
                <a:tab pos="6111495" algn="l"/>
                <a:tab pos="6519038" algn="l"/>
                <a:tab pos="6926581" algn="l"/>
                <a:tab pos="7334124" algn="l"/>
                <a:tab pos="7741659" algn="l"/>
                <a:tab pos="8149202" algn="l"/>
                <a:tab pos="853649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300" b="1" kern="0" dirty="0">
              <a:solidFill>
                <a:srgbClr val="C00000"/>
              </a:solidFill>
              <a:latin typeface="Times New Roman" pitchFamily="18"/>
              <a:ea typeface="Lucida Sans Unicode" pitchFamily="1"/>
              <a:cs typeface="Lucida Sans Unicode" pitchFamily="34"/>
            </a:endParaRPr>
          </a:p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6232" algn="l"/>
                <a:tab pos="813452" algn="l"/>
                <a:tab pos="1220995" algn="l"/>
                <a:tab pos="1628537" algn="l"/>
                <a:tab pos="2036072" algn="l"/>
                <a:tab pos="2443616" algn="l"/>
                <a:tab pos="2851159" algn="l"/>
                <a:tab pos="3258701" algn="l"/>
                <a:tab pos="3666245" algn="l"/>
                <a:tab pos="4073788" algn="l"/>
                <a:tab pos="4481331" algn="l"/>
                <a:tab pos="4888865" algn="l"/>
                <a:tab pos="5296409" algn="l"/>
                <a:tab pos="5703952" algn="l"/>
                <a:tab pos="6111495" algn="l"/>
                <a:tab pos="6519038" algn="l"/>
                <a:tab pos="6926581" algn="l"/>
                <a:tab pos="7334124" algn="l"/>
                <a:tab pos="7741659" algn="l"/>
                <a:tab pos="8149202" algn="l"/>
                <a:tab pos="853649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300" b="1" i="1" kern="0" dirty="0">
              <a:solidFill>
                <a:srgbClr val="7030A0"/>
              </a:solidFill>
              <a:latin typeface="Times New Roman" pitchFamily="18"/>
              <a:ea typeface="Lucida Sans Unicode" pitchFamily="1"/>
              <a:cs typeface="Lucida Sans Unicode" pitchFamily="34"/>
            </a:endParaRPr>
          </a:p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6232" algn="l"/>
                <a:tab pos="813452" algn="l"/>
                <a:tab pos="1220995" algn="l"/>
                <a:tab pos="1628537" algn="l"/>
                <a:tab pos="2036072" algn="l"/>
                <a:tab pos="2443616" algn="l"/>
                <a:tab pos="2851159" algn="l"/>
                <a:tab pos="3258701" algn="l"/>
                <a:tab pos="3666245" algn="l"/>
                <a:tab pos="4073788" algn="l"/>
                <a:tab pos="4481331" algn="l"/>
                <a:tab pos="4888865" algn="l"/>
                <a:tab pos="5296409" algn="l"/>
                <a:tab pos="5703952" algn="l"/>
                <a:tab pos="6111495" algn="l"/>
                <a:tab pos="6519038" algn="l"/>
                <a:tab pos="6926581" algn="l"/>
                <a:tab pos="7334124" algn="l"/>
                <a:tab pos="7741659" algn="l"/>
                <a:tab pos="8149202" algn="l"/>
                <a:tab pos="853649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500" b="1" kern="0" dirty="0">
              <a:solidFill>
                <a:srgbClr val="C00000"/>
              </a:solidFill>
              <a:latin typeface="Times New Roman" pitchFamily="18" charset="0"/>
              <a:ea typeface="Lucida Sans Unicode" pitchFamily="1"/>
              <a:cs typeface="Times New Roman" pitchFamily="18" charset="0"/>
            </a:endParaRPr>
          </a:p>
          <a:p>
            <a:pPr algn="just"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endParaRPr lang="ru-RU" dirty="0">
              <a:solidFill>
                <a:srgbClr val="000080"/>
              </a:solidFill>
              <a:cs typeface="Lucida Sans Unicode" pitchFamily="34" charset="0"/>
            </a:endParaRPr>
          </a:p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6232" algn="l"/>
                <a:tab pos="813452" algn="l"/>
                <a:tab pos="1220995" algn="l"/>
                <a:tab pos="1628537" algn="l"/>
                <a:tab pos="2036072" algn="l"/>
                <a:tab pos="2443616" algn="l"/>
                <a:tab pos="2851159" algn="l"/>
                <a:tab pos="3258701" algn="l"/>
                <a:tab pos="3666245" algn="l"/>
                <a:tab pos="4073788" algn="l"/>
                <a:tab pos="4481331" algn="l"/>
                <a:tab pos="4888865" algn="l"/>
                <a:tab pos="5296409" algn="l"/>
                <a:tab pos="5703952" algn="l"/>
                <a:tab pos="6111495" algn="l"/>
                <a:tab pos="6519038" algn="l"/>
                <a:tab pos="6926581" algn="l"/>
                <a:tab pos="7334124" algn="l"/>
                <a:tab pos="7741659" algn="l"/>
                <a:tab pos="8149202" algn="l"/>
                <a:tab pos="853649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300" b="1" kern="0" dirty="0">
              <a:solidFill>
                <a:srgbClr val="C00000"/>
              </a:solidFill>
              <a:latin typeface="Times New Roman" pitchFamily="18"/>
              <a:ea typeface="Lucida Sans Unicode" pitchFamily="1"/>
              <a:cs typeface="Lucida Sans Unicode" pitchFamily="34"/>
            </a:endParaRPr>
          </a:p>
          <a:p>
            <a:pPr indent="407526" eaLnBrk="0" hangingPunct="0">
              <a:defRPr/>
            </a:pPr>
            <a:endParaRPr lang="ru-RU" sz="3300" b="1" kern="0" dirty="0">
              <a:solidFill>
                <a:srgbClr val="FF0000"/>
              </a:solidFill>
              <a:latin typeface="Times New Roman" pitchFamily="18"/>
              <a:ea typeface="Lucida Sans Unicode" pitchFamily="1"/>
              <a:cs typeface="Lucida Sans Unicode" pitchFamily="34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428736"/>
            <a:ext cx="2304424" cy="2857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План: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472518" cy="4643470"/>
          </a:xfrm>
        </p:spPr>
        <p:txBody>
          <a:bodyPr>
            <a:normAutofit/>
          </a:bodyPr>
          <a:lstStyle/>
          <a:p>
            <a:pPr marL="742950" indent="-742950">
              <a:spcBef>
                <a:spcPts val="0"/>
              </a:spcBef>
              <a:buFont typeface="+mj-lt"/>
              <a:buAutoNum type="arabicParenR"/>
            </a:pPr>
            <a:r>
              <a:rPr lang="ru-RU" sz="4000" b="1" dirty="0" smtClean="0"/>
              <a:t>Внеурочная деятельность</a:t>
            </a:r>
          </a:p>
          <a:p>
            <a:pPr marL="742950" indent="-742950">
              <a:spcBef>
                <a:spcPts val="0"/>
              </a:spcBef>
              <a:buNone/>
            </a:pPr>
            <a:r>
              <a:rPr lang="ru-RU" sz="4000" b="1" dirty="0" smtClean="0"/>
              <a:t>     в рамках воспитательной работы   школы и ФГОС</a:t>
            </a:r>
          </a:p>
          <a:p>
            <a:pPr marL="742950" indent="-742950">
              <a:spcBef>
                <a:spcPts val="0"/>
              </a:spcBef>
              <a:buNone/>
            </a:pPr>
            <a:endParaRPr lang="ru-RU" sz="4000" b="1" dirty="0" smtClean="0"/>
          </a:p>
          <a:p>
            <a:pPr marL="742950" indent="-742950">
              <a:spcBef>
                <a:spcPts val="0"/>
              </a:spcBef>
              <a:buAutoNum type="arabicParenR" startAt="2"/>
            </a:pPr>
            <a:r>
              <a:rPr lang="ru-RU" sz="4000" b="1" dirty="0" smtClean="0"/>
              <a:t>Проектный метод </a:t>
            </a:r>
          </a:p>
          <a:p>
            <a:pPr marL="742950" indent="-742950">
              <a:spcBef>
                <a:spcPts val="0"/>
              </a:spcBef>
              <a:buNone/>
            </a:pPr>
            <a:r>
              <a:rPr lang="ru-RU" sz="4000" b="1" dirty="0" smtClean="0"/>
              <a:t>     как средство воспитания</a:t>
            </a:r>
            <a:endParaRPr lang="ru-RU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715436" cy="92869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Внеурочная деятельность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472518" cy="464573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+mj-lt"/>
              </a:rPr>
              <a:t>понятие, </a:t>
            </a:r>
          </a:p>
          <a:p>
            <a:pPr>
              <a:buNone/>
            </a:pPr>
            <a:r>
              <a:rPr lang="ru-RU" b="1" dirty="0" smtClean="0">
                <a:latin typeface="+mj-lt"/>
              </a:rPr>
              <a:t>объединяющее все виды деятельности</a:t>
            </a:r>
          </a:p>
          <a:p>
            <a:pPr>
              <a:buNone/>
            </a:pPr>
            <a:r>
              <a:rPr lang="ru-RU" b="1" dirty="0" smtClean="0">
                <a:latin typeface="+mj-lt"/>
              </a:rPr>
              <a:t>школьников (кроме учебной), </a:t>
            </a:r>
          </a:p>
          <a:p>
            <a:pPr>
              <a:buNone/>
            </a:pPr>
            <a:r>
              <a:rPr lang="ru-RU" b="1" dirty="0" smtClean="0">
                <a:latin typeface="+mj-lt"/>
              </a:rPr>
              <a:t>в которых возможно и целесообразно</a:t>
            </a:r>
          </a:p>
          <a:p>
            <a:pPr>
              <a:buNone/>
            </a:pPr>
            <a:r>
              <a:rPr lang="ru-RU" b="1" dirty="0" smtClean="0">
                <a:latin typeface="+mj-lt"/>
              </a:rPr>
              <a:t>решение задач их воспитания </a:t>
            </a:r>
          </a:p>
          <a:p>
            <a:pPr>
              <a:buNone/>
            </a:pPr>
            <a:r>
              <a:rPr lang="ru-RU" b="1" dirty="0" smtClean="0">
                <a:latin typeface="+mj-lt"/>
              </a:rPr>
              <a:t>и социализации</a:t>
            </a:r>
            <a:endParaRPr lang="ru-RU" b="1" dirty="0">
              <a:latin typeface="+mj-lt"/>
            </a:endParaRPr>
          </a:p>
        </p:txBody>
      </p:sp>
      <p:pic>
        <p:nvPicPr>
          <p:cNvPr id="5" name="Рисунок 4" descr="5991606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929066"/>
            <a:ext cx="213995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</a:t>
            </a:r>
            <a:r>
              <a:rPr lang="ru-RU" b="1" dirty="0" smtClean="0"/>
              <a:t> внеурочной деятельности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1458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коррекция </a:t>
            </a:r>
            <a:r>
              <a:rPr lang="ru-RU" dirty="0" smtClean="0"/>
              <a:t>всех компонентов психофизического, интеллектуального, личностного развития обучающихся с умственной отсталостью (интеллектуальными нарушениями) с учетом их возрастных и индивидуальных особенностей;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 smtClean="0"/>
              <a:t>активности, самостоятельности и независимости в повседневной жизни;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 smtClean="0"/>
              <a:t>возможных избирательных способностей и интересов ребенка в разных видах деятельности;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 smtClean="0"/>
              <a:t>основ нравственного самосознания личности, умения правильно 3 оценивать окружающее и самих </a:t>
            </a:r>
            <a:r>
              <a:rPr lang="ru-RU" dirty="0" smtClean="0"/>
              <a:t>себя;</a:t>
            </a:r>
          </a:p>
          <a:p>
            <a:r>
              <a:rPr lang="ru-RU" dirty="0" smtClean="0"/>
              <a:t>формирование </a:t>
            </a:r>
            <a:r>
              <a:rPr lang="ru-RU" dirty="0" smtClean="0"/>
              <a:t>эстетических потребностей, ценностей и чувств;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 smtClean="0"/>
              <a:t>трудолюбия, способности к преодолению трудностей, </a:t>
            </a:r>
            <a:r>
              <a:rPr lang="ru-RU" dirty="0" smtClean="0"/>
              <a:t>целеустремлённости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и </a:t>
            </a:r>
            <a:r>
              <a:rPr lang="ru-RU" dirty="0" smtClean="0"/>
              <a:t>настойчивости в достижении результата; </a:t>
            </a:r>
            <a:endParaRPr lang="ru-RU" dirty="0" smtClean="0"/>
          </a:p>
          <a:p>
            <a:r>
              <a:rPr lang="ru-RU" dirty="0" smtClean="0"/>
              <a:t>расширение </a:t>
            </a:r>
            <a:r>
              <a:rPr lang="ru-RU" dirty="0" smtClean="0"/>
              <a:t>представлений ребенка о мире и о себе, его социального опыта;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 smtClean="0"/>
              <a:t>положительного отношения к базовым общественным ценностям;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 smtClean="0"/>
              <a:t>умений, навыков социального общения людей; </a:t>
            </a:r>
            <a:endParaRPr lang="ru-RU" dirty="0" smtClean="0"/>
          </a:p>
          <a:p>
            <a:r>
              <a:rPr lang="ru-RU" dirty="0" smtClean="0"/>
              <a:t>расширение </a:t>
            </a:r>
            <a:r>
              <a:rPr lang="ru-RU" dirty="0" smtClean="0"/>
              <a:t>круга общения, выход обучающегося за пределы семьи и общеобразовательной организации;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 smtClean="0"/>
              <a:t>навыков осуществления сотрудничества с педагогами, сверстниками, родителями, старшими детьми в решении общих проблем; </a:t>
            </a:r>
            <a:endParaRPr lang="ru-RU" dirty="0" smtClean="0"/>
          </a:p>
          <a:p>
            <a:r>
              <a:rPr lang="ru-RU" dirty="0" smtClean="0"/>
              <a:t>укрепление </a:t>
            </a:r>
            <a:r>
              <a:rPr lang="ru-RU" dirty="0" smtClean="0"/>
              <a:t>доверия к другим людям;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 smtClean="0"/>
              <a:t>доброжелательности и эмоциональной отзывчивости, понимания других людей и сопереживания им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42918"/>
            <a:ext cx="9144000" cy="785818"/>
          </a:xfrm>
        </p:spPr>
        <p:txBody>
          <a:bodyPr anchor="ctr">
            <a:noAutofit/>
          </a:bodyPr>
          <a:lstStyle/>
          <a:p>
            <a:pPr algn="ctr" eaLnBrk="1" hangingPunct="1"/>
            <a:r>
              <a:rPr lang="ru-RU" sz="3600" b="1" dirty="0" smtClean="0">
                <a:solidFill>
                  <a:schemeClr val="accent2"/>
                </a:solidFill>
                <a:latin typeface="Arial" charset="0"/>
              </a:rPr>
              <a:t>Внеурочная деятельность </a:t>
            </a:r>
            <a:r>
              <a:rPr lang="ru-RU" sz="3600" b="1" dirty="0" smtClean="0">
                <a:solidFill>
                  <a:srgbClr val="C00000"/>
                </a:solidFill>
                <a:latin typeface="Arial" charset="0"/>
              </a:rPr>
              <a:t>способствует: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4294967295"/>
          </p:nvPr>
        </p:nvSpPr>
        <p:spPr>
          <a:xfrm>
            <a:off x="142844" y="2357430"/>
            <a:ext cx="8858312" cy="450057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20000"/>
              </a:lnSpc>
            </a:pPr>
            <a:r>
              <a:rPr lang="ru-RU" sz="3300" b="1" dirty="0" smtClean="0">
                <a:latin typeface="Arial" charset="0"/>
              </a:rPr>
              <a:t>благоприятной адаптации ребенка в школе;</a:t>
            </a:r>
          </a:p>
          <a:p>
            <a:pPr eaLnBrk="1" hangingPunct="1">
              <a:lnSpc>
                <a:spcPct val="120000"/>
              </a:lnSpc>
              <a:buNone/>
            </a:pPr>
            <a:endParaRPr lang="ru-RU" sz="3300" b="1" dirty="0" smtClean="0">
              <a:latin typeface="Arial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ru-RU" sz="3300" b="1" dirty="0" smtClean="0">
                <a:latin typeface="Arial" charset="0"/>
              </a:rPr>
              <a:t>оптимизации учебной нагрузки обучающихся;</a:t>
            </a:r>
          </a:p>
          <a:p>
            <a:pPr eaLnBrk="1" hangingPunct="1">
              <a:lnSpc>
                <a:spcPct val="110000"/>
              </a:lnSpc>
            </a:pPr>
            <a:endParaRPr lang="ru-RU" sz="3300" b="1" dirty="0" smtClean="0">
              <a:latin typeface="Arial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3300" b="1" dirty="0" smtClean="0">
                <a:latin typeface="Arial" charset="0"/>
              </a:rPr>
              <a:t>улучшению условий для развития ребенка;</a:t>
            </a:r>
          </a:p>
          <a:p>
            <a:pPr eaLnBrk="1" hangingPunct="1">
              <a:lnSpc>
                <a:spcPct val="150000"/>
              </a:lnSpc>
            </a:pPr>
            <a:endParaRPr lang="ru-RU" sz="3300" b="1" dirty="0" smtClean="0">
              <a:latin typeface="Arial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ru-RU" sz="3300" b="1" dirty="0" smtClean="0">
                <a:latin typeface="Arial" charset="0"/>
              </a:rPr>
              <a:t>учету возрастных и индивидуальных особенностей обучающихся.</a:t>
            </a:r>
          </a:p>
          <a:p>
            <a:pPr eaLnBrk="1" hangingPunct="1"/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28604"/>
            <a:ext cx="9144000" cy="114300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Модели</a:t>
            </a:r>
            <a:r>
              <a:rPr lang="ru-RU" sz="4400" b="1" dirty="0" smtClean="0"/>
              <a:t> организации ВД</a:t>
            </a:r>
            <a:endParaRPr lang="ru-RU" sz="4400" b="1" dirty="0" smtClean="0">
              <a:solidFill>
                <a:srgbClr val="CC0000"/>
              </a:solidFill>
            </a:endParaRPr>
          </a:p>
        </p:txBody>
      </p:sp>
      <p:pic>
        <p:nvPicPr>
          <p:cNvPr id="15363" name="Содержимое 3"/>
          <p:cNvPicPr>
            <a:picLocks noGrp="1" noChangeArrowheads="1"/>
          </p:cNvPicPr>
          <p:nvPr>
            <p:ph idx="4294967295"/>
          </p:nvPr>
        </p:nvPicPr>
        <p:blipFill>
          <a:blip r:embed="rId2">
            <a:lum bright="-40000" contrast="40000"/>
          </a:blip>
          <a:srcRect/>
          <a:stretch>
            <a:fillRect/>
          </a:stretch>
        </p:blipFill>
        <p:spPr>
          <a:xfrm>
            <a:off x="357158" y="1714488"/>
            <a:ext cx="8643998" cy="500066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лишний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3000"/>
              </a:lnSpc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  <a:p>
            <a:pPr algn="ctr">
              <a:lnSpc>
                <a:spcPct val="93000"/>
              </a:lnSpc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  <a:defRPr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t>Письмо 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t>Минобрнауки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t> № 03-296 от 12.03.2011</a:t>
            </a:r>
          </a:p>
          <a:p>
            <a:pPr algn="ctr">
              <a:lnSpc>
                <a:spcPct val="93000"/>
              </a:lnSpc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  <a:defRPr/>
            </a:pPr>
            <a:endParaRPr lang="ru-RU" sz="3600" dirty="0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  <a:p>
            <a:pPr marL="414726" indent="-414726">
              <a:lnSpc>
                <a:spcPct val="93000"/>
              </a:lnSpc>
              <a:buFont typeface="Arial" pitchFamily="34" charset="0"/>
              <a:buChar char="•"/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Lucida Sans Unicode" pitchFamily="34" charset="0"/>
              </a:rPr>
              <a:t>Базовая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Lucida Sans Unicode" pitchFamily="34" charset="0"/>
              </a:rPr>
              <a:t>(как общая модель, включает все  представленные варианты организации)</a:t>
            </a:r>
          </a:p>
          <a:p>
            <a:pPr marL="414726" indent="-414726">
              <a:lnSpc>
                <a:spcPct val="93000"/>
              </a:lnSpc>
              <a:buFont typeface="Arial" pitchFamily="34" charset="0"/>
              <a:buChar char="•"/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Lucida Sans Unicode" pitchFamily="34" charset="0"/>
              </a:rPr>
              <a:t>Д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Lucida Sans Unicode" pitchFamily="34" charset="0"/>
              </a:rPr>
              <a:t>ополнительного образования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Lucida Sans Unicode" pitchFamily="34" charset="0"/>
              </a:rPr>
              <a:t>(использование ресурсов УДО)</a:t>
            </a:r>
          </a:p>
          <a:p>
            <a:pPr marL="414726" indent="-414726">
              <a:lnSpc>
                <a:spcPct val="93000"/>
              </a:lnSpc>
              <a:buFont typeface="Arial" pitchFamily="34" charset="0"/>
              <a:buChar char="•"/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Lucida Sans Unicode" pitchFamily="34" charset="0"/>
              </a:rPr>
              <a:t>«Школы полного дня»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Lucida Sans Unicode" pitchFamily="34" charset="0"/>
              </a:rPr>
              <a:t>(организуется воспитателями ГПД)</a:t>
            </a:r>
          </a:p>
          <a:p>
            <a:pPr marL="414726" indent="-414726">
              <a:lnSpc>
                <a:spcPct val="93000"/>
              </a:lnSpc>
              <a:buFont typeface="Arial" pitchFamily="34" charset="0"/>
              <a:buChar char="•"/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Lucida Sans Unicode" pitchFamily="34" charset="0"/>
              </a:rPr>
              <a:t>О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Lucida Sans Unicode" pitchFamily="34" charset="0"/>
              </a:rPr>
              <a:t>птимизационная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Lucida Sans Unicode" pitchFamily="34" charset="0"/>
              </a:rPr>
              <a:t>(классный руководитель – координатор всех внутренних ресурсов школы)</a:t>
            </a:r>
          </a:p>
          <a:p>
            <a:pPr marL="414726" indent="-414726">
              <a:lnSpc>
                <a:spcPct val="93000"/>
              </a:lnSpc>
              <a:buFont typeface="Arial" pitchFamily="34" charset="0"/>
              <a:buChar char="•"/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  <a:defRPr/>
            </a:pPr>
            <a:r>
              <a:rPr lang="ru-RU" b="1" dirty="0" err="1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t>И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t>нновационно-образовательная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t>(в рамках деятельности экспериментальной площадки, в режиме апробации разных моделей).</a:t>
            </a: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  <a:defRPr/>
            </a:pPr>
            <a:endParaRPr lang="ru-RU" sz="3600" b="1" dirty="0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Box 9"/>
          <p:cNvSpPr txBox="1">
            <a:spLocks noChangeArrowheads="1"/>
          </p:cNvSpPr>
          <p:nvPr/>
        </p:nvSpPr>
        <p:spPr bwMode="auto">
          <a:xfrm>
            <a:off x="1143000" y="5715001"/>
            <a:ext cx="2037717" cy="8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ru-RU" sz="4800" b="1" dirty="0">
                <a:latin typeface="Calibri" pitchFamily="34" charset="0"/>
              </a:rPr>
              <a:t>ДЮСШ</a:t>
            </a:r>
          </a:p>
        </p:txBody>
      </p:sp>
      <p:sp>
        <p:nvSpPr>
          <p:cNvPr id="57353" name="Заголовок 10"/>
          <p:cNvSpPr>
            <a:spLocks noGrp="1"/>
          </p:cNvSpPr>
          <p:nvPr>
            <p:ph type="title"/>
          </p:nvPr>
        </p:nvSpPr>
        <p:spPr>
          <a:xfrm>
            <a:off x="142844" y="857232"/>
            <a:ext cx="8858312" cy="121444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</a:rPr>
              <a:t> Модель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дополнительного образования детей 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 smtClean="0"/>
          </a:p>
        </p:txBody>
      </p:sp>
      <p:pic>
        <p:nvPicPr>
          <p:cNvPr id="57349" name="Содержимое 5" descr="хоккей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2571744"/>
            <a:ext cx="2571750" cy="2214578"/>
          </a:xfrm>
        </p:spPr>
      </p:pic>
      <p:sp>
        <p:nvSpPr>
          <p:cNvPr id="57350" name="TextBox 11"/>
          <p:cNvSpPr txBox="1">
            <a:spLocks noChangeArrowheads="1"/>
          </p:cNvSpPr>
          <p:nvPr/>
        </p:nvSpPr>
        <p:spPr bwMode="auto">
          <a:xfrm>
            <a:off x="6572251" y="5786438"/>
            <a:ext cx="1978214" cy="8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ru-RU" sz="4800" b="1" dirty="0">
                <a:latin typeface="Calibri" pitchFamily="34" charset="0"/>
              </a:rPr>
              <a:t>Школа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28626" y="428625"/>
            <a:ext cx="85010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pPr algn="ctr" eaLnBrk="0" hangingPunct="0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3643314" y="3714750"/>
            <a:ext cx="1512887" cy="6477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857497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248</TotalTime>
  <Words>749</Words>
  <PresentationFormat>Экран (4:3)</PresentationFormat>
  <Paragraphs>213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Городская</vt:lpstr>
      <vt:lpstr>КГБОУ «РОШИ №2»  Методическое объединение классных руководителей </vt:lpstr>
      <vt:lpstr>Тема:</vt:lpstr>
      <vt:lpstr>План:</vt:lpstr>
      <vt:lpstr>Внеурочная деятельность</vt:lpstr>
      <vt:lpstr>Задачи внеурочной деятельности</vt:lpstr>
      <vt:lpstr>Внеурочная деятельность способствует:</vt:lpstr>
      <vt:lpstr>Модели организации ВД</vt:lpstr>
      <vt:lpstr>лишний</vt:lpstr>
      <vt:lpstr> Модель  дополнительного образования детей  </vt:lpstr>
      <vt:lpstr>Модель  «Школа полного дня»</vt:lpstr>
      <vt:lpstr>Оптимизационная модель</vt:lpstr>
      <vt:lpstr>Инновационно-образовательная  модель </vt:lpstr>
      <vt:lpstr>Нормативно правовая база:</vt:lpstr>
      <vt:lpstr>Оптимизационная модель</vt:lpstr>
      <vt:lpstr>Оптимизационная модель КГБОУ «РОШИ №2»</vt:lpstr>
      <vt:lpstr>Направления  внеурочной деятельности</vt:lpstr>
      <vt:lpstr>Слайд 17</vt:lpstr>
      <vt:lpstr>Виды внеурочной деятельности:</vt:lpstr>
      <vt:lpstr>Слайд 19</vt:lpstr>
      <vt:lpstr>Формы  внеурочной деятельности:</vt:lpstr>
      <vt:lpstr>Слайд 21</vt:lpstr>
      <vt:lpstr>Слайд 22</vt:lpstr>
      <vt:lpstr>Слайд 23</vt:lpstr>
      <vt:lpstr>Слайд 24</vt:lpstr>
      <vt:lpstr>Слайд 25</vt:lpstr>
      <vt:lpstr>Формы оценки результатов ВД: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КГБОУ «РОШИ №2»  Методическое объединение классных руководителей </dc:title>
  <dc:creator>Общий</dc:creator>
  <cp:lastModifiedBy>Катя</cp:lastModifiedBy>
  <cp:revision>30</cp:revision>
  <dcterms:created xsi:type="dcterms:W3CDTF">2016-10-30T08:46:55Z</dcterms:created>
  <dcterms:modified xsi:type="dcterms:W3CDTF">2016-10-30T13:30:10Z</dcterms:modified>
</cp:coreProperties>
</file>