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2" autoAdjust="0"/>
    <p:restoredTop sz="94660"/>
  </p:normalViewPr>
  <p:slideViewPr>
    <p:cSldViewPr>
      <p:cViewPr varScale="1">
        <p:scale>
          <a:sx n="70" d="100"/>
          <a:sy n="70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Знаете ли Вы, что такое «Аббревиатура»? </a:t>
            </a:r>
          </a:p>
          <a:p>
            <a:pPr>
              <a:defRPr/>
            </a:pPr>
            <a:endParaRPr lang="ru-RU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0.78</c:v>
                </c:pt>
                <c:pt idx="1">
                  <c:v>0.22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1683712"/>
        <c:axId val="141558528"/>
        <c:axId val="0"/>
      </c:bar3DChart>
      <c:catAx>
        <c:axId val="141683712"/>
        <c:scaling>
          <c:orientation val="minMax"/>
        </c:scaling>
        <c:delete val="0"/>
        <c:axPos val="b"/>
        <c:majorTickMark val="out"/>
        <c:minorTickMark val="none"/>
        <c:tickLblPos val="nextTo"/>
        <c:crossAx val="141558528"/>
        <c:crosses val="autoZero"/>
        <c:auto val="1"/>
        <c:lblAlgn val="ctr"/>
        <c:lblOffset val="100"/>
        <c:noMultiLvlLbl val="0"/>
      </c:catAx>
      <c:valAx>
        <c:axId val="1415585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1683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Понимаете ли вы значение аббревиатур?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1613312"/>
        <c:axId val="141615104"/>
        <c:axId val="0"/>
      </c:bar3DChart>
      <c:catAx>
        <c:axId val="141613312"/>
        <c:scaling>
          <c:orientation val="minMax"/>
        </c:scaling>
        <c:delete val="0"/>
        <c:axPos val="b"/>
        <c:majorTickMark val="out"/>
        <c:minorTickMark val="none"/>
        <c:tickLblPos val="nextTo"/>
        <c:crossAx val="141615104"/>
        <c:crosses val="autoZero"/>
        <c:auto val="1"/>
        <c:lblAlgn val="ctr"/>
        <c:lblOffset val="100"/>
        <c:noMultiLvlLbl val="0"/>
      </c:catAx>
      <c:valAx>
        <c:axId val="1416151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1613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Где Вы чаще </a:t>
            </a:r>
            <a:r>
              <a:rPr lang="ru-RU" dirty="0" smtClean="0"/>
              <a:t>всего встречаете </a:t>
            </a:r>
            <a:r>
              <a:rPr lang="ru-RU" dirty="0"/>
              <a:t>аббревиатуры? 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Лист1!$A$2:$A$4</c:f>
              <c:strCache>
                <c:ptCount val="3"/>
                <c:pt idx="0">
                  <c:v>Интернет</c:v>
                </c:pt>
                <c:pt idx="1">
                  <c:v>SMS-сообщения</c:v>
                </c:pt>
                <c:pt idx="2">
                  <c:v>Компьютерные игры, реклама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0.81</c:v>
                </c:pt>
                <c:pt idx="1">
                  <c:v>0.19</c:v>
                </c:pt>
                <c:pt idx="2">
                  <c:v>0.22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2161408"/>
        <c:axId val="142162944"/>
        <c:axId val="0"/>
      </c:bar3DChart>
      <c:catAx>
        <c:axId val="142161408"/>
        <c:scaling>
          <c:orientation val="minMax"/>
        </c:scaling>
        <c:delete val="0"/>
        <c:axPos val="b"/>
        <c:majorTickMark val="out"/>
        <c:minorTickMark val="none"/>
        <c:tickLblPos val="nextTo"/>
        <c:crossAx val="142162944"/>
        <c:crosses val="autoZero"/>
        <c:auto val="1"/>
        <c:lblAlgn val="ctr"/>
        <c:lblOffset val="100"/>
        <c:noMultiLvlLbl val="0"/>
      </c:catAx>
      <c:valAx>
        <c:axId val="1421629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2161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Как часто вы применяете</a:t>
            </a:r>
            <a:r>
              <a:rPr lang="ru-RU" baseline="0" dirty="0" smtClean="0"/>
              <a:t> аббревиатуры в </a:t>
            </a:r>
            <a:r>
              <a:rPr lang="ru-RU" baseline="0" smtClean="0"/>
              <a:t>виртуальном </a:t>
            </a:r>
            <a:r>
              <a:rPr lang="ru-RU" baseline="0" smtClean="0"/>
              <a:t>общении?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Лист1!$A$2:$A$4</c:f>
              <c:strCache>
                <c:ptCount val="3"/>
                <c:pt idx="0">
                  <c:v>Часто</c:v>
                </c:pt>
                <c:pt idx="1">
                  <c:v>Иногда</c:v>
                </c:pt>
                <c:pt idx="2">
                  <c:v>Никогда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0.18</c:v>
                </c:pt>
                <c:pt idx="1">
                  <c:v>0.64</c:v>
                </c:pt>
                <c:pt idx="2">
                  <c:v>0.18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2205312"/>
        <c:axId val="142206848"/>
      </c:barChart>
      <c:catAx>
        <c:axId val="142205312"/>
        <c:scaling>
          <c:orientation val="minMax"/>
        </c:scaling>
        <c:delete val="0"/>
        <c:axPos val="b"/>
        <c:majorTickMark val="out"/>
        <c:minorTickMark val="none"/>
        <c:tickLblPos val="nextTo"/>
        <c:crossAx val="142206848"/>
        <c:crosses val="autoZero"/>
        <c:auto val="1"/>
        <c:lblAlgn val="ctr"/>
        <c:lblOffset val="100"/>
        <c:noMultiLvlLbl val="0"/>
      </c:catAx>
      <c:valAx>
        <c:axId val="1422068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2205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796685BC-6726-4982-AF8A-9EE05F4ECB27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D1272B2-B7A3-4A99-8453-3DBD2DA2D2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208912" cy="165861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Аббревиатуры в английском языке</a:t>
            </a:r>
            <a:endParaRPr lang="ru-RU" sz="4000" dirty="0">
              <a:latin typeface="+mn-lt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38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Социологический опрос</a:t>
            </a:r>
            <a:endParaRPr lang="ru-RU" sz="4000" dirty="0">
              <a:latin typeface="+mn-lt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46195"/>
              </p:ext>
            </p:extLst>
          </p:nvPr>
        </p:nvGraphicFramePr>
        <p:xfrm>
          <a:off x="611560" y="1052736"/>
          <a:ext cx="799288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715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4868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Сталкивались ли Вы с сокращениями английских слов и фраз такими как, </a:t>
            </a:r>
            <a:r>
              <a:rPr lang="en-US" b="1" dirty="0" smtClean="0"/>
              <a:t>WS</a:t>
            </a:r>
            <a:r>
              <a:rPr lang="ru-RU" b="1" dirty="0" smtClean="0"/>
              <a:t>,</a:t>
            </a:r>
            <a:r>
              <a:rPr lang="en-US" b="1" dirty="0" smtClean="0"/>
              <a:t>PC</a:t>
            </a:r>
            <a:r>
              <a:rPr lang="ru-RU" b="1" dirty="0" smtClean="0"/>
              <a:t>,</a:t>
            </a:r>
            <a:r>
              <a:rPr lang="en-US" b="1" dirty="0" smtClean="0"/>
              <a:t>VIP</a:t>
            </a:r>
            <a:r>
              <a:rPr lang="ru-RU" b="1" dirty="0" smtClean="0"/>
              <a:t>,</a:t>
            </a:r>
            <a:r>
              <a:rPr lang="en-US" b="1" dirty="0" smtClean="0"/>
              <a:t>LCD</a:t>
            </a:r>
            <a:r>
              <a:rPr lang="ru-RU" b="1" dirty="0" smtClean="0"/>
              <a:t>,</a:t>
            </a:r>
            <a:r>
              <a:rPr lang="en-US" b="1" dirty="0" smtClean="0"/>
              <a:t>SMS</a:t>
            </a:r>
            <a:r>
              <a:rPr lang="ru-RU" b="1" dirty="0" smtClean="0"/>
              <a:t>,</a:t>
            </a:r>
            <a:r>
              <a:rPr lang="en-US" b="1" dirty="0" smtClean="0"/>
              <a:t>MMS</a:t>
            </a:r>
            <a:r>
              <a:rPr lang="ru-RU" b="1" dirty="0" smtClean="0"/>
              <a:t>,</a:t>
            </a:r>
            <a:r>
              <a:rPr lang="en-US" b="1" dirty="0" smtClean="0"/>
              <a:t>WWW?</a:t>
            </a:r>
            <a:endParaRPr lang="ru-RU" b="1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3156638"/>
              </p:ext>
            </p:extLst>
          </p:nvPr>
        </p:nvGraphicFramePr>
        <p:xfrm>
          <a:off x="611560" y="1412776"/>
          <a:ext cx="777686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96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997848"/>
              </p:ext>
            </p:extLst>
          </p:nvPr>
        </p:nvGraphicFramePr>
        <p:xfrm>
          <a:off x="683568" y="764704"/>
          <a:ext cx="7686600" cy="526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2067683"/>
              </p:ext>
            </p:extLst>
          </p:nvPr>
        </p:nvGraphicFramePr>
        <p:xfrm>
          <a:off x="755576" y="692696"/>
          <a:ext cx="763284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64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275735"/>
              </p:ext>
            </p:extLst>
          </p:nvPr>
        </p:nvGraphicFramePr>
        <p:xfrm>
          <a:off x="1115616" y="908720"/>
          <a:ext cx="698477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5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Заключение</a:t>
            </a:r>
            <a:endParaRPr lang="ru-RU" sz="4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340768"/>
            <a:ext cx="74633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Для </a:t>
            </a:r>
            <a:r>
              <a:rPr lang="ru-RU" sz="1600" dirty="0"/>
              <a:t>многих  людей  виртуальное  общение  становится частью образа жизни. </a:t>
            </a:r>
          </a:p>
          <a:p>
            <a:r>
              <a:rPr lang="ru-RU" sz="1600" dirty="0"/>
              <a:t>Виртуальное  общение  подчиняется  принципу  экономии  усилий отправителя  и  получателя,  экономии  времени  пребывания  в  сети.  Этим объясняется  его  насыщенность  лексическими  и  графическими сокращениями. Это компактный способ передачи информации.   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733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Содержание </a:t>
            </a:r>
            <a:endParaRPr lang="ru-RU" sz="4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319064"/>
            <a:ext cx="50405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hlinkClick r:id="rId2" action="ppaction://hlinksldjump"/>
              </a:rPr>
              <a:t>Причины создания аббревиатур</a:t>
            </a:r>
            <a:endParaRPr lang="ru-RU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hlinkClick r:id="rId3" action="ppaction://hlinksldjump"/>
              </a:rPr>
              <a:t>Типы сокращений</a:t>
            </a:r>
            <a:endParaRPr lang="ru-RU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hlinkClick r:id="rId4" action="ppaction://hlinksldjump"/>
              </a:rPr>
              <a:t>Акронимы</a:t>
            </a:r>
            <a:endParaRPr lang="ru-RU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hlinkClick r:id="rId5" action="ppaction://hlinksldjump"/>
              </a:rPr>
              <a:t>Графические сокращения</a:t>
            </a:r>
            <a:endParaRPr lang="ru-RU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hlinkClick r:id="rId6" action="ppaction://hlinksldjump"/>
              </a:rPr>
              <a:t>Способы образования </a:t>
            </a:r>
            <a:r>
              <a:rPr lang="en-US" sz="1600" dirty="0" smtClean="0">
                <a:hlinkClick r:id="rId6" action="ppaction://hlinksldjump"/>
              </a:rPr>
              <a:t>SMS-</a:t>
            </a:r>
            <a:r>
              <a:rPr lang="ru-RU" sz="1600" dirty="0" smtClean="0">
                <a:hlinkClick r:id="rId6" action="ppaction://hlinksldjump"/>
              </a:rPr>
              <a:t>сообщений</a:t>
            </a:r>
            <a:endParaRPr lang="ru-RU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hlinkClick r:id="rId7" action="ppaction://hlinksldjump"/>
              </a:rPr>
              <a:t>Пиктограммы</a:t>
            </a:r>
            <a:endParaRPr lang="ru-RU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hlinkClick r:id="rId8" action="ppaction://hlinksldjump"/>
              </a:rPr>
              <a:t>Социологический опрос</a:t>
            </a:r>
            <a:endParaRPr lang="ru-RU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 smtClean="0">
                <a:hlinkClick r:id="rId9" action="ppaction://hlinksldjump"/>
              </a:rPr>
              <a:t>Заключение</a:t>
            </a:r>
            <a:endParaRPr lang="ru-RU" sz="16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323528" y="6084758"/>
            <a:ext cx="1440160" cy="504056"/>
          </a:xfrm>
          <a:prstGeom prst="actionButtonBlank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511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Причины создания аббревиатур</a:t>
            </a:r>
            <a:endParaRPr lang="ru-RU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225513"/>
            <a:ext cx="792088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Большинство </a:t>
            </a:r>
            <a:r>
              <a:rPr lang="ru-RU" sz="1600" dirty="0"/>
              <a:t>лексических новообразований по ряду  причин  оказываются  громоздкими  и  неудобными  в  употреблении. Аббревиация позволяет дать этим новым названиям и обозначениям более краткую  форму  при  полном  сохранении  значения  данных  лексических единиц, экономя время поступления информации адресату.    </a:t>
            </a:r>
          </a:p>
          <a:p>
            <a:r>
              <a:rPr lang="ru-RU" sz="1600" dirty="0"/>
              <a:t>При  произношении  аббревиатура  по  времени  звучания примерно в пять раз короче соответствующего ей </a:t>
            </a:r>
            <a:r>
              <a:rPr lang="ru-RU" sz="1600" dirty="0" smtClean="0"/>
              <a:t>понятия.  </a:t>
            </a:r>
            <a:endParaRPr lang="ru-RU" sz="1600" dirty="0"/>
          </a:p>
          <a:p>
            <a:r>
              <a:rPr lang="ru-RU" sz="1600" dirty="0"/>
              <a:t>Словарь русского языка дает следующее определение: «Аббревиатура – это сложносокращенное слово или условное сокращение слов в письме». Аббревиатура (</a:t>
            </a:r>
            <a:r>
              <a:rPr lang="ru-RU" sz="1600" dirty="0" err="1"/>
              <a:t>abbreviation</a:t>
            </a:r>
            <a:r>
              <a:rPr lang="ru-RU" sz="1600" dirty="0"/>
              <a:t>, </a:t>
            </a:r>
            <a:r>
              <a:rPr lang="ru-RU" sz="1600" dirty="0" err="1"/>
              <a:t>abbreviated</a:t>
            </a:r>
            <a:r>
              <a:rPr lang="ru-RU" sz="1600" dirty="0"/>
              <a:t> </a:t>
            </a:r>
            <a:r>
              <a:rPr lang="ru-RU" sz="1600" dirty="0" err="1"/>
              <a:t>words</a:t>
            </a:r>
            <a:r>
              <a:rPr lang="ru-RU" sz="1600" dirty="0"/>
              <a:t>) – это сокращенное написание слова или группы </a:t>
            </a:r>
            <a:r>
              <a:rPr lang="ru-RU" sz="1600" dirty="0" smtClean="0"/>
              <a:t>слов.</a:t>
            </a:r>
            <a:endParaRPr lang="ru-RU" sz="1600" dirty="0"/>
          </a:p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" t="2381" r="2714" b="3905"/>
          <a:stretch/>
        </p:blipFill>
        <p:spPr>
          <a:xfrm>
            <a:off x="2411760" y="3835462"/>
            <a:ext cx="3581400" cy="2677886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377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Типы сокращений</a:t>
            </a:r>
            <a:endParaRPr lang="ru-RU" sz="4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052736"/>
            <a:ext cx="770485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Классификации лексических сокращений в английском языке многочисленны. </a:t>
            </a:r>
          </a:p>
          <a:p>
            <a:r>
              <a:rPr lang="ru-RU" sz="1600" dirty="0"/>
              <a:t>Л. И. Сапогова рассматривает следующие типы сокращений: </a:t>
            </a:r>
          </a:p>
          <a:p>
            <a:r>
              <a:rPr lang="en-US" sz="1600" dirty="0"/>
              <a:t>1) </a:t>
            </a:r>
            <a:r>
              <a:rPr lang="ru-RU" sz="1600" dirty="0"/>
              <a:t>синтаксические</a:t>
            </a:r>
            <a:r>
              <a:rPr lang="en-US" sz="1600" dirty="0"/>
              <a:t>:</a:t>
            </a:r>
            <a:endParaRPr lang="ru-RU" sz="1600" dirty="0"/>
          </a:p>
          <a:p>
            <a:r>
              <a:rPr lang="ru-RU" sz="1600" dirty="0"/>
              <a:t>а) семантико-синтаксические (</a:t>
            </a:r>
            <a:r>
              <a:rPr lang="en-US" sz="1600" dirty="0"/>
              <a:t>public</a:t>
            </a:r>
            <a:r>
              <a:rPr lang="ru-RU" sz="1600" dirty="0"/>
              <a:t> — </a:t>
            </a:r>
            <a:r>
              <a:rPr lang="en-US" sz="1600" dirty="0"/>
              <a:t>public house</a:t>
            </a:r>
            <a:r>
              <a:rPr lang="ru-RU" sz="1600" dirty="0"/>
              <a:t>)</a:t>
            </a:r>
          </a:p>
          <a:p>
            <a:r>
              <a:rPr lang="ru-RU" sz="1600" dirty="0"/>
              <a:t>б) морфолого-синтаксические (</a:t>
            </a:r>
            <a:r>
              <a:rPr lang="en-US" sz="1600" dirty="0"/>
              <a:t>sitters</a:t>
            </a:r>
            <a:r>
              <a:rPr lang="ru-RU" sz="1600" dirty="0"/>
              <a:t> — </a:t>
            </a:r>
            <a:r>
              <a:rPr lang="en-US" sz="1600" dirty="0"/>
              <a:t>baby</a:t>
            </a:r>
            <a:r>
              <a:rPr lang="ru-RU" sz="1600" dirty="0"/>
              <a:t>-</a:t>
            </a:r>
            <a:r>
              <a:rPr lang="en-US" sz="1600" dirty="0"/>
              <a:t>sitter</a:t>
            </a:r>
            <a:r>
              <a:rPr lang="ru-RU" sz="1600" dirty="0"/>
              <a:t>)</a:t>
            </a:r>
          </a:p>
          <a:p>
            <a:r>
              <a:rPr lang="en-US" sz="1600" dirty="0"/>
              <a:t>2) </a:t>
            </a:r>
            <a:r>
              <a:rPr lang="ru-RU" sz="1600" dirty="0"/>
              <a:t>фономорфологические</a:t>
            </a:r>
            <a:r>
              <a:rPr lang="en-US" sz="1600" dirty="0"/>
              <a:t> (doc – doctor) </a:t>
            </a:r>
            <a:endParaRPr lang="ru-RU" sz="1600" dirty="0"/>
          </a:p>
          <a:p>
            <a:r>
              <a:rPr lang="en-US" sz="1600" dirty="0"/>
              <a:t>3) </a:t>
            </a:r>
            <a:r>
              <a:rPr lang="ru-RU" sz="1600" dirty="0"/>
              <a:t>фонографические</a:t>
            </a:r>
            <a:r>
              <a:rPr lang="en-US" sz="1600" dirty="0"/>
              <a:t> (NATO — North Atlantic Treaty Organization);</a:t>
            </a:r>
            <a:endParaRPr lang="ru-RU" sz="1600" dirty="0"/>
          </a:p>
          <a:p>
            <a:r>
              <a:rPr lang="en-US" sz="1600" dirty="0"/>
              <a:t>4) </a:t>
            </a:r>
            <a:r>
              <a:rPr lang="ru-RU" sz="1600" dirty="0"/>
              <a:t>смешанные</a:t>
            </a:r>
            <a:r>
              <a:rPr lang="en-US" sz="1600" dirty="0"/>
              <a:t> (a-bomb — atom-bomb) </a:t>
            </a:r>
            <a:endParaRPr lang="ru-RU" sz="1600" dirty="0"/>
          </a:p>
          <a:p>
            <a:endParaRPr lang="ru-RU" sz="2000" dirty="0"/>
          </a:p>
        </p:txBody>
      </p:sp>
      <p:sp>
        <p:nvSpPr>
          <p:cNvPr id="4" name="AutoShape 2" descr="Картинки по запросу картинки микрофона для компьютер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картинки микрофона для компьютер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Картинки по запросу картинки Еврази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60435" y="5584884"/>
            <a:ext cx="1654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doc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04920" y="5508447"/>
            <a:ext cx="1943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Eurasia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90535" y="557862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mike</a:t>
            </a:r>
            <a:endParaRPr lang="ru-RU" sz="3600" b="1" dirty="0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rId2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55" y="3705872"/>
            <a:ext cx="2587752" cy="172212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350" y="3766242"/>
            <a:ext cx="3236392" cy="16617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3"/>
          <a:stretch/>
        </p:blipFill>
        <p:spPr>
          <a:xfrm>
            <a:off x="6542978" y="3440968"/>
            <a:ext cx="2263266" cy="214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0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620688"/>
            <a:ext cx="7128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“A Grammar of Contemporary English” </a:t>
            </a:r>
            <a:r>
              <a:rPr lang="ru-RU" sz="1600" dirty="0"/>
              <a:t>классифицируют</a:t>
            </a:r>
            <a:r>
              <a:rPr lang="en-US" sz="1600" dirty="0"/>
              <a:t> </a:t>
            </a:r>
            <a:r>
              <a:rPr lang="ru-RU" sz="1600" b="1" dirty="0"/>
              <a:t>сокращения на три типа</a:t>
            </a:r>
            <a:r>
              <a:rPr lang="en-US" sz="1600" dirty="0"/>
              <a:t>: Clipping, Blends, Acronyms. </a:t>
            </a:r>
            <a:r>
              <a:rPr lang="ru-RU" sz="1600" dirty="0"/>
              <a:t>В разделах “</a:t>
            </a:r>
            <a:r>
              <a:rPr lang="en-US" sz="1600" dirty="0"/>
              <a:t>Clipping</a:t>
            </a:r>
            <a:r>
              <a:rPr lang="ru-RU" sz="1600" dirty="0"/>
              <a:t>”  рассматриваются:</a:t>
            </a:r>
          </a:p>
          <a:p>
            <a:r>
              <a:rPr lang="ru-RU" sz="1600" dirty="0"/>
              <a:t>а) сокращение первой части слова (</a:t>
            </a:r>
            <a:r>
              <a:rPr lang="ru-RU" sz="1600" dirty="0" err="1"/>
              <a:t>phone</a:t>
            </a:r>
            <a:r>
              <a:rPr lang="ru-RU" sz="1600" dirty="0"/>
              <a:t> — </a:t>
            </a:r>
            <a:r>
              <a:rPr lang="ru-RU" sz="1600" dirty="0" err="1"/>
              <a:t>telephone</a:t>
            </a:r>
            <a:r>
              <a:rPr lang="ru-RU" sz="1600" dirty="0"/>
              <a:t>);</a:t>
            </a:r>
          </a:p>
          <a:p>
            <a:r>
              <a:rPr lang="ru-RU" sz="1600" dirty="0"/>
              <a:t>б) сокращение конца слова, что встречается чаще, чем сокращение начала (</a:t>
            </a:r>
            <a:r>
              <a:rPr lang="ru-RU" sz="1600" dirty="0" err="1"/>
              <a:t>exam</a:t>
            </a:r>
            <a:r>
              <a:rPr lang="ru-RU" sz="1600" dirty="0"/>
              <a:t> — </a:t>
            </a:r>
            <a:r>
              <a:rPr lang="ru-RU" sz="1600" dirty="0" err="1"/>
              <a:t>examination</a:t>
            </a:r>
            <a:r>
              <a:rPr lang="ru-RU" sz="1600" dirty="0"/>
              <a:t>);</a:t>
            </a:r>
          </a:p>
          <a:p>
            <a:r>
              <a:rPr lang="ru-RU" sz="1600" dirty="0"/>
              <a:t>в) сокращение как в начале, так и в конце слова, что встречается </a:t>
            </a:r>
            <a:r>
              <a:rPr lang="ru-RU" sz="1600" dirty="0" smtClean="0"/>
              <a:t>редко</a:t>
            </a:r>
          </a:p>
          <a:p>
            <a:r>
              <a:rPr lang="ru-RU" sz="1600" dirty="0"/>
              <a:t>В раздел</a:t>
            </a:r>
            <a:r>
              <a:rPr lang="en-US" sz="1600" dirty="0"/>
              <a:t> “Blends” </a:t>
            </a:r>
            <a:r>
              <a:rPr lang="ru-RU" sz="1600" dirty="0"/>
              <a:t>включаются слова типа</a:t>
            </a:r>
            <a:r>
              <a:rPr lang="en-US" sz="1600" dirty="0"/>
              <a:t> bit - </a:t>
            </a:r>
            <a:r>
              <a:rPr lang="en-US" sz="1600" dirty="0" err="1" smtClean="0"/>
              <a:t>binary+digit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2" name="AutoShape 6" descr="Картинки по запросу картинки экзаме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Картинки по запросу картинки экзамены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54526"/>
            <a:ext cx="2664297" cy="254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39752" y="5589239"/>
            <a:ext cx="183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phone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26379" y="558924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</a:t>
            </a:r>
            <a:endParaRPr lang="ru-RU" sz="3600" b="1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rId3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76270"/>
            <a:ext cx="3773996" cy="235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9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Акронимы</a:t>
            </a:r>
            <a:endParaRPr lang="ru-RU" sz="4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268760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 </a:t>
            </a:r>
            <a:r>
              <a:rPr lang="ru-RU" sz="1600" dirty="0"/>
              <a:t>разделе “</a:t>
            </a:r>
            <a:r>
              <a:rPr lang="ru-RU" sz="1600" dirty="0" err="1"/>
              <a:t>Acronyms</a:t>
            </a:r>
            <a:r>
              <a:rPr lang="ru-RU" sz="1600" dirty="0"/>
              <a:t>” рассматриваются:</a:t>
            </a:r>
          </a:p>
          <a:p>
            <a:r>
              <a:rPr lang="ru-RU" sz="1600" dirty="0"/>
              <a:t>а) акронимы, которые произносятся как отдельные буквы:</a:t>
            </a:r>
          </a:p>
          <a:p>
            <a:r>
              <a:rPr lang="en-US" sz="1600" dirty="0"/>
              <a:t>1) </a:t>
            </a:r>
            <a:r>
              <a:rPr lang="ru-RU" sz="1600" dirty="0"/>
              <a:t>буквы</a:t>
            </a:r>
            <a:r>
              <a:rPr lang="en-US" sz="1600" dirty="0"/>
              <a:t>, </a:t>
            </a:r>
            <a:r>
              <a:rPr lang="ru-RU" sz="1600" dirty="0"/>
              <a:t>представляющие полные слова</a:t>
            </a:r>
            <a:r>
              <a:rPr lang="en-US" sz="1600" dirty="0"/>
              <a:t> </a:t>
            </a:r>
            <a:r>
              <a:rPr lang="en-US" sz="1600" dirty="0" smtClean="0"/>
              <a:t>(UN </a:t>
            </a:r>
            <a:r>
              <a:rPr lang="en-US" sz="1600" dirty="0"/>
              <a:t>— the United Nations);</a:t>
            </a:r>
            <a:endParaRPr lang="ru-RU" sz="1600" dirty="0"/>
          </a:p>
          <a:p>
            <a:r>
              <a:rPr lang="ru-RU" sz="1600" dirty="0"/>
              <a:t>2) буквы, представляющие элементы сложного слова или просто части слова (TV — </a:t>
            </a:r>
            <a:r>
              <a:rPr lang="ru-RU" sz="1600" dirty="0" err="1" smtClean="0"/>
              <a:t>television</a:t>
            </a:r>
            <a:r>
              <a:rPr lang="ru-RU" sz="1600" dirty="0" smtClean="0"/>
              <a:t>);</a:t>
            </a:r>
            <a:endParaRPr lang="ru-RU" sz="1600" dirty="0"/>
          </a:p>
          <a:p>
            <a:r>
              <a:rPr lang="ru-RU" sz="1600" dirty="0"/>
              <a:t>б) акронимы, которые произносятся как слово </a:t>
            </a:r>
            <a:r>
              <a:rPr lang="ru-RU" sz="1600" dirty="0" smtClean="0"/>
              <a:t>и </a:t>
            </a:r>
            <a:r>
              <a:rPr lang="ru-RU" sz="1600" dirty="0"/>
              <a:t>часто используются людьми, которые могут не знать, что обозначает каждая буква в отдельности. Например</a:t>
            </a:r>
            <a:r>
              <a:rPr lang="en-US" sz="1600" dirty="0"/>
              <a:t>: UNESCO = the United Nations Educational Scientific and Cultural </a:t>
            </a:r>
            <a:r>
              <a:rPr lang="en-US" sz="1600" dirty="0" smtClean="0"/>
              <a:t>Organization</a:t>
            </a:r>
            <a:r>
              <a:rPr lang="ru-RU" sz="1600" dirty="0"/>
              <a:t>.</a:t>
            </a:r>
          </a:p>
        </p:txBody>
      </p:sp>
      <p:sp>
        <p:nvSpPr>
          <p:cNvPr id="4" name="AutoShape 2" descr="Картинки по запросу картинки телевиз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" t="3244" r="1963"/>
          <a:stretch/>
        </p:blipFill>
        <p:spPr>
          <a:xfrm>
            <a:off x="155575" y="3573016"/>
            <a:ext cx="3177974" cy="23873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513828"/>
            <a:ext cx="4927848" cy="2505685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rId4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293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Графические сокращения</a:t>
            </a:r>
            <a:endParaRPr lang="ru-RU" sz="4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191" y="1268760"/>
            <a:ext cx="842493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Существуют </a:t>
            </a:r>
            <a:r>
              <a:rPr lang="ru-RU" sz="1600" dirty="0"/>
              <a:t>графические сокращения слов и словосочетаний и соответствующие английские эквиваленты в полной форме. Существует несколько таких семантических групп :</a:t>
            </a:r>
          </a:p>
          <a:p>
            <a:r>
              <a:rPr lang="ru-RU" sz="1600" dirty="0"/>
              <a:t>a) дни недели</a:t>
            </a:r>
          </a:p>
          <a:p>
            <a:r>
              <a:rPr lang="ru-RU" sz="1600" dirty="0"/>
              <a:t>b) названия месяцев</a:t>
            </a:r>
          </a:p>
          <a:p>
            <a:r>
              <a:rPr lang="ru-RU" sz="1600" dirty="0"/>
              <a:t>с) названия графств в Великобритании </a:t>
            </a:r>
          </a:p>
          <a:p>
            <a:r>
              <a:rPr lang="ru-RU" sz="1600" dirty="0"/>
              <a:t>d) названия штатов в США</a:t>
            </a:r>
          </a:p>
          <a:p>
            <a:r>
              <a:rPr lang="ru-RU" sz="1600" dirty="0"/>
              <a:t>e) обращения</a:t>
            </a:r>
          </a:p>
          <a:p>
            <a:r>
              <a:rPr lang="ru-RU" sz="1600" dirty="0"/>
              <a:t>f) военные звания,</a:t>
            </a:r>
          </a:p>
          <a:p>
            <a:r>
              <a:rPr lang="ru-RU" sz="1600" dirty="0"/>
              <a:t>g) научные степени, </a:t>
            </a:r>
          </a:p>
          <a:p>
            <a:r>
              <a:rPr lang="ru-RU" sz="1600" dirty="0"/>
              <a:t>h) единицы времени, длины, веса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608266"/>
            <a:ext cx="3312368" cy="36618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933056"/>
            <a:ext cx="3505572" cy="2337048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rId4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790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Способы образования </a:t>
            </a:r>
            <a:r>
              <a:rPr lang="en-US" dirty="0" smtClean="0">
                <a:latin typeface="+mn-lt"/>
              </a:rPr>
              <a:t>SMS-</a:t>
            </a:r>
            <a:r>
              <a:rPr lang="ru-RU" dirty="0" smtClean="0">
                <a:latin typeface="+mn-lt"/>
              </a:rPr>
              <a:t>сообщений</a:t>
            </a:r>
            <a:endParaRPr lang="ru-RU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484784"/>
            <a:ext cx="84969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А.А</a:t>
            </a:r>
            <a:r>
              <a:rPr lang="ru-RU" sz="1600" b="1" dirty="0"/>
              <a:t>. Ионина предлагает следующую классификацию образования SMS-сокращений: </a:t>
            </a:r>
            <a:endParaRPr lang="ru-RU" sz="1600" dirty="0"/>
          </a:p>
          <a:p>
            <a:pPr marL="342900" indent="-342900">
              <a:buAutoNum type="arabicParenR"/>
            </a:pPr>
            <a:r>
              <a:rPr lang="ru-RU" sz="1600" dirty="0" smtClean="0"/>
              <a:t>Одна </a:t>
            </a:r>
            <a:r>
              <a:rPr lang="ru-RU" sz="1600" dirty="0"/>
              <a:t>буква или цифра заменяет целое слово, например: </a:t>
            </a:r>
            <a:r>
              <a:rPr lang="ru-RU" sz="1600" dirty="0" err="1"/>
              <a:t>be</a:t>
            </a:r>
            <a:r>
              <a:rPr lang="ru-RU" sz="1600" dirty="0"/>
              <a:t> – b (</a:t>
            </a:r>
            <a:r>
              <a:rPr lang="ru-RU" sz="1600" dirty="0" smtClean="0"/>
              <a:t>быть)</a:t>
            </a:r>
          </a:p>
          <a:p>
            <a:pPr marL="342900" indent="-342900">
              <a:buAutoNum type="arabicParenR"/>
            </a:pPr>
            <a:r>
              <a:rPr lang="ru-RU" sz="1600" dirty="0" smtClean="0"/>
              <a:t>Одна </a:t>
            </a:r>
            <a:r>
              <a:rPr lang="ru-RU" sz="1600" dirty="0"/>
              <a:t>буква или цифра заменяет слог, например: </a:t>
            </a:r>
            <a:r>
              <a:rPr lang="ru-RU" sz="1600" dirty="0" err="1"/>
              <a:t>activate</a:t>
            </a:r>
            <a:r>
              <a:rPr lang="ru-RU" sz="1600" dirty="0"/>
              <a:t> – activ8 </a:t>
            </a:r>
          </a:p>
          <a:p>
            <a:pPr marL="342900" indent="-342900">
              <a:buAutoNum type="arabicParenR"/>
            </a:pPr>
            <a:r>
              <a:rPr lang="ru-RU" sz="1600" dirty="0" smtClean="0"/>
              <a:t>Изменение </a:t>
            </a:r>
            <a:r>
              <a:rPr lang="ru-RU" sz="1600" dirty="0"/>
              <a:t>значения символов, например: </a:t>
            </a:r>
            <a:r>
              <a:rPr lang="ru-RU" sz="1600" dirty="0" err="1"/>
              <a:t>ss</a:t>
            </a:r>
            <a:r>
              <a:rPr lang="ru-RU" sz="1600" dirty="0"/>
              <a:t> – $; </a:t>
            </a:r>
            <a:r>
              <a:rPr lang="ru-RU" sz="1600" dirty="0" err="1"/>
              <a:t>oo</a:t>
            </a:r>
            <a:r>
              <a:rPr lang="ru-RU" sz="1600" dirty="0"/>
              <a:t> – %; </a:t>
            </a:r>
            <a:endParaRPr lang="ru-RU" sz="1600" dirty="0" smtClean="0"/>
          </a:p>
          <a:p>
            <a:pPr marL="342900" indent="-342900">
              <a:buAutoNum type="arabicParenR"/>
            </a:pPr>
            <a:r>
              <a:rPr lang="ru-RU" sz="1600" dirty="0" smtClean="0"/>
              <a:t>а</a:t>
            </a:r>
            <a:r>
              <a:rPr lang="ru-RU" sz="1600" dirty="0"/>
              <a:t>) исключаются гласные, при этом значение слова определяется по последовательности согласных, например: </a:t>
            </a:r>
            <a:r>
              <a:rPr lang="ru-RU" sz="1600" dirty="0" err="1"/>
              <a:t>between</a:t>
            </a:r>
            <a:r>
              <a:rPr lang="ru-RU" sz="1600" dirty="0"/>
              <a:t> – </a:t>
            </a:r>
            <a:r>
              <a:rPr lang="ru-RU" sz="1600" dirty="0" err="1"/>
              <a:t>btw</a:t>
            </a:r>
            <a:r>
              <a:rPr lang="ru-RU" sz="1600" dirty="0"/>
              <a:t> (между); </a:t>
            </a:r>
            <a:endParaRPr lang="ru-RU" sz="1600" dirty="0" smtClean="0"/>
          </a:p>
          <a:p>
            <a:r>
              <a:rPr lang="ru-RU" sz="1600" dirty="0"/>
              <a:t> </a:t>
            </a:r>
            <a:r>
              <a:rPr lang="ru-RU" sz="1600" dirty="0" smtClean="0"/>
              <a:t>      б</a:t>
            </a:r>
            <a:r>
              <a:rPr lang="ru-RU" sz="1600" dirty="0"/>
              <a:t>) используется аббревиатура </a:t>
            </a:r>
            <a:r>
              <a:rPr lang="ru-RU" sz="1600" dirty="0" smtClean="0"/>
              <a:t>“/”:</a:t>
            </a:r>
            <a:r>
              <a:rPr lang="ru-RU" sz="1600" dirty="0" err="1"/>
              <a:t>class</a:t>
            </a:r>
            <a:r>
              <a:rPr lang="ru-RU" sz="1600" dirty="0"/>
              <a:t> </a:t>
            </a:r>
            <a:r>
              <a:rPr lang="ru-RU" sz="1600" dirty="0" err="1"/>
              <a:t>work</a:t>
            </a:r>
            <a:r>
              <a:rPr lang="ru-RU" sz="1600" dirty="0"/>
              <a:t> – c/w (классная работа)</a:t>
            </a:r>
          </a:p>
          <a:p>
            <a:endParaRPr lang="ru-RU" sz="16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018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Пиктограммы</a:t>
            </a:r>
            <a:endParaRPr lang="ru-RU" sz="4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079" y="1340768"/>
            <a:ext cx="510600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«</a:t>
            </a:r>
            <a:r>
              <a:rPr lang="ru-RU" sz="1600" dirty="0"/>
              <a:t>Обитатели» чатов практически полностью лишены вспомогательных средств: тембра речи, акцентирования части высказывания, эмоциональной окраски, тембра голоса, его силы, дикции, жестов и мимики. </a:t>
            </a:r>
          </a:p>
          <a:p>
            <a:r>
              <a:rPr lang="ru-RU" sz="1600" dirty="0" smtClean="0"/>
              <a:t>«Эмоциональный дефицит» был определенным образом компенсирован путем </a:t>
            </a:r>
            <a:r>
              <a:rPr lang="ru-RU" sz="1600" dirty="0"/>
              <a:t>введения в виртуальное общение  частично типизированных, эмоциональных реакций - "смайликов", которые получили чрезвычайно широкое распространение.</a:t>
            </a:r>
          </a:p>
          <a:p>
            <a:r>
              <a:rPr lang="ru-RU" sz="1600" dirty="0" smtClean="0"/>
              <a:t>Хотя </a:t>
            </a:r>
            <a:r>
              <a:rPr lang="ru-RU" sz="1600" dirty="0"/>
              <a:t>следует заметить, что пиктограммы, составленные из букв, цифр и символов, передают не только </a:t>
            </a:r>
            <a:r>
              <a:rPr lang="ru-RU" sz="1600" dirty="0" smtClean="0"/>
              <a:t>мимику, но и многочисленные </a:t>
            </a:r>
            <a:r>
              <a:rPr lang="ru-RU" sz="1600" dirty="0"/>
              <a:t>жесты.</a:t>
            </a:r>
          </a:p>
          <a:p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2564904"/>
            <a:ext cx="28083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:-) </a:t>
            </a:r>
            <a:r>
              <a:rPr lang="ru-RU" sz="1600" dirty="0"/>
              <a:t>Ваша о</a:t>
            </a:r>
            <a:r>
              <a:rPr lang="en-US" sz="1600" dirty="0"/>
              <a:t>c</a:t>
            </a:r>
            <a:r>
              <a:rPr lang="ru-RU" sz="1600" dirty="0" err="1"/>
              <a:t>новная</a:t>
            </a:r>
            <a:r>
              <a:rPr lang="ru-RU" sz="1600" dirty="0"/>
              <a:t> улыбка </a:t>
            </a:r>
          </a:p>
          <a:p>
            <a:r>
              <a:rPr lang="ru-RU" sz="1600" b="1" dirty="0"/>
              <a:t>;-) </a:t>
            </a:r>
            <a:r>
              <a:rPr lang="ru-RU" sz="1600" dirty="0"/>
              <a:t>Улыбка c подмигиванием </a:t>
            </a:r>
          </a:p>
          <a:p>
            <a:r>
              <a:rPr lang="ru-RU" sz="1600" b="1" dirty="0"/>
              <a:t>:-( </a:t>
            </a:r>
            <a:r>
              <a:rPr lang="ru-RU" sz="1600" dirty="0" err="1"/>
              <a:t>Хмуpая</a:t>
            </a:r>
            <a:r>
              <a:rPr lang="ru-RU" sz="1600" dirty="0"/>
              <a:t> физиономия </a:t>
            </a:r>
          </a:p>
          <a:p>
            <a:r>
              <a:rPr lang="ru-RU" sz="1600" b="1" dirty="0"/>
              <a:t>:-&gt;</a:t>
            </a:r>
            <a:r>
              <a:rPr lang="ru-RU" sz="1600" dirty="0" err="1"/>
              <a:t>Саpкаcтичеcкая</a:t>
            </a:r>
            <a:r>
              <a:rPr lang="ru-RU" sz="1600" dirty="0"/>
              <a:t> физиономия </a:t>
            </a:r>
          </a:p>
          <a:p>
            <a:r>
              <a:rPr lang="ru-RU" sz="1600" b="1" dirty="0"/>
              <a:t>%-) </a:t>
            </a:r>
            <a:r>
              <a:rPr lang="ru-RU" sz="1600" dirty="0"/>
              <a:t>Очень долго смотревший  на </a:t>
            </a:r>
            <a:r>
              <a:rPr lang="ru-RU" sz="1600" dirty="0" err="1"/>
              <a:t>экpан</a:t>
            </a:r>
            <a:endParaRPr lang="ru-RU" sz="1600" dirty="0"/>
          </a:p>
          <a:p>
            <a:r>
              <a:rPr lang="ru-RU" sz="1600" b="1" dirty="0"/>
              <a:t>:-* </a:t>
            </a:r>
            <a:r>
              <a:rPr lang="ru-RU" sz="1600" dirty="0" err="1"/>
              <a:t>Угpюмый</a:t>
            </a:r>
            <a:endParaRPr lang="ru-RU" sz="1600" dirty="0"/>
          </a:p>
          <a:p>
            <a:r>
              <a:rPr lang="ru-RU" sz="1600" b="1" dirty="0"/>
              <a:t>:-@</a:t>
            </a:r>
            <a:r>
              <a:rPr lang="ru-RU" sz="1600" dirty="0"/>
              <a:t> кричащий</a:t>
            </a:r>
          </a:p>
          <a:p>
            <a:r>
              <a:rPr lang="ru-RU" sz="1600" b="1" dirty="0"/>
              <a:t>:-&amp; </a:t>
            </a:r>
            <a:r>
              <a:rPr lang="ru-RU" sz="1600" dirty="0" err="1"/>
              <a:t>Лишившийcя</a:t>
            </a:r>
            <a:r>
              <a:rPr lang="ru-RU" sz="1600" dirty="0"/>
              <a:t> </a:t>
            </a:r>
            <a:r>
              <a:rPr lang="ru-RU" sz="1600" dirty="0" err="1"/>
              <a:t>даpа</a:t>
            </a:r>
            <a:r>
              <a:rPr lang="ru-RU" sz="1600" dirty="0"/>
              <a:t> </a:t>
            </a:r>
            <a:r>
              <a:rPr lang="ru-RU" sz="1600" dirty="0" err="1"/>
              <a:t>pечи</a:t>
            </a:r>
            <a:r>
              <a:rPr lang="ru-RU" sz="1600" dirty="0"/>
              <a:t>; </a:t>
            </a:r>
            <a:r>
              <a:rPr lang="ru-RU" sz="1600" dirty="0" err="1"/>
              <a:t>cмутившийcя</a:t>
            </a:r>
            <a:r>
              <a:rPr lang="ru-RU" sz="1600" dirty="0"/>
              <a:t>; </a:t>
            </a:r>
            <a:r>
              <a:rPr lang="ru-RU" sz="1600" dirty="0" err="1"/>
              <a:t>коcноязычный</a:t>
            </a:r>
            <a:endParaRPr lang="ru-RU" sz="1600" dirty="0"/>
          </a:p>
          <a:p>
            <a:r>
              <a:rPr lang="ru-RU" sz="1600" b="1" dirty="0"/>
              <a:t>:-X</a:t>
            </a:r>
            <a:r>
              <a:rPr lang="ru-RU" sz="1600" dirty="0"/>
              <a:t> Рот на замке </a:t>
            </a:r>
          </a:p>
          <a:p>
            <a:endParaRPr lang="ru-RU" sz="16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648072" cy="43204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323528" y="6165304"/>
            <a:ext cx="720080" cy="43204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574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2calendar_MonSun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Проблемы экологии</Template>
  <TotalTime>140</TotalTime>
  <Words>662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2012calendar_MonSun</vt:lpstr>
      <vt:lpstr>Аббревиатуры в английском языке</vt:lpstr>
      <vt:lpstr>Содержание </vt:lpstr>
      <vt:lpstr>Причины создания аббревиатур</vt:lpstr>
      <vt:lpstr>Типы сокращений</vt:lpstr>
      <vt:lpstr>Презентация PowerPoint</vt:lpstr>
      <vt:lpstr>Акронимы</vt:lpstr>
      <vt:lpstr>Графические сокращения</vt:lpstr>
      <vt:lpstr>Способы образования SMS-сообщений</vt:lpstr>
      <vt:lpstr>Пиктограммы</vt:lpstr>
      <vt:lpstr>Социологический опрос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Аббревиатуры в английском языке</dc:title>
  <dc:creator>USER</dc:creator>
  <cp:lastModifiedBy>МОУ</cp:lastModifiedBy>
  <cp:revision>42</cp:revision>
  <dcterms:created xsi:type="dcterms:W3CDTF">2017-01-22T04:17:11Z</dcterms:created>
  <dcterms:modified xsi:type="dcterms:W3CDTF">2017-02-15T05:01:29Z</dcterms:modified>
</cp:coreProperties>
</file>