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13"/>
  </p:notesMasterIdLst>
  <p:sldIdLst>
    <p:sldId id="256" r:id="rId2"/>
    <p:sldId id="306" r:id="rId3"/>
    <p:sldId id="307" r:id="rId4"/>
    <p:sldId id="320" r:id="rId5"/>
    <p:sldId id="322" r:id="rId6"/>
    <p:sldId id="323" r:id="rId7"/>
    <p:sldId id="324" r:id="rId8"/>
    <p:sldId id="325" r:id="rId9"/>
    <p:sldId id="326" r:id="rId10"/>
    <p:sldId id="327" r:id="rId11"/>
    <p:sldId id="32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5A7A"/>
    <a:srgbClr val="2F616B"/>
    <a:srgbClr val="FFCCFF"/>
    <a:srgbClr val="D0E2FC"/>
    <a:srgbClr val="046C4C"/>
    <a:srgbClr val="007033"/>
    <a:srgbClr val="0085B4"/>
  </p:clrMru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84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E0088-31BF-4A74-A7A3-E2A42572F73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520A2-3FA8-47F0-BD49-B5C2E77F5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EBCE3-8EED-416C-B01D-E04B92EE2B1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7CF28-A170-446E-9242-3E4555DAA0D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8ADE8-7C18-401B-BA80-62D3E5454C4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B84A2-832E-41E0-A362-BE360838C33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216E4-6A90-4A04-915C-F932EC96D0B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4F53F-669F-4E9E-9457-24B3747B2C8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BD67A-EB3B-4D67-B7C2-D5D5DE43872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BA147-A5B9-4763-8DCF-C5B6456E42F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AFA96-07CB-4CDC-A1A2-94A94F014BA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13EB2-4954-437E-846F-D01589A8D20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FC50B-DB96-4B38-B89C-4D752394302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73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73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73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DA52BFB9-3A24-4669-B868-C56C2DAEC9F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6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6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6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6" cy="7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6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6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6" cy="76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6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5;&#1045;&#1044;&#1057;&#1054;&#1042;&#1045;&#1058;\&#1048;&#1085;&#1082;&#1083;&#1102;&#1079;&#1080;&#1074;&#1085;&#1086;&#1077;%20&#1086;&#1073;&#1088;&#1072;&#1079;&#1086;&#1074;&#1072;&#1085;&#1080;&#1077;%20-%20&#1044;&#1086;&#1089;&#1082;&#1072;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44" y="357166"/>
            <a:ext cx="7215238" cy="2387094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2F616B"/>
                </a:solidFill>
                <a:latin typeface="Bookman Old Style" pitchFamily="18" charset="0"/>
              </a:rPr>
              <a:t>Анализ условий для введения ФГОС для детей с ОВЗ </a:t>
            </a:r>
            <a:br>
              <a:rPr lang="ru-RU" sz="3200" dirty="0" smtClean="0">
                <a:solidFill>
                  <a:srgbClr val="2F616B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2F616B"/>
                </a:solidFill>
                <a:latin typeface="Bookman Old Style" pitchFamily="18" charset="0"/>
              </a:rPr>
              <a:t>и детей с умственной отсталостью в соответствии с </a:t>
            </a:r>
            <a:r>
              <a:rPr lang="ru-RU" sz="3200" dirty="0" err="1" smtClean="0">
                <a:solidFill>
                  <a:srgbClr val="2F616B"/>
                </a:solidFill>
                <a:latin typeface="Bookman Old Style" pitchFamily="18" charset="0"/>
              </a:rPr>
              <a:t>САНПиН</a:t>
            </a:r>
            <a:r>
              <a:rPr lang="ru-RU" sz="3200" dirty="0" smtClean="0">
                <a:solidFill>
                  <a:srgbClr val="2F616B"/>
                </a:solidFill>
                <a:latin typeface="Bookman Old Style" pitchFamily="18" charset="0"/>
              </a:rPr>
              <a:t> 2.4.2.3286-15</a:t>
            </a:r>
          </a:p>
        </p:txBody>
      </p:sp>
      <p:sp>
        <p:nvSpPr>
          <p:cNvPr id="16386" name="AutoShape 2" descr="https://apf.mail.ru/cgi-bin/readmsg/FGOS-NOO-OVZ.jpg?id=14864901510000000073%3B0%3B1&amp;x-email=lililululala%40mail.ru&amp;exif=1&amp;bs=2342&amp;bl=160132&amp;ct=image%2Fjpeg&amp;cn=FGOS%252dNOO%252dOVZ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4" name="Picture 2" descr="http://zyr-vsschool.edu.tomsk.ru/wp-content/uploads/2016/09/FGOS-NOO-OV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143248"/>
            <a:ext cx="5737447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нклюзивное образование - Дос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543800" cy="2286016"/>
          </a:xfrm>
        </p:spPr>
        <p:txBody>
          <a:bodyPr/>
          <a:lstStyle/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r>
              <a:rPr lang="ru-RU" sz="2800" dirty="0" smtClean="0"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latin typeface="Monotype Corsiva" panose="03010101010201010101" pitchFamily="66" charset="0"/>
              </a:rPr>
            </a:br>
            <a:endParaRPr lang="ru-RU" sz="2800" dirty="0"/>
          </a:p>
        </p:txBody>
      </p:sp>
      <p:pic>
        <p:nvPicPr>
          <p:cNvPr id="2050" name="Picture 2" descr="C:\Users\Лилия\Desktop\школа настоящего-будущег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980728"/>
            <a:ext cx="6290955" cy="4449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3528" y="404664"/>
            <a:ext cx="7677496" cy="71933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5A7A"/>
                </a:solidFill>
                <a:latin typeface="Bookman Old Style" pitchFamily="18" charset="0"/>
              </a:rPr>
              <a:t>     Об утверждении </a:t>
            </a:r>
            <a:r>
              <a:rPr lang="ru-RU" sz="2400" dirty="0" err="1" smtClean="0">
                <a:solidFill>
                  <a:srgbClr val="005A7A"/>
                </a:solidFill>
                <a:latin typeface="Bookman Old Style" pitchFamily="18" charset="0"/>
              </a:rPr>
              <a:t>САНПиН</a:t>
            </a:r>
            <a:r>
              <a:rPr lang="ru-RU" sz="2400" dirty="0" smtClean="0">
                <a:solidFill>
                  <a:srgbClr val="005A7A"/>
                </a:solidFill>
                <a:latin typeface="Bookman Old Style" pitchFamily="18" charset="0"/>
              </a:rPr>
              <a:t> 2.4.2.3286-15</a:t>
            </a:r>
            <a:endParaRPr lang="ru-RU" sz="2400" dirty="0">
              <a:solidFill>
                <a:srgbClr val="005A7A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 </a:t>
            </a:r>
          </a:p>
          <a:p>
            <a:pPr lvl="0"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143372" y="1714488"/>
            <a:ext cx="5000628" cy="4680520"/>
          </a:xfrm>
        </p:spPr>
        <p:txBody>
          <a:bodyPr/>
          <a:lstStyle/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000" b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Bookman Old Style" pitchFamily="18" charset="0"/>
              </a:rPr>
              <a:t>Санитарно-эпидемиологические</a:t>
            </a:r>
          </a:p>
          <a:p>
            <a:pPr algn="ctr">
              <a:buNone/>
            </a:pPr>
            <a:r>
              <a:rPr lang="ru-RU" sz="2000" b="1" dirty="0" smtClean="0">
                <a:latin typeface="Bookman Old Style" pitchFamily="18" charset="0"/>
              </a:rPr>
              <a:t>требования вступили в силу </a:t>
            </a:r>
          </a:p>
          <a:p>
            <a:pPr algn="ctr">
              <a:buNone/>
            </a:pPr>
            <a:r>
              <a:rPr lang="ru-RU" sz="2000" b="1" dirty="0" smtClean="0">
                <a:latin typeface="Bookman Old Style" pitchFamily="18" charset="0"/>
              </a:rPr>
              <a:t>1 сентября 2016 года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15364" name="Picture 4" descr="http://data.normacs.ru/getdocth.jsp?docid=11CT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593920" cy="5026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rugbaschool.ucoz.net/docs/ovz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623" y="0"/>
            <a:ext cx="2539377" cy="20441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6257940" cy="87787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latin typeface="Bookman Old Style" pitchFamily="18" charset="0"/>
              </a:rPr>
              <a:t>Общие положения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23528" y="1857364"/>
            <a:ext cx="8463314" cy="4786346"/>
          </a:xfrm>
        </p:spPr>
        <p:txBody>
          <a:bodyPr/>
          <a:lstStyle/>
          <a:p>
            <a:pPr algn="just"/>
            <a:r>
              <a:rPr lang="ru-RU" sz="1800" dirty="0" smtClean="0">
                <a:latin typeface="Bookman Old Style" pitchFamily="18" charset="0"/>
              </a:rPr>
              <a:t>правила и нормативы направлены на охрану здоровья детей с ОВЗ в период пребывания их в образовательной организации;</a:t>
            </a:r>
          </a:p>
          <a:p>
            <a:pPr algn="just"/>
            <a:r>
              <a:rPr lang="ru-RU" sz="1800" dirty="0" smtClean="0">
                <a:latin typeface="Bookman Old Style" pitchFamily="18" charset="0"/>
              </a:rPr>
              <a:t>являются обязательными для использования; </a:t>
            </a:r>
          </a:p>
          <a:p>
            <a:pPr algn="just"/>
            <a:r>
              <a:rPr lang="ru-RU" sz="1800" dirty="0" smtClean="0">
                <a:latin typeface="Bookman Old Style" pitchFamily="18" charset="0"/>
              </a:rPr>
              <a:t>распространяются не только на действующие, но и на реконструируемые, строящиеся или проектируемые объекты образовательных организаций;</a:t>
            </a:r>
          </a:p>
          <a:p>
            <a:pPr algn="just"/>
            <a:r>
              <a:rPr lang="ru-RU" sz="1800" dirty="0" smtClean="0">
                <a:latin typeface="Bookman Old Style" pitchFamily="18" charset="0"/>
              </a:rPr>
              <a:t>рекомендует при создании детских садов для детей с ОВЗ предусматривать организацию единого образовательного комплекса (детский сад/школа);</a:t>
            </a:r>
          </a:p>
          <a:p>
            <a:pPr algn="just"/>
            <a:r>
              <a:rPr lang="ru-RU" sz="1800" dirty="0" smtClean="0">
                <a:latin typeface="Bookman Old Style" pitchFamily="18" charset="0"/>
              </a:rPr>
              <a:t>устанавливают требования к условиям размещения образовательного учреждения,  зданию и оборудованию территории, требования к организации образовательной деятельности и режиму дня обучающихся, организации питания и медицинского сопровождения, санитарному состоянию и содержанию помещений;</a:t>
            </a:r>
          </a:p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543800" cy="1512168"/>
          </a:xfrm>
        </p:spPr>
        <p:txBody>
          <a:bodyPr/>
          <a:lstStyle/>
          <a:p>
            <a:pPr lvl="0"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Bookman Old Style" pitchFamily="18" charset="0"/>
              </a:rPr>
              <a:t>Требования к заданию </a:t>
            </a:r>
            <a:br>
              <a:rPr lang="ru-RU" sz="2800" dirty="0" smtClean="0">
                <a:latin typeface="Bookman Old Style" pitchFamily="18" charset="0"/>
              </a:rPr>
            </a:br>
            <a:r>
              <a:rPr lang="ru-RU" sz="2800" dirty="0" smtClean="0">
                <a:latin typeface="Bookman Old Style" pitchFamily="18" charset="0"/>
              </a:rPr>
              <a:t>и оборудованию помещений 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8892480" cy="5445224"/>
          </a:xfrm>
        </p:spPr>
        <p:txBody>
          <a:bodyPr/>
          <a:lstStyle/>
          <a:p>
            <a:r>
              <a:rPr lang="ru-RU" sz="1600" dirty="0" smtClean="0">
                <a:latin typeface="Bookman Old Style" pitchFamily="18" charset="0"/>
              </a:rPr>
              <a:t>организация места стоянки оборудованной специально для перевозки детей с ОВЗ автотранспортных средств на территории реконструируемых или строящихся зданий;</a:t>
            </a:r>
          </a:p>
          <a:p>
            <a:r>
              <a:rPr lang="ru-RU" sz="1600" dirty="0" smtClean="0">
                <a:latin typeface="Bookman Old Style" pitchFamily="18" charset="0"/>
              </a:rPr>
              <a:t>оборудование специального места хранения или помещения для колясок, санок, велосипедов и т.д.;</a:t>
            </a:r>
          </a:p>
          <a:p>
            <a:pPr lvl="0"/>
            <a:r>
              <a:rPr lang="ru-RU" sz="1600" dirty="0" smtClean="0">
                <a:latin typeface="Bookman Old Style" pitchFamily="18" charset="0"/>
              </a:rPr>
              <a:t>подходы к зданию и пути движения обучающихся по территории не должны пересекаться с транспортными проездами;</a:t>
            </a:r>
          </a:p>
          <a:p>
            <a:pPr lvl="0"/>
            <a:r>
              <a:rPr lang="ru-RU" sz="1600" dirty="0" smtClean="0">
                <a:latin typeface="Bookman Old Style" pitchFamily="18" charset="0"/>
              </a:rPr>
              <a:t>не допускается расположение на территории образовательных организаций для детей с ОВЗ любых сооружений и построек, функционально не связанных с деятельностью учреждения.</a:t>
            </a:r>
          </a:p>
          <a:p>
            <a:pPr lvl="0"/>
            <a:r>
              <a:rPr lang="ru-RU" sz="1600" dirty="0" smtClean="0">
                <a:latin typeface="Bookman Old Style" pitchFamily="18" charset="0"/>
              </a:rPr>
              <a:t>организация </a:t>
            </a:r>
            <a:r>
              <a:rPr lang="ru-RU" sz="1600" dirty="0" err="1" smtClean="0">
                <a:latin typeface="Bookman Old Style" pitchFamily="18" charset="0"/>
              </a:rPr>
              <a:t>безбарьерной</a:t>
            </a:r>
            <a:r>
              <a:rPr lang="ru-RU" sz="1600" dirty="0" smtClean="0">
                <a:latin typeface="Bookman Old Style" pitchFamily="18" charset="0"/>
              </a:rPr>
              <a:t> (доступной) среды, обеспечивающей беспрепятственное передвижение детей к зданию зданиях и в помещениях;</a:t>
            </a:r>
          </a:p>
          <a:p>
            <a:r>
              <a:rPr lang="ru-RU" sz="1600" dirty="0" smtClean="0">
                <a:latin typeface="Bookman Old Style" pitchFamily="18" charset="0"/>
              </a:rPr>
              <a:t>размещение учебных помещений для детей с ОВЗ в пределах одного этажа;</a:t>
            </a:r>
          </a:p>
          <a:p>
            <a:r>
              <a:rPr lang="ru-RU" sz="1600" dirty="0" smtClean="0">
                <a:latin typeface="Bookman Old Style" pitchFamily="18" charset="0"/>
              </a:rPr>
              <a:t>оборудование учебных помещений, рекреаций, мастерских, отделка помещений, подбор ученической мебели, её расстановка с учетом требований </a:t>
            </a:r>
            <a:r>
              <a:rPr lang="ru-RU" sz="1600" dirty="0" err="1" smtClean="0">
                <a:latin typeface="Bookman Old Style" pitchFamily="18" charset="0"/>
              </a:rPr>
              <a:t>САНПиН</a:t>
            </a:r>
            <a:r>
              <a:rPr lang="ru-RU" sz="1600" dirty="0" smtClean="0">
                <a:latin typeface="Bookman Old Style" pitchFamily="18" charset="0"/>
              </a:rPr>
              <a:t> и особых образовательных потребностей обучающихся.</a:t>
            </a:r>
          </a:p>
          <a:p>
            <a:pPr lvl="0"/>
            <a:r>
              <a:rPr lang="ru-RU" sz="1600" dirty="0" smtClean="0">
                <a:latin typeface="Bookman Old Style" pitchFamily="18" charset="0"/>
              </a:rPr>
              <a:t>расположение парт в классах может отличаться от стандартов в зависимости от медицинских показаний: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011344" cy="1512168"/>
          </a:xfrm>
        </p:spPr>
        <p:txBody>
          <a:bodyPr/>
          <a:lstStyle/>
          <a:p>
            <a:pPr lvl="0"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Bookman Old Style" pitchFamily="18" charset="0"/>
              </a:rPr>
              <a:t/>
            </a:r>
            <a:br>
              <a:rPr lang="ru-RU" sz="2800" dirty="0" smtClean="0">
                <a:latin typeface="Bookman Old Style" pitchFamily="18" charset="0"/>
              </a:rPr>
            </a:br>
            <a:r>
              <a:rPr lang="ru-RU" sz="2800" dirty="0" smtClean="0">
                <a:latin typeface="Bookman Old Style" pitchFamily="18" charset="0"/>
              </a:rPr>
              <a:t>Требования к организации образовательной деятельности и режиму дня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857364"/>
            <a:ext cx="8331922" cy="4239352"/>
          </a:xfrm>
        </p:spPr>
        <p:txBody>
          <a:bodyPr/>
          <a:lstStyle/>
          <a:p>
            <a:pPr lvl="0"/>
            <a:r>
              <a:rPr lang="ru-RU" sz="1600" dirty="0" smtClean="0"/>
              <a:t> </a:t>
            </a:r>
            <a:r>
              <a:rPr lang="ru-RU" sz="1600" dirty="0" smtClean="0">
                <a:latin typeface="Bookman Old Style" pitchFamily="18" charset="0"/>
              </a:rPr>
              <a:t>организация образовательной деятельности и режима дня детей с ОВЗ исходя из их состояния здоровья, индивидуальных возможностей и особенностей психофизического развития.</a:t>
            </a:r>
          </a:p>
          <a:p>
            <a:pPr lvl="0"/>
            <a:r>
              <a:rPr lang="ru-RU" sz="1600" dirty="0" smtClean="0">
                <a:latin typeface="Bookman Old Style" pitchFamily="18" charset="0"/>
              </a:rPr>
              <a:t>учебные занятий только в 1 смену по 5-ти дневной учебной неделе</a:t>
            </a:r>
          </a:p>
          <a:p>
            <a:pPr lvl="0"/>
            <a:r>
              <a:rPr lang="ru-RU" sz="1600" dirty="0" smtClean="0">
                <a:latin typeface="Bookman Old Style" pitchFamily="18" charset="0"/>
              </a:rPr>
              <a:t>организация урочной и внеурочной деятельности </a:t>
            </a:r>
          </a:p>
          <a:p>
            <a:pPr lvl="0"/>
            <a:r>
              <a:rPr lang="ru-RU" sz="1600" dirty="0" smtClean="0">
                <a:latin typeface="Bookman Old Style" pitchFamily="18" charset="0"/>
              </a:rPr>
              <a:t>количество часов не должно в совокупности превышать величину недельной образовательной нагрузки обучающихся с ОВЗ</a:t>
            </a:r>
          </a:p>
          <a:p>
            <a:pPr lvl="0"/>
            <a:endParaRPr lang="ru-RU" sz="1600" dirty="0" smtClean="0"/>
          </a:p>
          <a:p>
            <a:pPr lvl="0">
              <a:buNone/>
            </a:pP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3857628"/>
          <a:ext cx="8143932" cy="26517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714644"/>
                <a:gridCol w="2714644"/>
                <a:gridCol w="2714644"/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Классы</a:t>
                      </a:r>
                      <a:endParaRPr lang="ru-RU" sz="1200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Максимально допустимая недельная нагрузка в академических часах</a:t>
                      </a:r>
                      <a:endParaRPr lang="ru-RU" sz="1200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Bookman Old Style" pitchFamily="18" charset="0"/>
                        </a:rPr>
                        <a:t>Урочная деятельность  </a:t>
                      </a:r>
                      <a:endParaRPr lang="ru-RU" sz="1200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Bookman Old Style" pitchFamily="18" charset="0"/>
                        </a:rPr>
                        <a:t>Внеурочная деятельность </a:t>
                      </a:r>
                      <a:endParaRPr lang="ru-RU" sz="1200" b="1" i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1 (1 дополнительный)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21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до 10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2-4 (5*, 6**)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23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до 10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5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29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до 10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6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30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до 10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7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32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до 10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8-9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33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до 10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10-11 (12)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32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до 10</a:t>
                      </a:r>
                      <a:endParaRPr lang="ru-RU" sz="1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543800" cy="739460"/>
          </a:xfrm>
        </p:spPr>
        <p:txBody>
          <a:bodyPr/>
          <a:lstStyle/>
          <a:p>
            <a:pPr lvl="0"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Bookman Old Style" pitchFamily="18" charset="0"/>
              </a:rPr>
              <a:t>Комплектование классов </a:t>
            </a:r>
            <a:br>
              <a:rPr lang="ru-RU" sz="2800" dirty="0" smtClean="0">
                <a:latin typeface="Bookman Old Style" pitchFamily="18" charset="0"/>
              </a:rPr>
            </a:br>
            <a:endParaRPr lang="ru-RU" sz="2800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214282" y="714356"/>
          <a:ext cx="8678895" cy="564337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735779"/>
                <a:gridCol w="1735779"/>
                <a:gridCol w="1735779"/>
                <a:gridCol w="1735779"/>
                <a:gridCol w="1735779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Вид ОВЗ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Макс.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кол-во детей с ОВЗ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(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1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вариант)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Макс.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кол-во детей с ОВЗ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(2 вариант)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Макс.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кол-во детей с ОВЗ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(3 вариант)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Макс.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кол-во детей с ОВЗ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(4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вариант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)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dirty="0">
                          <a:latin typeface="Bookman Old Style" pitchFamily="18" charset="0"/>
                        </a:rPr>
                        <a:t>Глухие дети</a:t>
                      </a:r>
                      <a:endParaRPr lang="ru-RU" sz="11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Не более 2 детей в условиях инклюзии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6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5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5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dirty="0">
                          <a:latin typeface="Bookman Old Style" pitchFamily="18" charset="0"/>
                        </a:rPr>
                        <a:t>Позднооглохшие и слабослышащие дети</a:t>
                      </a:r>
                      <a:endParaRPr lang="ru-RU" sz="11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Не более 2 детей в условиях инклюзии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I отделение - 8</a:t>
                      </a:r>
                      <a:br>
                        <a:rPr lang="ru-RU" sz="1250">
                          <a:latin typeface="Bookman Old Style" pitchFamily="18" charset="0"/>
                        </a:rPr>
                      </a:br>
                      <a:r>
                        <a:rPr lang="ru-RU" sz="1250">
                          <a:latin typeface="Bookman Old Style" pitchFamily="18" charset="0"/>
                        </a:rPr>
                        <a:t>II отделение - 6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5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latin typeface="Bookman Old Style" pitchFamily="18" charset="0"/>
                        </a:rPr>
                        <a:t>Вариант не предусмотрен 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dirty="0">
                          <a:latin typeface="Bookman Old Style" pitchFamily="18" charset="0"/>
                        </a:rPr>
                        <a:t>Слепые дети</a:t>
                      </a:r>
                      <a:endParaRPr lang="ru-RU" sz="11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Не более 2 детей в условиях инклюзии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9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7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5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>
                          <a:latin typeface="Bookman Old Style" pitchFamily="18" charset="0"/>
                        </a:rPr>
                        <a:t>Слабовидящие дети</a:t>
                      </a:r>
                      <a:endParaRPr lang="ru-RU" sz="11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Не более 2 детей в условиях инклюзии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12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9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latin typeface="Bookman Old Style" pitchFamily="18" charset="0"/>
                        </a:rPr>
                        <a:t>Вариант не</a:t>
                      </a:r>
                      <a:r>
                        <a:rPr lang="ru-RU" sz="1250" baseline="0" dirty="0" smtClean="0">
                          <a:latin typeface="Bookman Old Style" pitchFamily="18" charset="0"/>
                        </a:rPr>
                        <a:t> предусмотрен 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dirty="0">
                          <a:latin typeface="Bookman Old Style" pitchFamily="18" charset="0"/>
                        </a:rPr>
                        <a:t>Дети с </a:t>
                      </a:r>
                      <a:r>
                        <a:rPr lang="ru-RU" sz="1250" b="1" dirty="0" smtClean="0">
                          <a:latin typeface="Bookman Old Style" pitchFamily="18" charset="0"/>
                        </a:rPr>
                        <a:t>ТНР</a:t>
                      </a:r>
                      <a:endParaRPr lang="ru-RU" sz="11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Не более </a:t>
                      </a:r>
                      <a:r>
                        <a:rPr lang="ru-RU" sz="1250" dirty="0" smtClean="0">
                          <a:latin typeface="Bookman Old Style" pitchFamily="18" charset="0"/>
                        </a:rPr>
                        <a:t>5 </a:t>
                      </a:r>
                      <a:r>
                        <a:rPr lang="ru-RU" sz="1250" dirty="0">
                          <a:latin typeface="Bookman Old Style" pitchFamily="18" charset="0"/>
                        </a:rPr>
                        <a:t>детей в условиях инклюзии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latin typeface="Bookman Old Style" pitchFamily="18" charset="0"/>
                        </a:rPr>
                        <a:t>12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smtClean="0">
                          <a:latin typeface="Bookman Old Style" pitchFamily="18" charset="0"/>
                        </a:rPr>
                        <a:t>Вариант не предусмотрен 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latin typeface="Bookman Old Style" pitchFamily="18" charset="0"/>
                        </a:rPr>
                        <a:t>Вариант не предусмотрен 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dirty="0">
                          <a:latin typeface="Bookman Old Style" pitchFamily="18" charset="0"/>
                        </a:rPr>
                        <a:t>Дети с нарушениями </a:t>
                      </a:r>
                      <a:r>
                        <a:rPr lang="ru-RU" sz="1250" b="1" dirty="0" smtClean="0">
                          <a:latin typeface="Bookman Old Style" pitchFamily="18" charset="0"/>
                        </a:rPr>
                        <a:t>ОДА</a:t>
                      </a:r>
                      <a:endParaRPr lang="ru-RU" sz="11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Не более 2 детей в условиях инклюзии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5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5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5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dirty="0">
                          <a:latin typeface="Bookman Old Style" pitchFamily="18" charset="0"/>
                        </a:rPr>
                        <a:t>Дети с </a:t>
                      </a:r>
                      <a:r>
                        <a:rPr lang="ru-RU" sz="1250" b="1" dirty="0" smtClean="0">
                          <a:latin typeface="Bookman Old Style" pitchFamily="18" charset="0"/>
                        </a:rPr>
                        <a:t>ЗПР</a:t>
                      </a:r>
                      <a:endParaRPr lang="ru-RU" sz="11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Не более 4 детей в условиях инклюзии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12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smtClean="0">
                          <a:latin typeface="Bookman Old Style" pitchFamily="18" charset="0"/>
                        </a:rPr>
                        <a:t>Вариант не предусмотрен 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latin typeface="Bookman Old Style" pitchFamily="18" charset="0"/>
                        </a:rPr>
                        <a:t>Вариант не предусмотрен 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dirty="0">
                          <a:latin typeface="Bookman Old Style" pitchFamily="18" charset="0"/>
                        </a:rPr>
                        <a:t>Дети с </a:t>
                      </a:r>
                      <a:r>
                        <a:rPr lang="ru-RU" sz="1250" b="1" dirty="0" smtClean="0">
                          <a:latin typeface="Bookman Old Style" pitchFamily="18" charset="0"/>
                        </a:rPr>
                        <a:t>РАС</a:t>
                      </a:r>
                      <a:endParaRPr lang="ru-RU" sz="11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Не более 2 детей в условиях инклюзии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Не более 2 детей в условиях инклюзии (общая наполняемость класса не более 12 учеников)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Не более 1 ребенка в условиях инклюзии (общая наполняемость класса не более 9 учеников)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latin typeface="Bookman Old Style" pitchFamily="18" charset="0"/>
                        </a:rPr>
                        <a:t>Не более 1 ребенка в условиях инклюзии (общая наполняемость класса не более 5 учеников)</a:t>
                      </a:r>
                      <a:endParaRPr lang="ru-RU" sz="11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dirty="0">
                          <a:latin typeface="Bookman Old Style" pitchFamily="18" charset="0"/>
                        </a:rPr>
                        <a:t>Дети с интеллектуальными нарушениями</a:t>
                      </a:r>
                      <a:endParaRPr lang="ru-RU" sz="11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smtClean="0">
                          <a:latin typeface="Bookman Old Style" pitchFamily="18" charset="0"/>
                        </a:rPr>
                        <a:t>Вариант не предусмотрен 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latin typeface="Bookman Old Style" pitchFamily="18" charset="0"/>
                        </a:rPr>
                        <a:t>Вариант не предусмотрен 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12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latin typeface="Bookman Old Style" pitchFamily="18" charset="0"/>
                        </a:rPr>
                        <a:t>5</a:t>
                      </a:r>
                      <a:endParaRPr lang="ru-RU" sz="11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/>
              <a:t>Паспорт доступности МБОУ «</a:t>
            </a:r>
            <a:r>
              <a:rPr lang="ru-RU" sz="2000" dirty="0" err="1" smtClean="0"/>
              <a:t>Лянторская</a:t>
            </a:r>
            <a:r>
              <a:rPr lang="ru-RU" sz="2000" dirty="0" smtClean="0"/>
              <a:t> СОШ №5» для детей с ограниченными возможностями здоровья и детей-инвалидов </a:t>
            </a:r>
            <a:endParaRPr lang="ru-RU" sz="2000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11545" r="49492"/>
          <a:stretch>
            <a:fillRect/>
          </a:stretch>
        </p:blipFill>
        <p:spPr bwMode="auto">
          <a:xfrm>
            <a:off x="2000232" y="1500174"/>
            <a:ext cx="414340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24013" t="-5156" r="49897" b="26781"/>
          <a:stretch>
            <a:fillRect/>
          </a:stretch>
        </p:blipFill>
        <p:spPr bwMode="auto">
          <a:xfrm>
            <a:off x="500034" y="928670"/>
            <a:ext cx="3571900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3566" t="66902" r="51891" b="8522"/>
          <a:stretch>
            <a:fillRect/>
          </a:stretch>
        </p:blipFill>
        <p:spPr bwMode="auto">
          <a:xfrm>
            <a:off x="4214810" y="2571744"/>
            <a:ext cx="46434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Материально-техническое обеспечение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разработка графика работ по адаптации образовательного учреждения в соответствии с рекомендациями экспертов Автономной некоммерческой организации «Крылья свободы»;</a:t>
            </a:r>
          </a:p>
          <a:p>
            <a:r>
              <a:rPr lang="ru-RU" sz="1800" dirty="0" smtClean="0"/>
              <a:t>сформирована заявка на поставку оборудования для создания условий доступности лицам с ограниченными возможностями здоровья в 2017 году;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1445</TotalTime>
  <Words>491</Words>
  <Application>Microsoft Office PowerPoint</Application>
  <PresentationFormat>Экран (4:3)</PresentationFormat>
  <Paragraphs>115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Сеть</vt:lpstr>
      <vt:lpstr>      Анализ условий для введения ФГОС для детей с ОВЗ  и детей с умственной отсталостью в соответствии с САНПиН 2.4.2.3286-15</vt:lpstr>
      <vt:lpstr>     Об утверждении САНПиН 2.4.2.3286-15</vt:lpstr>
      <vt:lpstr>        Общие положения </vt:lpstr>
      <vt:lpstr>                                                                        Требования к заданию  и оборудованию помещений   </vt:lpstr>
      <vt:lpstr>                                                                        Требования к организации образовательной деятельности и режиму дня</vt:lpstr>
      <vt:lpstr>                                                                        Комплектование классов  </vt:lpstr>
      <vt:lpstr>Паспорт доступности МБОУ «Лянторская СОШ №5» для детей с ограниченными возможностями здоровья и детей-инвалидов </vt:lpstr>
      <vt:lpstr>Слайд 8</vt:lpstr>
      <vt:lpstr>Материально-техническое обеспечение </vt:lpstr>
      <vt:lpstr>Слайд 10</vt:lpstr>
      <vt:lpstr>           </vt:lpstr>
    </vt:vector>
  </TitlesOfParts>
  <Company>Гимназия №74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Алексеевна</dc:creator>
  <cp:lastModifiedBy>Windows User</cp:lastModifiedBy>
  <cp:revision>115</cp:revision>
  <dcterms:created xsi:type="dcterms:W3CDTF">2009-03-18T07:42:01Z</dcterms:created>
  <dcterms:modified xsi:type="dcterms:W3CDTF">2017-05-30T16:17:13Z</dcterms:modified>
</cp:coreProperties>
</file>