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19" r:id="rId2"/>
    <p:sldId id="257" r:id="rId3"/>
    <p:sldId id="324" r:id="rId4"/>
    <p:sldId id="332" r:id="rId5"/>
    <p:sldId id="331" r:id="rId6"/>
    <p:sldId id="330" r:id="rId7"/>
    <p:sldId id="329" r:id="rId8"/>
    <p:sldId id="290" r:id="rId9"/>
    <p:sldId id="336" r:id="rId10"/>
    <p:sldId id="335" r:id="rId11"/>
    <p:sldId id="334" r:id="rId12"/>
    <p:sldId id="333" r:id="rId13"/>
    <p:sldId id="296" r:id="rId14"/>
    <p:sldId id="341" r:id="rId15"/>
    <p:sldId id="344" r:id="rId16"/>
    <p:sldId id="343" r:id="rId17"/>
    <p:sldId id="342" r:id="rId18"/>
    <p:sldId id="35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007635"/>
    <a:srgbClr val="CC0066"/>
    <a:srgbClr val="000099"/>
    <a:srgbClr val="7A5100"/>
    <a:srgbClr val="BEAA12"/>
    <a:srgbClr val="264B96"/>
    <a:srgbClr val="70578F"/>
    <a:srgbClr val="FFA3A3"/>
    <a:srgbClr val="1E3C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49" autoAdjust="0"/>
  </p:normalViewPr>
  <p:slideViewPr>
    <p:cSldViewPr>
      <p:cViewPr varScale="1">
        <p:scale>
          <a:sx n="69" d="100"/>
          <a:sy n="69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92C68-0BA9-466F-A2A3-EB3FBB1D9B30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CDCDD-67A1-46FF-9990-AED9016F0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359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fld id="{63F12487-6E5C-4DE8-99B2-9AD0B7F1266C}" type="slidenum">
              <a:rPr lang="ru-RU"/>
              <a:pPr eaLnBrk="1" hangingPunct="1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0149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10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6256920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11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430007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12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8017336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13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1514024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14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355484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15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7546140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16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3103519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17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981180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fld id="{C41EC311-278C-4822-AF51-E67CCE3CFCDE}" type="slidenum">
              <a:rPr lang="ru-RU"/>
              <a:pPr eaLnBrk="1" hangingPunct="1"/>
              <a:t>2</a:t>
            </a:fld>
            <a:endParaRPr 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08064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3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184021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4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695897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5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246375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6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7550525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7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423499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8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7845698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9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422514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image" Target="../media/image1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11" Type="http://schemas.microsoft.com/office/2007/relationships/hdphoto" Target="../media/hdphoto1.wdp"/><Relationship Id="rId5" Type="http://schemas.openxmlformats.org/officeDocument/2006/relationships/image" Target="../media/image3.gif"/><Relationship Id="rId10" Type="http://schemas.openxmlformats.org/officeDocument/2006/relationships/image" Target="../media/image6.jpeg"/><Relationship Id="rId4" Type="http://schemas.openxmlformats.org/officeDocument/2006/relationships/image" Target="../media/image2.gif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image" Target="../media/image7.jpg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10" Type="http://schemas.openxmlformats.org/officeDocument/2006/relationships/slide" Target="slide9.xml"/><Relationship Id="rId19" Type="http://schemas.openxmlformats.org/officeDocument/2006/relationships/image" Target="../media/image8.png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691680" y="548680"/>
            <a:ext cx="56166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Игра для учащихся 1-х классов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11560" y="5157192"/>
            <a:ext cx="7848664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sz="2200" i="1" dirty="0">
                <a:latin typeface="Times New Roman" pitchFamily="18" charset="0"/>
              </a:rPr>
              <a:t>Выполнила:</a:t>
            </a:r>
            <a:r>
              <a:rPr lang="ru-RU" sz="2400" i="1" dirty="0">
                <a:latin typeface="Times New Roman" pitchFamily="18" charset="0"/>
              </a:rPr>
              <a:t> </a:t>
            </a:r>
          </a:p>
          <a:p>
            <a:pPr algn="ctr" eaLnBrk="1" hangingPunct="1"/>
            <a:r>
              <a:rPr lang="ru-RU" sz="2200" i="1" dirty="0">
                <a:latin typeface="Times New Roman" pitchFamily="18" charset="0"/>
              </a:rPr>
              <a:t>учитель начальных классов </a:t>
            </a:r>
            <a:r>
              <a:rPr lang="ru-RU" sz="2200" i="1" dirty="0" smtClean="0">
                <a:latin typeface="Times New Roman" pitchFamily="18" charset="0"/>
              </a:rPr>
              <a:t>ГБОУ № 533</a:t>
            </a:r>
          </a:p>
          <a:p>
            <a:pPr algn="ctr" eaLnBrk="1" hangingPunct="1"/>
            <a:r>
              <a:rPr lang="ru-RU" sz="2200" i="1" smtClean="0">
                <a:latin typeface="Times New Roman" pitchFamily="18" charset="0"/>
              </a:rPr>
              <a:t>Туманова И.В.</a:t>
            </a:r>
            <a:endParaRPr lang="ru-RU" sz="2200" i="1" dirty="0">
              <a:latin typeface="Times New Roman" pitchFamily="18" charset="0"/>
            </a:endParaRPr>
          </a:p>
          <a:p>
            <a:pPr algn="ctr" eaLnBrk="1" hangingPunct="1"/>
            <a:endParaRPr lang="ru-RU" sz="2400" b="1" i="1" dirty="0">
              <a:latin typeface="Times New Roman" pitchFamily="18" charset="0"/>
            </a:endParaRPr>
          </a:p>
        </p:txBody>
      </p:sp>
      <p:sp>
        <p:nvSpPr>
          <p:cNvPr id="2067" name="AutoShape 19" descr="yH5BAEAAAAALAAAAAABAAEAAAIBRAA7"/>
          <p:cNvSpPr>
            <a:spLocks noChangeAspect="1" noChangeArrowheads="1"/>
          </p:cNvSpPr>
          <p:nvPr/>
        </p:nvSpPr>
        <p:spPr bwMode="auto">
          <a:xfrm>
            <a:off x="4405745" y="263691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8" name="Picture 12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1670" y="4702939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5618" y="903779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http://domashniirestoran.ru/images/star-511-106(3).gif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6285513"/>
            <a:ext cx="2241336" cy="46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Рисунок 54" descr="Рисунок19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62330" y="4798431"/>
            <a:ext cx="2405814" cy="320775"/>
          </a:xfrm>
          <a:prstGeom prst="rect">
            <a:avLst/>
          </a:prstGeom>
        </p:spPr>
      </p:pic>
      <p:pic>
        <p:nvPicPr>
          <p:cNvPr id="56" name="Рисунок 55" descr="Рисунок18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6413" y="5933513"/>
            <a:ext cx="1080120" cy="242096"/>
          </a:xfrm>
          <a:prstGeom prst="rect">
            <a:avLst/>
          </a:prstGeom>
        </p:spPr>
      </p:pic>
      <p:pic>
        <p:nvPicPr>
          <p:cNvPr id="2050" name="Picture 2" descr="http://serp-dm.ru/_nw/0/71629456.jpg"/>
          <p:cNvPicPr>
            <a:picLocks noChangeAspect="1" noChangeArrowheads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04790" y="2043872"/>
            <a:ext cx="2219338" cy="282528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01637" y="980728"/>
            <a:ext cx="70775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Умники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умницы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82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611560" y="1196752"/>
            <a:ext cx="7649004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</a:rPr>
              <a:t>Катя и Света вырезали по 10 листьев и закончили работу одновременно. Катя начала работу раньше. Кто из девочек работал медленнее?</a:t>
            </a:r>
            <a:b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</a:rPr>
            </a:b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НОМИНАЦИЯ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838794" y="4437112"/>
            <a:ext cx="630520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5400" b="1" i="1" dirty="0" smtClean="0">
                <a:ln w="1905"/>
                <a:solidFill>
                  <a:srgbClr val="CC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Катя </a:t>
            </a:r>
            <a:endParaRPr lang="ru-RU" sz="5400" b="1" i="1" dirty="0">
              <a:ln w="1905"/>
              <a:solidFill>
                <a:srgbClr val="CC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436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</a:rPr>
              <a:t>На фотографии дочь слева от мамы, а мама слева от папы. В каком порядке они находятся?</a:t>
            </a:r>
            <a:b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</a:rPr>
            </a:b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НОМИНАЦИЯ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400" b="1" i="1" dirty="0" smtClean="0">
                <a:ln w="1905"/>
                <a:solidFill>
                  <a:srgbClr val="CC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Папа, мама, дочь</a:t>
            </a:r>
            <a:endParaRPr lang="ru-RU" sz="4400" b="1" i="1" dirty="0">
              <a:ln w="1905"/>
              <a:solidFill>
                <a:srgbClr val="CC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815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539552" y="1124744"/>
            <a:ext cx="7931919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</a:rPr>
              <a:t>В соревновании по бегу Юра, Гриша и Толя заняли призовые места. Какое место занял каждый из них, если Гриша занял не второе и не третье место, а Толя - не третье? </a:t>
            </a:r>
            <a:b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</a:rPr>
            </a:br>
            <a:endParaRPr lang="ru-RU" sz="2800" b="1" i="1" dirty="0">
              <a:solidFill>
                <a:srgbClr val="C00000"/>
              </a:solidFill>
              <a:latin typeface="Georgia"/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НОМИНАЦИЯ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838794" y="4437112"/>
            <a:ext cx="6305206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000" b="1" i="1" dirty="0">
                <a:ln w="1905"/>
                <a:solidFill>
                  <a:srgbClr val="CC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ea typeface="Times New Roman"/>
              </a:rPr>
              <a:t>Гриша - 1, Толя - 2, </a:t>
            </a:r>
            <a:endParaRPr lang="ru-RU" sz="4000" b="1" i="1" dirty="0" smtClean="0">
              <a:ln w="1905"/>
              <a:solidFill>
                <a:srgbClr val="CC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/>
              <a:ea typeface="Times New Roman"/>
            </a:endParaRPr>
          </a:p>
          <a:p>
            <a:pPr eaLnBrk="1" hangingPunct="1">
              <a:spcBef>
                <a:spcPct val="20000"/>
              </a:spcBef>
            </a:pPr>
            <a:r>
              <a:rPr lang="ru-RU" sz="4000" b="1" i="1" dirty="0" smtClean="0">
                <a:ln w="1905"/>
                <a:solidFill>
                  <a:srgbClr val="CC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ea typeface="Times New Roman"/>
              </a:rPr>
              <a:t>Юра </a:t>
            </a:r>
            <a:r>
              <a:rPr lang="ru-RU" sz="4000" b="1" i="1" dirty="0">
                <a:ln w="1905"/>
                <a:solidFill>
                  <a:srgbClr val="CC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  <a:ea typeface="Times New Roman"/>
              </a:rPr>
              <a:t>- 3</a:t>
            </a:r>
            <a:endParaRPr lang="ru-RU" sz="4000" b="1" i="1" dirty="0">
              <a:ln w="1905"/>
              <a:solidFill>
                <a:srgbClr val="CC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117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>
                <a:solidFill>
                  <a:srgbClr val="007635"/>
                </a:solidFill>
                <a:latin typeface="Arial"/>
                <a:ea typeface="Times New Roman"/>
              </a:rPr>
              <a:t>Что случится с голубым шарфом, если его положить в воду на пять минут? </a:t>
            </a:r>
            <a:endParaRPr lang="ru-RU" sz="2800" b="1" i="1" dirty="0">
              <a:solidFill>
                <a:srgbClr val="007635"/>
              </a:solidFill>
            </a:endParaRPr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НОМИНАЦИЯ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6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ea typeface="Times New Roman"/>
              </a:rPr>
              <a:t>намокнет</a:t>
            </a:r>
            <a:r>
              <a:rPr lang="ru-RU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6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ea typeface="Times New Roman"/>
              </a:rPr>
              <a:t/>
            </a:r>
            <a:br>
              <a:rPr lang="ru-RU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6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ea typeface="Times New Roman"/>
              </a:rPr>
            </a:b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635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54139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>
                <a:solidFill>
                  <a:srgbClr val="007635"/>
                </a:solidFill>
                <a:latin typeface="Arial"/>
                <a:ea typeface="Times New Roman"/>
              </a:rPr>
              <a:t>Шла баба в Москву, навстречу ей три старика, у каждого старика - по мешку, а в каждом мешке - по коту. Сколько всего шло в Москву? </a:t>
            </a:r>
            <a:endParaRPr lang="ru-RU" sz="2800" b="1" i="1" dirty="0">
              <a:solidFill>
                <a:srgbClr val="007635"/>
              </a:solidFill>
            </a:endParaRPr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НОМИНАЦИЯ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6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ea typeface="Times New Roman"/>
              </a:rPr>
              <a:t>одна баба</a:t>
            </a:r>
            <a:r>
              <a:rPr lang="ru-RU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6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ea typeface="Times New Roman"/>
              </a:rPr>
              <a:t/>
            </a:r>
            <a:br>
              <a:rPr lang="ru-RU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6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ea typeface="Times New Roman"/>
              </a:rPr>
            </a:br>
            <a:endParaRPr lang="ru-RU" sz="60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635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479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683568" y="1772816"/>
            <a:ext cx="807001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>
                <a:solidFill>
                  <a:srgbClr val="007635"/>
                </a:solidFill>
                <a:latin typeface="Arial"/>
                <a:ea typeface="Times New Roman"/>
              </a:rPr>
              <a:t>Может ли страус назвать себя птицей? </a:t>
            </a:r>
            <a:br>
              <a:rPr lang="ru-RU" sz="2800" b="1" i="1" dirty="0">
                <a:solidFill>
                  <a:srgbClr val="007635"/>
                </a:solidFill>
                <a:latin typeface="Arial"/>
                <a:ea typeface="Times New Roman"/>
              </a:rPr>
            </a:br>
            <a:endParaRPr lang="ru-RU" sz="2800" b="1" i="1" dirty="0">
              <a:solidFill>
                <a:srgbClr val="007635"/>
              </a:solidFill>
            </a:endParaRPr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НОМИНАЦИЯ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11760" y="3501008"/>
            <a:ext cx="630520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6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ea typeface="Times New Roman"/>
              </a:rPr>
              <a:t>Нет, так как он не умеет </a:t>
            </a: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6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ea typeface="Times New Roman"/>
              </a:rPr>
              <a:t>говорить.</a:t>
            </a:r>
            <a:endParaRPr lang="ru-RU" sz="48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635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43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>
                <a:solidFill>
                  <a:srgbClr val="007635"/>
                </a:solidFill>
                <a:latin typeface="Arial"/>
                <a:ea typeface="Times New Roman"/>
              </a:rPr>
              <a:t>Когда автомобиль движется все время со скоростью поезда? </a:t>
            </a:r>
            <a:br>
              <a:rPr lang="ru-RU" sz="2800" b="1" i="1" dirty="0">
                <a:solidFill>
                  <a:srgbClr val="007635"/>
                </a:solidFill>
                <a:latin typeface="Arial"/>
                <a:ea typeface="Times New Roman"/>
              </a:rPr>
            </a:br>
            <a:endParaRPr lang="ru-RU" sz="2800" b="1" i="1" dirty="0">
              <a:solidFill>
                <a:srgbClr val="007635"/>
              </a:solidFill>
            </a:endParaRPr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НОМИНАЦИЯ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83768" y="3573016"/>
            <a:ext cx="630520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6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ea typeface="Times New Roman"/>
              </a:rPr>
              <a:t>Когда он находится на платформе движущегося </a:t>
            </a: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6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ea typeface="Times New Roman"/>
              </a:rPr>
              <a:t>поезда.</a:t>
            </a:r>
            <a:endParaRPr lang="ru-RU" sz="40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635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608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>
                <a:solidFill>
                  <a:srgbClr val="000000"/>
                </a:solidFill>
                <a:latin typeface="Arial"/>
                <a:ea typeface="Times New Roman"/>
              </a:rPr>
              <a:t>. </a:t>
            </a:r>
            <a:r>
              <a:rPr lang="ru-RU" sz="2800" b="1" i="1" dirty="0">
                <a:solidFill>
                  <a:srgbClr val="007635"/>
                </a:solidFill>
                <a:latin typeface="Arial"/>
                <a:ea typeface="Times New Roman"/>
              </a:rPr>
              <a:t>Назовите пять дней, не называя чисел и названий дней. </a:t>
            </a:r>
            <a:br>
              <a:rPr lang="ru-RU" sz="2800" b="1" i="1" dirty="0">
                <a:solidFill>
                  <a:srgbClr val="007635"/>
                </a:solidFill>
                <a:latin typeface="Arial"/>
                <a:ea typeface="Times New Roman"/>
              </a:rPr>
            </a:br>
            <a:endParaRPr lang="ru-RU" sz="2800" b="1" i="1" dirty="0">
              <a:solidFill>
                <a:srgbClr val="007635"/>
              </a:solidFill>
            </a:endParaRPr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НОМИНАЦИЯ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843808" y="3861048"/>
            <a:ext cx="702528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6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ea typeface="Times New Roman"/>
              </a:rPr>
              <a:t>Позавчера, вчера, сегодня, завтра, послезавтра</a:t>
            </a:r>
            <a:endParaRPr lang="ru-RU" sz="44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635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873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578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069657" y="1844253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695" y="1844253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1320" y="1844253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877945" y="1844253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24" name="AutoShape 5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812982" y="1844253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125" name="AutoShape 5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4069657" y="270892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26" name="AutoShape 5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5004695" y="270892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27" name="AutoShape 55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941320" y="270892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28" name="AutoShape 56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6877945" y="270892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29" name="AutoShape 57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7812982" y="270892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135" name="AutoShape 63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4061719" y="357301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36" name="AutoShape 64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5005015" y="3577164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37" name="AutoShape 65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5941640" y="3577164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38" name="AutoShape 66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6949702" y="3577164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39" name="AutoShape 67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7813302" y="3577164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611560" y="1844253"/>
            <a:ext cx="2880320" cy="719138"/>
          </a:xfrm>
          <a:prstGeom prst="bevel">
            <a:avLst>
              <a:gd name="adj" fmla="val 7727"/>
            </a:avLst>
          </a:prstGeom>
          <a:gradFill rotWithShape="1">
            <a:gsLst>
              <a:gs pos="600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000" b="1" cap="all" dirty="0" smtClean="0"/>
              <a:t>Задачи в стихах</a:t>
            </a:r>
            <a:endParaRPr lang="ru-RU" sz="2000" b="1" cap="all" dirty="0"/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611880" y="3577164"/>
            <a:ext cx="2880000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000" b="1" cap="all" dirty="0" smtClean="0"/>
              <a:t>вопросы </a:t>
            </a:r>
          </a:p>
          <a:p>
            <a:pPr algn="ctr"/>
            <a:r>
              <a:rPr lang="ru-RU" sz="2000" b="1" cap="all" dirty="0" smtClean="0"/>
              <a:t>с </a:t>
            </a:r>
            <a:r>
              <a:rPr lang="ru-RU" sz="2000" b="1" cap="all" dirty="0"/>
              <a:t>подвохом</a:t>
            </a: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611560" y="2708920"/>
            <a:ext cx="2880000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000" b="1" cap="all" dirty="0" smtClean="0"/>
              <a:t>Логические </a:t>
            </a:r>
          </a:p>
          <a:p>
            <a:pPr algn="ctr"/>
            <a:r>
              <a:rPr lang="ru-RU" sz="2000" b="1" cap="all" dirty="0" smtClean="0"/>
              <a:t>задачи</a:t>
            </a:r>
            <a:endParaRPr lang="ru-RU" sz="2000" b="1" cap="all" dirty="0"/>
          </a:p>
        </p:txBody>
      </p:sp>
      <p:sp>
        <p:nvSpPr>
          <p:cNvPr id="7" name="AutoShape 47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49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51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53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55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6699" y="526721"/>
            <a:ext cx="5617440" cy="716484"/>
          </a:xfrm>
          <a:prstGeom prst="rect">
            <a:avLst/>
          </a:prstGeom>
        </p:spPr>
      </p:pic>
      <p:pic>
        <p:nvPicPr>
          <p:cNvPr id="43" name="Рисунок 42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0" cstate="screen"/>
          <a:srcRect/>
          <a:stretch>
            <a:fillRect/>
          </a:stretch>
        </p:blipFill>
        <p:spPr>
          <a:xfrm>
            <a:off x="7380312" y="6245055"/>
            <a:ext cx="1152128" cy="3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4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5" grpId="0" animBg="1"/>
      <p:bldP spid="3136" grpId="0" animBg="1"/>
      <p:bldP spid="3137" grpId="0" animBg="1"/>
      <p:bldP spid="3138" grpId="0" animBg="1"/>
      <p:bldP spid="31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1115616" y="1196752"/>
            <a:ext cx="764900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just">
              <a:spcAft>
                <a:spcPts val="0"/>
              </a:spcAft>
            </a:pPr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Я рисую Кошкин дом:</a:t>
            </a:r>
            <a:endParaRPr lang="ru-RU" sz="2400" b="1" i="1" dirty="0">
              <a:solidFill>
                <a:srgbClr val="000099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Три окошка, дверь с крыльцом.</a:t>
            </a:r>
            <a:endParaRPr lang="ru-RU" sz="2400" b="1" i="1" dirty="0">
              <a:solidFill>
                <a:srgbClr val="000099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Наверху ещё окошко, чтобы</a:t>
            </a:r>
            <a:endParaRPr lang="ru-RU" sz="2400" b="1" i="1" dirty="0">
              <a:solidFill>
                <a:srgbClr val="000099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Не было темно.</a:t>
            </a:r>
            <a:endParaRPr lang="ru-RU" sz="2400" b="1" i="1" dirty="0">
              <a:solidFill>
                <a:srgbClr val="000099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Посчитай окошки</a:t>
            </a:r>
            <a:endParaRPr lang="ru-RU" sz="2400" b="1" i="1" dirty="0">
              <a:solidFill>
                <a:srgbClr val="000099"/>
              </a:solidFill>
              <a:latin typeface="Times New Roman"/>
              <a:ea typeface="Times New Roman"/>
            </a:endParaRPr>
          </a:p>
          <a:p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  <a:cs typeface="Times New Roman"/>
              </a:rPr>
              <a:t>В домике у кошки! </a:t>
            </a:r>
            <a:endParaRPr lang="ru-RU" sz="2800" b="1" i="1" dirty="0">
              <a:solidFill>
                <a:srgbClr val="00009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НОМИНАЦИЯ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4481781" y="4524468"/>
            <a:ext cx="4583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3366CC"/>
                </a:solidFill>
              </a:rPr>
              <a:t>4</a:t>
            </a:r>
            <a:endParaRPr lang="ru-RU" sz="9600" dirty="0">
              <a:solidFill>
                <a:srgbClr val="33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02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lvl="0" algn="just" eaLnBrk="1" hangingPunct="1"/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Три гуся летят над нами,</a:t>
            </a:r>
            <a:endParaRPr lang="ru-RU" sz="2400" b="1" i="1" dirty="0">
              <a:solidFill>
                <a:srgbClr val="000099"/>
              </a:solidFill>
              <a:latin typeface="Times New Roman"/>
              <a:ea typeface="Times New Roman"/>
            </a:endParaRPr>
          </a:p>
          <a:p>
            <a:pPr lvl="0" algn="just" eaLnBrk="1" hangingPunct="1"/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Три других под облаками,</a:t>
            </a:r>
            <a:endParaRPr lang="ru-RU" sz="2400" b="1" i="1" dirty="0">
              <a:solidFill>
                <a:srgbClr val="000099"/>
              </a:solidFill>
              <a:latin typeface="Times New Roman"/>
              <a:ea typeface="Times New Roman"/>
            </a:endParaRPr>
          </a:p>
          <a:p>
            <a:pPr lvl="0" algn="just" eaLnBrk="1" hangingPunct="1"/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Два спустились на ручей.</a:t>
            </a:r>
            <a:endParaRPr lang="ru-RU" sz="2400" b="1" i="1" dirty="0">
              <a:solidFill>
                <a:srgbClr val="000099"/>
              </a:solidFill>
              <a:latin typeface="Times New Roman"/>
              <a:ea typeface="Times New Roman"/>
            </a:endParaRPr>
          </a:p>
          <a:p>
            <a:pPr lvl="0" eaLnBrk="1" hangingPunct="1"/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  <a:cs typeface="Times New Roman"/>
              </a:rPr>
              <a:t>Сколько было всех гусей? </a:t>
            </a:r>
            <a:endParaRPr lang="ru-RU" sz="2800" b="1" i="1" dirty="0">
              <a:solidFill>
                <a:srgbClr val="000099"/>
              </a:solidFill>
              <a:latin typeface="Georgia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НОМИНАЦИЯ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flipH="1">
            <a:off x="4481781" y="4524468"/>
            <a:ext cx="4583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3366CC"/>
                </a:solidFill>
              </a:rPr>
              <a:t>8</a:t>
            </a:r>
            <a:endParaRPr lang="ru-RU" sz="9600" dirty="0">
              <a:solidFill>
                <a:srgbClr val="33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28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just">
              <a:spcAft>
                <a:spcPts val="0"/>
              </a:spcAft>
            </a:pPr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Как-то раз на берегу</a:t>
            </a:r>
          </a:p>
          <a:p>
            <a:pPr algn="just">
              <a:spcAft>
                <a:spcPts val="0"/>
              </a:spcAft>
            </a:pPr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Гуси ели лебеду:</a:t>
            </a:r>
          </a:p>
          <a:p>
            <a:pPr algn="just">
              <a:spcAft>
                <a:spcPts val="0"/>
              </a:spcAft>
            </a:pPr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Десять белых, серых три.</a:t>
            </a:r>
          </a:p>
          <a:p>
            <a:pPr algn="just">
              <a:spcAft>
                <a:spcPts val="0"/>
              </a:spcAft>
            </a:pPr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Сколько всех гусей? Скажи!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НОМИНАЦИЯ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flipH="1">
            <a:off x="4481780" y="4524468"/>
            <a:ext cx="24664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3366CC"/>
                </a:solidFill>
              </a:rPr>
              <a:t>13</a:t>
            </a:r>
            <a:endParaRPr lang="ru-RU" sz="9600" dirty="0">
              <a:solidFill>
                <a:srgbClr val="33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3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611560" y="1052736"/>
            <a:ext cx="764900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just">
              <a:spcAft>
                <a:spcPts val="0"/>
              </a:spcAft>
            </a:pPr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Дружно муравьи живут</a:t>
            </a:r>
            <a:endParaRPr lang="ru-RU" sz="2400" b="1" i="1" dirty="0">
              <a:solidFill>
                <a:srgbClr val="000099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И без дела </a:t>
            </a:r>
            <a:r>
              <a:rPr lang="ru-RU" sz="2800" b="1" i="1" dirty="0" smtClean="0">
                <a:solidFill>
                  <a:srgbClr val="000099"/>
                </a:solidFill>
                <a:latin typeface="Garamond"/>
                <a:ea typeface="Times New Roman"/>
              </a:rPr>
              <a:t>не </a:t>
            </a:r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снуют.</a:t>
            </a:r>
            <a:endParaRPr lang="ru-RU" sz="2400" b="1" i="1" dirty="0">
              <a:solidFill>
                <a:srgbClr val="000099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Два несут травинку,</a:t>
            </a:r>
            <a:endParaRPr lang="ru-RU" sz="2400" b="1" i="1" dirty="0">
              <a:solidFill>
                <a:srgbClr val="000099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Два несут былинку,</a:t>
            </a:r>
            <a:endParaRPr lang="ru-RU" sz="2400" b="1" i="1" dirty="0">
              <a:solidFill>
                <a:srgbClr val="000099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</a:rPr>
              <a:t>Три несут иголки.</a:t>
            </a:r>
            <a:endParaRPr lang="ru-RU" sz="2400" b="1" i="1" dirty="0">
              <a:solidFill>
                <a:srgbClr val="000099"/>
              </a:solidFill>
              <a:latin typeface="Times New Roman"/>
              <a:ea typeface="Times New Roman"/>
            </a:endParaRPr>
          </a:p>
          <a:p>
            <a:r>
              <a:rPr lang="ru-RU" sz="2800" b="1" i="1" dirty="0">
                <a:solidFill>
                  <a:srgbClr val="000099"/>
                </a:solidFill>
                <a:latin typeface="Garamond"/>
                <a:ea typeface="Times New Roman"/>
                <a:cs typeface="Times New Roman"/>
              </a:rPr>
              <a:t>Сколько их под ёлкой? </a:t>
            </a:r>
            <a:endParaRPr lang="ru-RU" sz="2800" b="1" i="1" dirty="0">
              <a:solidFill>
                <a:srgbClr val="00009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НОМИНАЦИЯ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flipH="1">
            <a:off x="4481781" y="4524468"/>
            <a:ext cx="4583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3366CC"/>
                </a:solidFill>
              </a:rPr>
              <a:t>7</a:t>
            </a:r>
            <a:endParaRPr lang="ru-RU" sz="9600" dirty="0">
              <a:solidFill>
                <a:srgbClr val="33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90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1115616" y="1052736"/>
            <a:ext cx="7649004" cy="356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latin typeface="Times New Roman"/>
                <a:ea typeface="Times New Roman"/>
                <a:cs typeface="Times New Roman"/>
              </a:rPr>
              <a:t>Вяжет бабушка-куница</a:t>
            </a:r>
            <a:endParaRPr lang="ru-RU" sz="2800" b="1" i="1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latin typeface="Times New Roman"/>
                <a:ea typeface="Times New Roman"/>
                <a:cs typeface="Times New Roman"/>
              </a:rPr>
              <a:t>Трём внучатам рукавицы:</a:t>
            </a:r>
            <a:endParaRPr lang="ru-RU" sz="2800" b="1" i="1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latin typeface="Times New Roman"/>
                <a:ea typeface="Times New Roman"/>
                <a:cs typeface="Times New Roman"/>
              </a:rPr>
              <a:t>– Подарю вам, мои внуки</a:t>
            </a:r>
            <a:endParaRPr lang="ru-RU" sz="2800" b="1" i="1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latin typeface="Times New Roman"/>
                <a:ea typeface="Times New Roman"/>
                <a:cs typeface="Times New Roman"/>
              </a:rPr>
              <a:t>Рукавичек по две штуки.</a:t>
            </a:r>
            <a:endParaRPr lang="ru-RU" sz="2800" b="1" i="1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latin typeface="Times New Roman"/>
                <a:ea typeface="Times New Roman"/>
                <a:cs typeface="Times New Roman"/>
              </a:rPr>
              <a:t>Берегите, не теряйте!</a:t>
            </a:r>
            <a:endParaRPr lang="ru-RU" sz="2800" b="1" i="1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latin typeface="Times New Roman"/>
                <a:ea typeface="Times New Roman"/>
                <a:cs typeface="Times New Roman"/>
              </a:rPr>
              <a:t>Сколько всех? Пересчитайте!</a:t>
            </a:r>
            <a:endParaRPr lang="ru-RU" sz="2800" b="1" i="1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НОМИНАЦИЯ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flipH="1">
            <a:off x="4481781" y="4524468"/>
            <a:ext cx="4583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3366CC"/>
                </a:solidFill>
              </a:rPr>
              <a:t>6</a:t>
            </a:r>
            <a:endParaRPr lang="ru-RU" sz="9600" dirty="0">
              <a:solidFill>
                <a:srgbClr val="33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97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</a:rPr>
              <a:t>Коля и Саша носят фамилии Шилов и Гвоздев. Какую фамилию носит каждый из них, если Саша с Шиловым живут в соседних домах? </a:t>
            </a:r>
            <a:b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</a:rPr>
            </a:b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НОМИНАЦИЯ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627784" y="4149080"/>
            <a:ext cx="6305206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800" b="1" i="1" dirty="0">
                <a:solidFill>
                  <a:srgbClr val="CC0066"/>
                </a:solidFill>
                <a:latin typeface="Arial"/>
                <a:ea typeface="Times New Roman"/>
              </a:rPr>
              <a:t>Коля Шилов </a:t>
            </a:r>
            <a:r>
              <a:rPr lang="ru-RU" sz="4800" b="1" i="1" dirty="0" smtClean="0">
                <a:solidFill>
                  <a:srgbClr val="CC0066"/>
                </a:solidFill>
                <a:latin typeface="Arial"/>
                <a:ea typeface="Times New Roman"/>
              </a:rPr>
              <a:t>и</a:t>
            </a:r>
          </a:p>
          <a:p>
            <a:pPr eaLnBrk="1" hangingPunct="1">
              <a:spcBef>
                <a:spcPct val="20000"/>
              </a:spcBef>
            </a:pPr>
            <a:r>
              <a:rPr lang="ru-RU" sz="4800" b="1" i="1" dirty="0" smtClean="0">
                <a:solidFill>
                  <a:srgbClr val="CC0066"/>
                </a:solidFill>
                <a:latin typeface="Arial"/>
                <a:ea typeface="Times New Roman"/>
              </a:rPr>
              <a:t>Саша </a:t>
            </a:r>
            <a:r>
              <a:rPr lang="ru-RU" sz="4800" b="1" i="1" dirty="0">
                <a:solidFill>
                  <a:srgbClr val="CC0066"/>
                </a:solidFill>
                <a:latin typeface="Arial"/>
                <a:ea typeface="Times New Roman"/>
              </a:rPr>
              <a:t>Гвоздев</a:t>
            </a:r>
            <a:endParaRPr lang="ru-RU" sz="4800" b="1" i="1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31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</a:rPr>
              <a:t>На столе лежали конфеты. Две матери, две дочери, да бабушка с внучкой взяли конфет по одной штуке. Сколько конфет лежало на столе? </a:t>
            </a:r>
            <a:br>
              <a:rPr lang="ru-RU" sz="2800" b="1" i="1" dirty="0">
                <a:solidFill>
                  <a:srgbClr val="C00000"/>
                </a:solidFill>
                <a:latin typeface="Arial"/>
                <a:ea typeface="Times New Roman"/>
              </a:rPr>
            </a:b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11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НОМИНАЦИЯ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6000" b="1" i="1" dirty="0" smtClean="0">
                <a:ln w="1905"/>
                <a:solidFill>
                  <a:srgbClr val="CC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Три </a:t>
            </a:r>
            <a:endParaRPr lang="ru-RU" sz="6000" b="1" i="1" dirty="0">
              <a:ln w="1905"/>
              <a:solidFill>
                <a:srgbClr val="CC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979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60000"/>
      </a:hlink>
      <a:folHlink>
        <a:srgbClr val="E36C09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472</Words>
  <Application>Microsoft Office PowerPoint</Application>
  <PresentationFormat>Экран (4:3)</PresentationFormat>
  <Paragraphs>126</Paragraphs>
  <Slides>18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Garamond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Наталия В. Клюкина</cp:lastModifiedBy>
  <cp:revision>77</cp:revision>
  <dcterms:created xsi:type="dcterms:W3CDTF">2015-05-04T12:07:23Z</dcterms:created>
  <dcterms:modified xsi:type="dcterms:W3CDTF">2017-05-30T10:43:31Z</dcterms:modified>
</cp:coreProperties>
</file>