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76" r:id="rId11"/>
    <p:sldId id="263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0" r:id="rId20"/>
    <p:sldId id="267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62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0FAD7C-A9C7-4351-8397-E5664CBD48A7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30366A-F422-4E47-99FD-3805E87BE7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714511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Arial Narrow" pitchFamily="34" charset="0"/>
              </a:rPr>
              <a:t>Использование проектной технологии в формировании познавательной самостоятельности учащихся на уроках  и во внеклассной работе</a:t>
            </a:r>
            <a:r>
              <a:rPr lang="ru-RU" dirty="0">
                <a:latin typeface="Arial Narrow" pitchFamily="34" charset="0"/>
              </a:rPr>
              <a:t/>
            </a:r>
            <a:br>
              <a:rPr lang="ru-RU" dirty="0">
                <a:latin typeface="Arial Narrow" pitchFamily="34" charset="0"/>
              </a:rPr>
            </a:br>
            <a:endParaRPr lang="ru-RU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286124"/>
            <a:ext cx="7715304" cy="3000396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«Мысль – как цветок, который постепенно накапливает жизненные соки. Дадим же корням эти соки, откроем перед цветком солнце – и он расцветёт. Будем учить ребёнка думать, откроем перед ним первоисточник мысли – окружающий мир. Дадим ему величайшую человеческую радость – </a:t>
            </a:r>
            <a:r>
              <a:rPr lang="ru-RU" i="1" dirty="0" err="1" smtClean="0"/>
              <a:t>радость</a:t>
            </a:r>
            <a:r>
              <a:rPr lang="ru-RU" i="1" dirty="0" smtClean="0"/>
              <a:t> познания».</a:t>
            </a:r>
            <a:endParaRPr lang="ru-RU" dirty="0" smtClean="0"/>
          </a:p>
          <a:p>
            <a:r>
              <a:rPr lang="ru-RU" i="1" dirty="0" smtClean="0"/>
              <a:t>                                                           В. А. Сухомлинский.</a:t>
            </a:r>
          </a:p>
          <a:p>
            <a:pPr algn="r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Работу выполнила: </a:t>
            </a:r>
          </a:p>
          <a:p>
            <a:pPr algn="r"/>
            <a:r>
              <a:rPr lang="ru-RU" sz="1200" i="1" smtClean="0">
                <a:latin typeface="Arial" pitchFamily="34" charset="0"/>
                <a:cs typeface="Arial" pitchFamily="34" charset="0"/>
              </a:rPr>
              <a:t>Учитель  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начальных классов </a:t>
            </a:r>
          </a:p>
          <a:p>
            <a:pPr algn="r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МБОУ «</a:t>
            </a:r>
            <a:r>
              <a:rPr lang="ru-RU" sz="1200" i="1" dirty="0" err="1" smtClean="0">
                <a:latin typeface="Arial" pitchFamily="34" charset="0"/>
                <a:cs typeface="Arial" pitchFamily="34" charset="0"/>
              </a:rPr>
              <a:t>Джалильская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 СОШ№2»</a:t>
            </a:r>
          </a:p>
          <a:p>
            <a:pPr algn="r"/>
            <a:r>
              <a:rPr lang="ru-RU" sz="1200" i="1" dirty="0" err="1" smtClean="0">
                <a:latin typeface="Arial" pitchFamily="34" charset="0"/>
                <a:cs typeface="Arial" pitchFamily="34" charset="0"/>
              </a:rPr>
              <a:t>Бадриева</a:t>
            </a: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 Ф.Р.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User\Desktop\проект\20151029_1141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9" name="Picture 1" descr="C:\Users\User\Desktop\проект\20151024_0756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643050"/>
            <a:ext cx="4786346" cy="3707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это наши плакаты.</a:t>
            </a:r>
            <a:endParaRPr lang="ru-RU" dirty="0"/>
          </a:p>
        </p:txBody>
      </p:sp>
      <p:pic>
        <p:nvPicPr>
          <p:cNvPr id="22530" name="Picture 2" descr="C:\Users\User\Desktop\проект\20151029_1232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435100" y="1598295"/>
            <a:ext cx="7499350" cy="4499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проект\20151029_1142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проект\20151029_11424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User\Desktop\проект\20151029_11243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User\Desktop\проект\20151029_1124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User\Desktop\проект\20151029_1110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User\Desktop\проект\20151029_1111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dirty="0" smtClean="0"/>
              <a:t>Ребята даже сочинили стихотворение, посвященное этой теме.</a:t>
            </a:r>
            <a:endParaRPr lang="ru-RU" sz="1600" dirty="0"/>
          </a:p>
        </p:txBody>
      </p:sp>
      <p:pic>
        <p:nvPicPr>
          <p:cNvPr id="24578" name="Picture 2" descr="C:\Users\User\Desktop\проект\20151029_1306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Поделки из бросового материала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Продолжительность проекта:</a:t>
            </a:r>
            <a:r>
              <a:rPr lang="ru-RU" dirty="0" smtClean="0"/>
              <a:t> краткосрочный.</a:t>
            </a:r>
          </a:p>
          <a:p>
            <a:r>
              <a:rPr lang="ru-RU" b="1" dirty="0" smtClean="0"/>
              <a:t>Тип проекта:</a:t>
            </a:r>
            <a:r>
              <a:rPr lang="ru-RU" dirty="0" smtClean="0"/>
              <a:t> творческий.</a:t>
            </a:r>
          </a:p>
          <a:p>
            <a:r>
              <a:rPr lang="ru-RU" b="1" dirty="0" smtClean="0"/>
              <a:t>Участники проекта:</a:t>
            </a:r>
            <a:r>
              <a:rPr lang="ru-RU" dirty="0" smtClean="0"/>
              <a:t> учащиеся 4 класса, классный руководитель.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b="1" dirty="0" smtClean="0"/>
              <a:t>Результаты проекта.</a:t>
            </a:r>
            <a:endParaRPr lang="ru-RU" sz="2800" dirty="0" smtClean="0"/>
          </a:p>
          <a:p>
            <a:r>
              <a:rPr lang="ru-RU" sz="2800" dirty="0" smtClean="0"/>
              <a:t>В результате проведённого проекта у детей сформировались представления о возможности использования бросового материала в полезных целях. Выставка работ показала значимость проведённого проекта: дети испытывали чувство радости, успеха и самореализации.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Выводы:</a:t>
            </a:r>
          </a:p>
          <a:p>
            <a:r>
              <a:rPr lang="ru-RU" dirty="0" smtClean="0"/>
              <a:t> экологически полезная утилизация бытовых отходов,</a:t>
            </a:r>
          </a:p>
          <a:p>
            <a:r>
              <a:rPr lang="ru-RU" dirty="0" smtClean="0"/>
              <a:t> получение нужной вещи,</a:t>
            </a:r>
          </a:p>
          <a:p>
            <a:r>
              <a:rPr lang="ru-RU" dirty="0" smtClean="0"/>
              <a:t> работа выполнена своими руками,</a:t>
            </a:r>
          </a:p>
          <a:p>
            <a:r>
              <a:rPr lang="ru-RU" dirty="0" smtClean="0"/>
              <a:t> поделка легка в изготовлении,</a:t>
            </a:r>
          </a:p>
          <a:p>
            <a:r>
              <a:rPr lang="ru-RU" dirty="0" smtClean="0"/>
              <a:t> минимальная затрата времени,</a:t>
            </a:r>
          </a:p>
          <a:p>
            <a:r>
              <a:rPr lang="ru-RU" dirty="0" smtClean="0"/>
              <a:t> минимальные финансовые затраты,</a:t>
            </a:r>
          </a:p>
          <a:p>
            <a:r>
              <a:rPr lang="ru-RU" dirty="0" smtClean="0"/>
              <a:t> развитие фантазии и творчества.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Актуальность проблемы.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cs typeface="AngsanaUPC" pitchFamily="18" charset="-34"/>
              </a:rPr>
              <a:t>Актуальность исследований, посвященных проблеме формирования экологической культуры младших школьников, объясняется тем, что школа должна воспитать личность, живущую в гармонии с окружающим миром и самим собой. Именно в младшем школьном возрасте в сознании учащихся происходит формирование наглядно-образной картины мира и нравственно-экологической позиции личности.</a:t>
            </a:r>
            <a:endParaRPr lang="ru-RU" dirty="0"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Проблема проекта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Низкий уровень осведомленности детей начальной школы и их родителей об экологических проблемах, происходящих в мире 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сформированности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у них системы научных и практических знаний, ценностных ориентаций, поведения и деятельности, обеспечивающих ответственное отношение к окружающей среде.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Развитие коммуникативно-творческой деятельности учащихся.        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Сформировать у детей ответственное и бережное отношение к окружающему миру в целом.</a:t>
            </a:r>
          </a:p>
          <a:p>
            <a:pPr fontAlgn="base"/>
            <a:r>
              <a:rPr lang="ru-RU" sz="2400" dirty="0" smtClean="0"/>
              <a:t>Научиться через практическую работу находить полезное применение бытовому мусору, тем самым внести свой посильный вклад в частичную утилизацию и сокращению мусорных свалок.</a:t>
            </a:r>
          </a:p>
          <a:p>
            <a:pPr fontAlgn="base"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072206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ru-RU" sz="1600" dirty="0" smtClean="0"/>
          </a:p>
          <a:p>
            <a:pPr fontAlgn="base">
              <a:buNone/>
            </a:pPr>
            <a:endParaRPr lang="ru-RU" sz="1600" dirty="0" smtClean="0"/>
          </a:p>
          <a:p>
            <a:pPr fontAlgn="base"/>
            <a:r>
              <a:rPr lang="ru-RU" sz="1600" dirty="0" smtClean="0"/>
              <a:t>Познакомиться со способами «борьбы» с бытовым мусором, а именно с самым безопасным - способом утилизации;</a:t>
            </a:r>
          </a:p>
          <a:p>
            <a:pPr fontAlgn="base"/>
            <a:r>
              <a:rPr lang="ru-RU" sz="1600" dirty="0" smtClean="0"/>
              <a:t>Вторичное использование мусора.</a:t>
            </a:r>
          </a:p>
          <a:p>
            <a:pPr fontAlgn="base"/>
            <a:r>
              <a:rPr lang="ru-RU" sz="1600" dirty="0" smtClean="0"/>
              <a:t>Освоить новые технологии   работы с различным бросовым материал; </a:t>
            </a:r>
          </a:p>
          <a:p>
            <a:pPr fontAlgn="base"/>
            <a:r>
              <a:rPr lang="ru-RU" sz="1600" dirty="0" smtClean="0"/>
              <a:t> Способствовать развитию сотрудничества ученика с учителем и товарищами по классу;</a:t>
            </a:r>
          </a:p>
          <a:p>
            <a:pPr fontAlgn="base"/>
            <a:endParaRPr lang="ru-RU" sz="1600" dirty="0" smtClean="0"/>
          </a:p>
          <a:p>
            <a:pPr fontAlgn="base"/>
            <a:r>
              <a:rPr lang="ru-RU" sz="1600" dirty="0" smtClean="0"/>
              <a:t>Совместно с  учителем изготовить полезные изделия из  бытового мусора;</a:t>
            </a:r>
          </a:p>
          <a:p>
            <a:pPr fontAlgn="base"/>
            <a:r>
              <a:rPr lang="ru-RU" sz="1600" dirty="0" smtClean="0"/>
              <a:t>Нарисовать плакат на заданную тему.</a:t>
            </a:r>
          </a:p>
          <a:p>
            <a:r>
              <a:rPr lang="ru-RU" sz="1600" dirty="0" smtClean="0"/>
              <a:t>Осуществить контроль над реализацией данного проекта.</a:t>
            </a:r>
          </a:p>
          <a:p>
            <a:r>
              <a:rPr lang="ru-RU" sz="1600" dirty="0" smtClean="0"/>
              <a:t>  Обобщить итоги по внедрению проекта.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24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1357298"/>
            <a:ext cx="7772400" cy="4411677"/>
          </a:xfrm>
        </p:spPr>
        <p:txBody>
          <a:bodyPr>
            <a:normAutofit/>
          </a:bodyPr>
          <a:lstStyle/>
          <a:p>
            <a:pPr algn="ctr"/>
            <a:r>
              <a:rPr lang="ru-RU" sz="2000" cap="none" dirty="0" smtClean="0"/>
              <a:t>Предполагаемые результаты</a:t>
            </a:r>
            <a:r>
              <a:rPr lang="ru-RU" sz="2000" b="0" cap="none" dirty="0" smtClean="0"/>
              <a:t/>
            </a:r>
            <a:br>
              <a:rPr lang="ru-RU" sz="2000" b="0" cap="none" dirty="0" smtClean="0"/>
            </a:br>
            <a:r>
              <a:rPr lang="ru-RU" sz="2400" b="0" cap="none" dirty="0" smtClean="0"/>
              <a:t> Сформировать у детей умение находить применение бросовому материалу в жизни, творчески подходить к изготовлению поделок.</a:t>
            </a:r>
            <a:r>
              <a:rPr lang="ru-RU" sz="2400" cap="none" dirty="0" smtClean="0"/>
              <a:t/>
            </a:r>
            <a:br>
              <a:rPr lang="ru-RU" sz="2400" cap="none" dirty="0" smtClean="0"/>
            </a:br>
            <a:endParaRPr lang="ru-RU" sz="2400" cap="none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Этапы 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57216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1. Изучить  литературу по данному вопросу</a:t>
            </a:r>
          </a:p>
          <a:p>
            <a:pPr>
              <a:buNone/>
            </a:pPr>
            <a:r>
              <a:rPr lang="ru-RU" b="1" dirty="0" smtClean="0"/>
              <a:t>2.Подготовительный этап.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Цель:</a:t>
            </a:r>
            <a:r>
              <a:rPr lang="ru-RU" dirty="0" smtClean="0"/>
              <a:t> создать проблемную ситуацию, заинтересовать детей.</a:t>
            </a:r>
          </a:p>
          <a:p>
            <a:pPr>
              <a:buNone/>
            </a:pPr>
            <a:r>
              <a:rPr lang="ru-RU" dirty="0" smtClean="0"/>
              <a:t>      Актуализация знаний учащихся.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b="1" dirty="0" smtClean="0"/>
              <a:t> Основной этап.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Цель:</a:t>
            </a:r>
            <a:r>
              <a:rPr lang="ru-RU" dirty="0" smtClean="0"/>
              <a:t> осуществить задуманное через творческие способности и фантазию учащихся.</a:t>
            </a:r>
          </a:p>
          <a:p>
            <a:pPr>
              <a:buNone/>
            </a:pPr>
            <a:r>
              <a:rPr lang="ru-RU" dirty="0" smtClean="0"/>
              <a:t>      Обсуждение требований к создаваемой поделке.</a:t>
            </a:r>
          </a:p>
          <a:p>
            <a:pPr>
              <a:buNone/>
            </a:pPr>
            <a:r>
              <a:rPr lang="ru-RU" dirty="0" smtClean="0"/>
              <a:t>       Выбор идеи</a:t>
            </a:r>
          </a:p>
          <a:p>
            <a:pPr>
              <a:buNone/>
            </a:pPr>
            <a:r>
              <a:rPr lang="ru-RU" dirty="0" smtClean="0"/>
              <a:t>       Творческая деятельность учащихся.</a:t>
            </a:r>
          </a:p>
          <a:p>
            <a:pPr>
              <a:buNone/>
            </a:pPr>
            <a:r>
              <a:rPr lang="ru-RU" dirty="0" smtClean="0"/>
              <a:t>        Рисование плакатов.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4. Заключительный этап.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 подвести итоги проекта.</a:t>
            </a:r>
          </a:p>
          <a:p>
            <a:pPr>
              <a:buNone/>
            </a:pPr>
            <a:r>
              <a:rPr lang="ru-RU" dirty="0" smtClean="0"/>
              <a:t>1) Организация выставки работ учащихся для начальной школы.</a:t>
            </a:r>
          </a:p>
          <a:p>
            <a:pPr>
              <a:buNone/>
            </a:pPr>
            <a:r>
              <a:rPr lang="ru-RU" dirty="0" smtClean="0"/>
              <a:t>2) Обсуждение проекта учащимися.</a:t>
            </a:r>
          </a:p>
          <a:p>
            <a:pPr>
              <a:buNone/>
            </a:pPr>
            <a:r>
              <a:rPr lang="ru-RU" dirty="0" smtClean="0"/>
              <a:t>3)Оформление компьютерной презентации.</a:t>
            </a:r>
          </a:p>
          <a:p>
            <a:pPr>
              <a:buNone/>
            </a:pPr>
            <a:r>
              <a:rPr lang="ru-RU" dirty="0" smtClean="0"/>
              <a:t>4)Защита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Практическая часть проекта: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проект\20151024_073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857232"/>
            <a:ext cx="4643470" cy="2928958"/>
          </a:xfrm>
          <a:prstGeom prst="rect">
            <a:avLst/>
          </a:prstGeom>
          <a:noFill/>
        </p:spPr>
      </p:pic>
      <p:pic>
        <p:nvPicPr>
          <p:cNvPr id="1027" name="Picture 3" descr="C:\Users\User\Desktop\проект\20151024_0735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714751"/>
            <a:ext cx="4000528" cy="2571769"/>
          </a:xfrm>
          <a:prstGeom prst="rect">
            <a:avLst/>
          </a:prstGeom>
          <a:noFill/>
        </p:spPr>
      </p:pic>
      <p:pic>
        <p:nvPicPr>
          <p:cNvPr id="3073" name="Picture 1" descr="C:\Users\User\Desktop\проект\20151029_1108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90" y="3714752"/>
            <a:ext cx="4286280" cy="2571768"/>
          </a:xfrm>
          <a:prstGeom prst="rect">
            <a:avLst/>
          </a:prstGeom>
          <a:noFill/>
        </p:spPr>
      </p:pic>
      <p:pic>
        <p:nvPicPr>
          <p:cNvPr id="3074" name="Picture 2" descr="C:\Users\User\Desktop\проект\20151029_1124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857232"/>
            <a:ext cx="390527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3830363</TotalTime>
  <Words>337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Использование проектной технологии в формировании познавательной самостоятельности учащихся на уроках  и во внеклассной работе </vt:lpstr>
      <vt:lpstr>Поделки из бросового материала</vt:lpstr>
      <vt:lpstr>Актуальность проблемы.</vt:lpstr>
      <vt:lpstr>Проблема проекта</vt:lpstr>
      <vt:lpstr>Цель проекта</vt:lpstr>
      <vt:lpstr>Задачи: </vt:lpstr>
      <vt:lpstr>Предполагаемые результаты  Сформировать у детей умение находить применение бросовому материалу в жизни, творчески подходить к изготовлению поделок. </vt:lpstr>
      <vt:lpstr>Этапы  работы: </vt:lpstr>
      <vt:lpstr>Практическая часть проекта: </vt:lpstr>
      <vt:lpstr>Слайд 10</vt:lpstr>
      <vt:lpstr>Слайд 11</vt:lpstr>
      <vt:lpstr>А это наши плакаты.</vt:lpstr>
      <vt:lpstr>Слайд 13</vt:lpstr>
      <vt:lpstr>Слайд 14</vt:lpstr>
      <vt:lpstr>Слайд 15</vt:lpstr>
      <vt:lpstr>Слайд 16</vt:lpstr>
      <vt:lpstr>Слайд 17</vt:lpstr>
      <vt:lpstr>Слайд 18</vt:lpstr>
      <vt:lpstr>Ребята даже сочинили стихотворение, посвященное этой теме.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проектной технологии в формировании познавательной самостоятельности учащихся на уроках  и во внеклассной работе</dc:title>
  <dc:creator>User</dc:creator>
  <cp:lastModifiedBy>User</cp:lastModifiedBy>
  <cp:revision>7</cp:revision>
  <dcterms:created xsi:type="dcterms:W3CDTF">2015-10-25T14:37:17Z</dcterms:created>
  <dcterms:modified xsi:type="dcterms:W3CDTF">2017-05-30T16:13:34Z</dcterms:modified>
</cp:coreProperties>
</file>