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notesMasterIdLst>
    <p:notesMasterId r:id="rId12"/>
  </p:notesMasterIdLst>
  <p:sldIdLst>
    <p:sldId id="256" r:id="rId2"/>
    <p:sldId id="259" r:id="rId3"/>
    <p:sldId id="276" r:id="rId4"/>
    <p:sldId id="260" r:id="rId5"/>
    <p:sldId id="261" r:id="rId6"/>
    <p:sldId id="262" r:id="rId7"/>
    <p:sldId id="263" r:id="rId8"/>
    <p:sldId id="273" r:id="rId9"/>
    <p:sldId id="26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37" autoAdjust="0"/>
    <p:restoredTop sz="94660"/>
  </p:normalViewPr>
  <p:slideViewPr>
    <p:cSldViewPr>
      <p:cViewPr varScale="1">
        <p:scale>
          <a:sx n="106" d="100"/>
          <a:sy n="106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52261-4E7D-4C4B-8735-1EB8A34C1D9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E8332-6AFD-439B-BD0D-7D3EE782F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8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E8332-6AFD-439B-BD0D-7D3EE782FE9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0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4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91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31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48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04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88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579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040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5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92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4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157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3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12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1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2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1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0F2A0CE-2861-4FDF-BD1C-1B158F91193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AC53D105-D71B-4EDA-AA82-CB04FF253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  <p:sldLayoutId id="214748397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2112967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Методологические аспекты Духовно-нравственного воспитания </a:t>
            </a:r>
            <a:r>
              <a:rPr lang="ru-RU" sz="4400" b="1" dirty="0" smtClean="0"/>
              <a:t>на уроках английского языка</a:t>
            </a:r>
            <a:endParaRPr lang="ru-RU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Спасибо за </a:t>
            </a:r>
            <a:r>
              <a:rPr lang="ru-RU" b="1" dirty="0" smtClean="0">
                <a:solidFill>
                  <a:schemeClr val="tx1"/>
                </a:solidFill>
              </a:rPr>
              <a:t>внимание!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305615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Резкая смена идеологических ориентиров, отказ от каких-либо мировоззренческих оснований в начале 90-х гг. XX в. </a:t>
            </a:r>
            <a:r>
              <a:rPr lang="ru-RU" sz="2800" b="1" u="sng" dirty="0"/>
              <a:t>привели к духовному вакууму</a:t>
            </a:r>
            <a:r>
              <a:rPr lang="ru-RU" sz="2800" b="1" dirty="0"/>
              <a:t>, который стал быстро заполняться массовой культурой.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53" y="2348880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Вот </a:t>
            </a:r>
            <a:r>
              <a:rPr lang="ru-RU" sz="2800" b="1" dirty="0"/>
              <a:t>те характеристики состояния современного общества и человека, которые свидетельствуют </a:t>
            </a:r>
            <a:r>
              <a:rPr lang="ru-RU" sz="2800" b="1" u="sng" dirty="0"/>
              <a:t>о духовном кризисе общества и утрате духовного здоровья личности.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val="1757089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276872"/>
            <a:ext cx="8001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/>
              <a:t>Духовность</a:t>
            </a:r>
            <a:r>
              <a:rPr lang="ru-RU" sz="2400" b="1" dirty="0" smtClean="0"/>
              <a:t> – </a:t>
            </a:r>
            <a:r>
              <a:rPr lang="ru-RU" sz="2400" b="1" dirty="0"/>
              <a:t>качественная характеристика сознания и самосознания личности, отражающая </a:t>
            </a:r>
            <a:r>
              <a:rPr lang="ru-RU" sz="2400" b="1" u="sng" dirty="0"/>
              <a:t>целостность и гармонию ее внутреннего </a:t>
            </a:r>
            <a:r>
              <a:rPr lang="ru-RU" sz="2400" b="1" u="sng" dirty="0" smtClean="0"/>
              <a:t>мира</a:t>
            </a:r>
            <a:r>
              <a:rPr lang="ru-RU" sz="2400" b="1" dirty="0" smtClean="0"/>
              <a:t>. Она предполагает </a:t>
            </a:r>
            <a:r>
              <a:rPr lang="ru-RU" sz="2400" b="1" dirty="0"/>
              <a:t>постоянный и </a:t>
            </a:r>
            <a:r>
              <a:rPr lang="ru-RU" sz="2400" b="1" dirty="0" err="1" smtClean="0"/>
              <a:t>непрекращающийся</a:t>
            </a:r>
            <a:r>
              <a:rPr lang="ru-RU" sz="2400" b="1" dirty="0" err="1" smtClean="0">
                <a:solidFill>
                  <a:schemeClr val="bg1"/>
                </a:solidFill>
              </a:rPr>
              <a:t>души</a:t>
            </a:r>
            <a:r>
              <a:rPr lang="ru-RU" sz="2400" b="1" dirty="0">
                <a:solidFill>
                  <a:schemeClr val="bg1"/>
                </a:solidFill>
              </a:rPr>
              <a:t>, </a:t>
            </a:r>
            <a:r>
              <a:rPr lang="ru-RU" sz="2400" b="1" dirty="0"/>
              <a:t>осмысление мира и себя в этом мире, стремление к совершенствованию себя, преобразованию пространства собственного внутреннего мира, расширению своего сознания.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445" y="2212785"/>
            <a:ext cx="75724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По мнению русских философов (И. Ильина, В. Соловьева, Г. Федотова и др.), истинная духовность не существует вне нравственности. Высшая духовность невозможна без душевности – эмоциональной чуткости, отзывчивости, способности к эмоциональному отклику: жалости, состраданию, любви к ближнему.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191" y="2852936"/>
            <a:ext cx="792961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опыт переживания высоких духовных состояний;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опыт осознания своей внутренней духовной реальности и понимания самоценности духовного мира другого человека;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опыт определения воспитанником актуальных для него  нравственных проблем;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опыт разрешения нравственных проблем;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опыт содержательного, духовного общения;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опыт определения и реализации своих ценностных приоритетов в искусстве, в духовно-практической деятельности (творчество, общение, помощь людям, социальное служение, благотворительность, добровольчество, волонтерство и т.д.)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45371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Содержанием духовно-нравственного воспитания является духовный и нравственный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опыт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800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85818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Духовно-нравственные ценности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Гуманизм</a:t>
            </a:r>
          </a:p>
          <a:p>
            <a:pPr>
              <a:buFont typeface="Wingdings" pitchFamily="2" charset="2"/>
              <a:buChar char="Ø"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Ответственность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8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Долг</a:t>
            </a:r>
          </a:p>
          <a:p>
            <a:pPr>
              <a:buFont typeface="Wingdings" pitchFamily="2" charset="2"/>
              <a:buChar char="Ø"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Совестливость</a:t>
            </a:r>
          </a:p>
          <a:p>
            <a:pPr>
              <a:buFont typeface="Wingdings" pitchFamily="2" charset="2"/>
              <a:buChar char="Ø"/>
            </a:pPr>
            <a:r>
              <a:rPr lang="ru-RU" sz="28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Чувство собственного достоинства</a:t>
            </a:r>
          </a:p>
          <a:p>
            <a:pPr>
              <a:buFont typeface="Wingdings" pitchFamily="2" charset="2"/>
              <a:buChar char="Ø"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Гражданственность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8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Культура чувств</a:t>
            </a:r>
          </a:p>
          <a:p>
            <a:pPr>
              <a:buFont typeface="Wingdings" pitchFamily="2" charset="2"/>
              <a:buChar char="Ø"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Способность к нравственному усилию</a:t>
            </a:r>
          </a:p>
          <a:p>
            <a:pPr>
              <a:buFont typeface="Wingdings" pitchFamily="2" charset="2"/>
              <a:buChar char="Ø"/>
            </a:pPr>
            <a:r>
              <a:rPr lang="ru-RU" sz="28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Чувство эмпатии</a:t>
            </a:r>
            <a:r>
              <a:rPr lang="ru-RU" sz="28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303356"/>
            <a:ext cx="76438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/>
              <a:t>Язык</a:t>
            </a:r>
            <a:r>
              <a:rPr lang="ru-RU" sz="2800" b="1" dirty="0" smtClean="0"/>
              <a:t> – хранилище культуры этноса, в нем запечатлен весь познавательный опыт народа, его морально-этические, социокультурные, художественно-эстетические, воспитательные идеалы.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857628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«Язык – духовное богатство народа», 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«Сколько я знаю языков, столько я – человек»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5143512"/>
            <a:ext cx="3146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В. А. Сухомлинский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8695" y="2132856"/>
            <a:ext cx="67866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Учебный предмет </a:t>
            </a:r>
            <a:r>
              <a:rPr lang="ru-RU" sz="2800" b="1" dirty="0"/>
              <a:t>«Иностранный язык» имеет существенную </a:t>
            </a:r>
            <a:r>
              <a:rPr lang="ru-RU" sz="2800" b="1" u="sng" dirty="0"/>
              <a:t>особенность</a:t>
            </a:r>
            <a:r>
              <a:rPr lang="ru-RU" sz="2800" b="1" dirty="0"/>
              <a:t>: он как бы </a:t>
            </a:r>
            <a:r>
              <a:rPr lang="ru-RU" sz="2800" b="1" dirty="0" smtClean="0"/>
              <a:t>а </a:t>
            </a:r>
            <a:r>
              <a:rPr lang="ru-RU" sz="2800" b="1" dirty="0"/>
              <a:t>тематика и ситуации для речи привносятся извне. Поэтому иностранный язык, как никакой другой учебный предмет, открыт для использования содержания из различных областей знаний, содержания других учебных предметов.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375</TotalTime>
  <Words>368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Ион (конференц-зал)</vt:lpstr>
      <vt:lpstr>Методологические аспекты Духовно-нравственного воспитания на уроках английского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</dc:creator>
  <cp:lastModifiedBy>Николай</cp:lastModifiedBy>
  <cp:revision>39</cp:revision>
  <dcterms:created xsi:type="dcterms:W3CDTF">2012-03-26T16:55:32Z</dcterms:created>
  <dcterms:modified xsi:type="dcterms:W3CDTF">2017-05-30T07:24:05Z</dcterms:modified>
</cp:coreProperties>
</file>