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71" r:id="rId2"/>
    <p:sldId id="288" r:id="rId3"/>
    <p:sldId id="281" r:id="rId4"/>
    <p:sldId id="272" r:id="rId5"/>
    <p:sldId id="283" r:id="rId6"/>
    <p:sldId id="284" r:id="rId7"/>
    <p:sldId id="285" r:id="rId8"/>
    <p:sldId id="286" r:id="rId9"/>
    <p:sldId id="287" r:id="rId10"/>
    <p:sldId id="282" r:id="rId11"/>
    <p:sldId id="258" r:id="rId1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9390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462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9FFC3616-0E2C-42FD-8CAB-8548263EC6FC}" type="datetimeFigureOut">
              <a:rPr lang="ru-RU"/>
              <a:pPr>
                <a:defRPr/>
              </a:pPr>
              <a:t>30.05.2017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6AB6FFDF-2758-4EB7-BA3A-39314CF91F4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468058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0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17411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381ADD20-EA3B-491B-8621-CD56438C1107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4034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44035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E2C2322C-1684-49BB-B09D-74C0254AA821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11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6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21507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EE01FB86-8B65-414A-8BD9-F1DE7229DBA5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8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19459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0EC0A3C-0343-4D20-A0E8-4C5FC24B1F61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4034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44035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E2C2322C-1684-49BB-B09D-74C0254AA821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4034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44035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E2C2322C-1684-49BB-B09D-74C0254AA821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4034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44035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E2C2322C-1684-49BB-B09D-74C0254AA821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4034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44035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E2C2322C-1684-49BB-B09D-74C0254AA821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4034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44035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E2C2322C-1684-49BB-B09D-74C0254AA821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9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6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21507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EE01FB86-8B65-414A-8BD9-F1DE7229DBA5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10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3F46DF-5E35-41A4-A8D5-B64133DE74EC}" type="datetimeFigureOut">
              <a:rPr lang="ru-RU"/>
              <a:pPr>
                <a:defRPr/>
              </a:pPr>
              <a:t>30.05.2017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6B59B1-7DD5-47E3-9D00-11F4FF35801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D67895-081B-4049-AA49-1FCE4919B8BD}" type="datetimeFigureOut">
              <a:rPr lang="ru-RU"/>
              <a:pPr>
                <a:defRPr/>
              </a:pPr>
              <a:t>30.05.2017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8F5A23-4261-4E97-9A84-860E5EBD5C8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B25E74-EB4C-476B-8CDE-037071576009}" type="datetimeFigureOut">
              <a:rPr lang="ru-RU"/>
              <a:pPr>
                <a:defRPr/>
              </a:pPr>
              <a:t>30.05.2017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023D07-BB35-4C8E-8ABB-543F81EED8D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B2F7EF-8013-450B-85BC-8AF45937CA5C}" type="datetimeFigureOut">
              <a:rPr lang="ru-RU"/>
              <a:pPr>
                <a:defRPr/>
              </a:pPr>
              <a:t>30.05.2017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136960-C940-421E-BE63-5F108AACC24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5CD1B1-DCAC-463A-872E-22AE077A4865}" type="datetimeFigureOut">
              <a:rPr lang="ru-RU"/>
              <a:pPr>
                <a:defRPr/>
              </a:pPr>
              <a:t>30.05.2017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E374A9-1765-464B-A4AF-20677A1DBE5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0155FB-CFAB-49AA-A92E-C2BCB7D6DDDD}" type="datetimeFigureOut">
              <a:rPr lang="ru-RU"/>
              <a:pPr>
                <a:defRPr/>
              </a:pPr>
              <a:t>30.05.2017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DB2CCD-C4FF-48CA-AB79-099777FE38D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5B015C-90F9-4A14-9D44-D6B34D276792}" type="datetimeFigureOut">
              <a:rPr lang="ru-RU"/>
              <a:pPr>
                <a:defRPr/>
              </a:pPr>
              <a:t>30.05.2017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94B037-6764-4FFE-A198-B17C78DBFBA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A50CBD-3387-4A36-8A13-991299688EF1}" type="datetimeFigureOut">
              <a:rPr lang="ru-RU"/>
              <a:pPr>
                <a:defRPr/>
              </a:pPr>
              <a:t>30.05.2017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D8DEEB-AC32-4870-A4DF-573FB0D94B4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A43845-D6A5-4E61-9CFD-92E5ABCE9A76}" type="datetimeFigureOut">
              <a:rPr lang="ru-RU"/>
              <a:pPr>
                <a:defRPr/>
              </a:pPr>
              <a:t>30.05.2017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65DB33-63A5-4D7D-B0D8-146B877E7EF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59C7BD-2B5C-47EE-9F88-9B2423CD6579}" type="datetimeFigureOut">
              <a:rPr lang="ru-RU"/>
              <a:pPr>
                <a:defRPr/>
              </a:pPr>
              <a:t>30.05.2017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11A548-E9EE-4A91-B2E6-B31D8C38233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75FE1D-969A-4184-A2E9-38F0932BFF26}" type="datetimeFigureOut">
              <a:rPr lang="ru-RU"/>
              <a:pPr>
                <a:defRPr/>
              </a:pPr>
              <a:t>30.05.2017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E34BC6-D2F4-4C7C-B37F-6935F5FBD7B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CAA9D634-A525-4DA4-8EC0-434717B08BF5}" type="datetimeFigureOut">
              <a:rPr lang="ru-RU"/>
              <a:pPr>
                <a:defRPr/>
              </a:pPr>
              <a:t>30.05.2017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04DF93B4-221C-4CE8-99E3-198813CD0EA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png"/><Relationship Id="rId3" Type="http://schemas.openxmlformats.org/officeDocument/2006/relationships/notesSlide" Target="../notesSlides/notesSlide1.xml"/><Relationship Id="rId7" Type="http://schemas.openxmlformats.org/officeDocument/2006/relationships/image" Target="../media/image5.jpeg"/><Relationship Id="rId12" Type="http://schemas.openxmlformats.org/officeDocument/2006/relationships/image" Target="../media/image10.png"/><Relationship Id="rId2" Type="http://schemas.openxmlformats.org/officeDocument/2006/relationships/slideLayout" Target="../slideLayouts/slideLayout1.xml"/><Relationship Id="rId1" Type="http://schemas.openxmlformats.org/officeDocument/2006/relationships/video" Target="NULL" TargetMode="External"/><Relationship Id="rId6" Type="http://schemas.openxmlformats.org/officeDocument/2006/relationships/image" Target="../media/image4.png"/><Relationship Id="rId11" Type="http://schemas.openxmlformats.org/officeDocument/2006/relationships/image" Target="../media/image9.jpeg"/><Relationship Id="rId5" Type="http://schemas.openxmlformats.org/officeDocument/2006/relationships/image" Target="../media/image3.jpeg"/><Relationship Id="rId10" Type="http://schemas.openxmlformats.org/officeDocument/2006/relationships/image" Target="../media/image8.jpeg"/><Relationship Id="rId4" Type="http://schemas.openxmlformats.org/officeDocument/2006/relationships/image" Target="../media/image2.jpeg"/><Relationship Id="rId9" Type="http://schemas.openxmlformats.org/officeDocument/2006/relationships/image" Target="../media/image7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7" Type="http://schemas.openxmlformats.org/officeDocument/2006/relationships/image" Target="../media/image1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.jp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7" Type="http://schemas.openxmlformats.org/officeDocument/2006/relationships/image" Target="../media/image2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5.jpeg"/><Relationship Id="rId5" Type="http://schemas.openxmlformats.org/officeDocument/2006/relationships/image" Target="../media/image24.jpg"/><Relationship Id="rId4" Type="http://schemas.openxmlformats.org/officeDocument/2006/relationships/image" Target="../media/image2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9.jpeg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7" Type="http://schemas.openxmlformats.org/officeDocument/2006/relationships/image" Target="../media/image34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3.jpeg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4" name="Объект 8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33881" y="764704"/>
            <a:ext cx="8291313" cy="53572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Заголовок 10"/>
          <p:cNvPicPr>
            <a:picLocks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81050" y="1311275"/>
            <a:ext cx="7783513" cy="3284538"/>
          </a:xfrm>
          <a:prstGeom prst="rect">
            <a:avLst/>
          </a:prstGeom>
          <a:noFill/>
        </p:spPr>
      </p:pic>
      <p:pic>
        <p:nvPicPr>
          <p:cNvPr id="4098" name="Picture 2" descr="http://t2.gstatic.com/images?q=tbn:ANd9GcTk9_nr2Jwxg-JSiJdAQIqhIAwRoSfbZ4KFstadGwM7RVwhOvAI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3084513"/>
            <a:ext cx="2290763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0" name="Picture 4" descr="http://upload.wikimedia.org/wikipedia/commons/thumb/7/78/Flag-map_of_Georgia.svg/220px-Flag-map_of_Georgia.svg.pn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239713" y="5083175"/>
            <a:ext cx="2573337" cy="133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6" name="Picture 10" descr="http://dic.academic.ru/pictures/wiki/files/50/220px-Flag-map_of_the_People's_Republic_of_China.svg.png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6797675" y="5073650"/>
            <a:ext cx="2095500" cy="176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8" name="Picture 12" descr="http://t2.gstatic.com/images?q=tbn:ANd9GcTExMMv-bASp8gwpV4m_xXFRKqUqZQmCQm_gskhuD4ahXlw-7Yo"/>
          <p:cNvPicPr>
            <a:picLocks noChangeAspect="1" noChangeArrowheads="1"/>
          </p:cNvPicPr>
          <p:nvPr/>
        </p:nvPicPr>
        <p:blipFill>
          <a:blip r:embed="rId10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08400" y="5602288"/>
            <a:ext cx="2286000" cy="1196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14" name="Picture 18" descr="http://t2.gstatic.com/images?q=tbn:ANd9GcRR0N_DrrfBTC8Fb02wgZNdEh4XbaE58ikJ458HspkbJgZL_WNI_w"/>
          <p:cNvPicPr>
            <a:picLocks noChangeAspect="1" noChangeArrowheads="1"/>
          </p:cNvPicPr>
          <p:nvPr/>
        </p:nvPicPr>
        <p:blipFill>
          <a:blip r:embed="rId11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786563" y="92075"/>
            <a:ext cx="2514600" cy="181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18" name="Picture 22" descr="http://upload.wikimedia.org/wikipedia/commons/thumb/b/b2/Flag-map_of_Lithuania.svg/220px-Flag-map_of_Lithuania.svg.png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392113" y="412750"/>
            <a:ext cx="1508125" cy="1177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Shape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13"/>
          <a:srcRect/>
          <a:stretch>
            <a:fillRect/>
          </a:stretch>
        </p:blipFill>
        <p:spPr bwMode="auto">
          <a:xfrm>
            <a:off x="239713" y="6111875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2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41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41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4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41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41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4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4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4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4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41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41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2000"/>
                                        <p:tgtEl>
                                          <p:spTgt spid="4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45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6" fill="hold">
                      <p:stCondLst>
                        <p:cond delay="0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9" dur="36724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video>
              <p:cMediaNode vol="80000">
                <p:cTn id="50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vide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2283" y="179349"/>
            <a:ext cx="55446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/>
              <a:t>Дружно</a:t>
            </a:r>
            <a:r>
              <a:rPr lang="ru-RU" dirty="0"/>
              <a:t> за мир стоять — войне не бывать.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499992" y="608900"/>
            <a:ext cx="45365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Язык </a:t>
            </a:r>
            <a:r>
              <a:rPr lang="ru-RU" b="1" dirty="0"/>
              <a:t>дружбы</a:t>
            </a:r>
            <a:r>
              <a:rPr lang="ru-RU" dirty="0"/>
              <a:t> не нуждается в переводе.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98966" y="1156102"/>
            <a:ext cx="4896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/>
              <a:t>Дружба</a:t>
            </a:r>
            <a:r>
              <a:rPr lang="ru-RU" dirty="0"/>
              <a:t> и братство — </a:t>
            </a:r>
            <a:r>
              <a:rPr lang="ru-RU" dirty="0" smtClean="0"/>
              <a:t>лучше богатства.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3491880" y="1700808"/>
            <a:ext cx="52565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Если бы не </a:t>
            </a:r>
            <a:r>
              <a:rPr lang="ru-RU" b="1" dirty="0"/>
              <a:t>дружба</a:t>
            </a:r>
            <a:r>
              <a:rPr lang="ru-RU" dirty="0"/>
              <a:t>, то люди бы пропали.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298966" y="2348880"/>
            <a:ext cx="44890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/>
              <a:t>Дружба</a:t>
            </a:r>
            <a:r>
              <a:rPr lang="ru-RU" dirty="0"/>
              <a:t> людей гору сокровищ создает.</a:t>
            </a:r>
          </a:p>
        </p:txBody>
      </p:sp>
      <p:sp>
        <p:nvSpPr>
          <p:cNvPr id="18" name="Прямоугольник 17"/>
          <p:cNvSpPr/>
          <p:nvPr/>
        </p:nvSpPr>
        <p:spPr>
          <a:xfrm>
            <a:off x="638145" y="3284984"/>
            <a:ext cx="7867730" cy="258532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Как и зачем России </a:t>
            </a:r>
          </a:p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дружить с соседними </a:t>
            </a:r>
          </a:p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государствами?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6432284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TextBox 1"/>
          <p:cNvSpPr txBox="1">
            <a:spLocks noChangeArrowheads="1"/>
          </p:cNvSpPr>
          <p:nvPr/>
        </p:nvSpPr>
        <p:spPr bwMode="auto">
          <a:xfrm>
            <a:off x="525463" y="765175"/>
            <a:ext cx="8001000" cy="526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  <a:buFont typeface="Arial" charset="0"/>
              <a:buChar char="•"/>
            </a:pPr>
            <a:r>
              <a:rPr lang="ru-RU" sz="3200" b="1">
                <a:solidFill>
                  <a:srgbClr val="793905"/>
                </a:solidFill>
                <a:latin typeface="Times New Roman" pitchFamily="18" charset="0"/>
                <a:cs typeface="Times New Roman" pitchFamily="18" charset="0"/>
              </a:rPr>
              <a:t>  Теперь я знаю…</a:t>
            </a:r>
          </a:p>
          <a:p>
            <a:pPr>
              <a:lnSpc>
                <a:spcPct val="150000"/>
              </a:lnSpc>
              <a:buFont typeface="Arial" charset="0"/>
              <a:buChar char="•"/>
            </a:pPr>
            <a:r>
              <a:rPr lang="ru-RU" sz="3200" b="1">
                <a:solidFill>
                  <a:srgbClr val="793905"/>
                </a:solidFill>
                <a:latin typeface="Times New Roman" pitchFamily="18" charset="0"/>
                <a:cs typeface="Times New Roman" pitchFamily="18" charset="0"/>
              </a:rPr>
              <a:t>  Теперь я могу…</a:t>
            </a:r>
          </a:p>
          <a:p>
            <a:pPr>
              <a:lnSpc>
                <a:spcPct val="150000"/>
              </a:lnSpc>
              <a:buFont typeface="Arial" charset="0"/>
              <a:buChar char="•"/>
            </a:pPr>
            <a:r>
              <a:rPr lang="ru-RU" sz="3200" b="1">
                <a:solidFill>
                  <a:srgbClr val="793905"/>
                </a:solidFill>
                <a:latin typeface="Times New Roman" pitchFamily="18" charset="0"/>
                <a:cs typeface="Times New Roman" pitchFamily="18" charset="0"/>
              </a:rPr>
              <a:t>  На уроке у меня получилось…</a:t>
            </a:r>
          </a:p>
          <a:p>
            <a:pPr>
              <a:lnSpc>
                <a:spcPct val="150000"/>
              </a:lnSpc>
              <a:buFont typeface="Arial" charset="0"/>
              <a:buChar char="•"/>
            </a:pPr>
            <a:r>
              <a:rPr lang="ru-RU" sz="3200" b="1">
                <a:solidFill>
                  <a:srgbClr val="793905"/>
                </a:solidFill>
                <a:latin typeface="Times New Roman" pitchFamily="18" charset="0"/>
                <a:cs typeface="Times New Roman" pitchFamily="18" charset="0"/>
              </a:rPr>
              <a:t>  Было трудно…</a:t>
            </a:r>
          </a:p>
          <a:p>
            <a:pPr>
              <a:lnSpc>
                <a:spcPct val="150000"/>
              </a:lnSpc>
              <a:buFont typeface="Arial" charset="0"/>
              <a:buChar char="•"/>
            </a:pPr>
            <a:r>
              <a:rPr lang="ru-RU" sz="3200" b="1">
                <a:solidFill>
                  <a:srgbClr val="793905"/>
                </a:solidFill>
                <a:latin typeface="Times New Roman" pitchFamily="18" charset="0"/>
                <a:cs typeface="Times New Roman" pitchFamily="18" charset="0"/>
              </a:rPr>
              <a:t>  Я хочу узнать…</a:t>
            </a:r>
          </a:p>
          <a:p>
            <a:pPr>
              <a:lnSpc>
                <a:spcPct val="150000"/>
              </a:lnSpc>
              <a:buFont typeface="Arial" charset="0"/>
              <a:buChar char="•"/>
            </a:pPr>
            <a:r>
              <a:rPr lang="ru-RU" sz="3200" b="1">
                <a:solidFill>
                  <a:srgbClr val="793905"/>
                </a:solidFill>
                <a:latin typeface="Times New Roman" pitchFamily="18" charset="0"/>
                <a:cs typeface="Times New Roman" pitchFamily="18" charset="0"/>
              </a:rPr>
              <a:t>  Я буду искать информацию об этом в …</a:t>
            </a:r>
          </a:p>
          <a:p>
            <a:pPr>
              <a:lnSpc>
                <a:spcPct val="150000"/>
              </a:lnSpc>
              <a:buFont typeface="Arial" charset="0"/>
              <a:buChar char="•"/>
            </a:pPr>
            <a:r>
              <a:rPr lang="ru-RU" sz="3200" b="1">
                <a:solidFill>
                  <a:srgbClr val="793905"/>
                </a:solidFill>
                <a:latin typeface="Times New Roman" pitchFamily="18" charset="0"/>
                <a:cs typeface="Times New Roman" pitchFamily="18" charset="0"/>
              </a:rPr>
              <a:t>  Своей работой на уроке я 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268760"/>
            <a:ext cx="8229600" cy="1143000"/>
          </a:xfrm>
        </p:spPr>
        <p:txBody>
          <a:bodyPr/>
          <a:lstStyle/>
          <a:p>
            <a:r>
              <a:rPr lang="ru-RU" dirty="0" smtClean="0"/>
              <a:t>Наши ближайшие соседи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r">
              <a:buNone/>
            </a:pPr>
            <a:endParaRPr lang="ru-RU" dirty="0" smtClean="0"/>
          </a:p>
          <a:p>
            <a:pPr marL="0" indent="0" algn="r">
              <a:buNone/>
            </a:pPr>
            <a:endParaRPr lang="ru-RU" dirty="0"/>
          </a:p>
          <a:p>
            <a:pPr marL="0" indent="0" algn="r">
              <a:buNone/>
            </a:pPr>
            <a:r>
              <a:rPr lang="ru-RU" dirty="0" smtClean="0"/>
              <a:t>Подготовила</a:t>
            </a:r>
          </a:p>
          <a:p>
            <a:pPr marL="0" indent="0" algn="r">
              <a:buNone/>
            </a:pPr>
            <a:r>
              <a:rPr lang="ru-RU" dirty="0" smtClean="0"/>
              <a:t>Бондаренко Е.Е.</a:t>
            </a:r>
          </a:p>
          <a:p>
            <a:pPr marL="0" indent="0" algn="r">
              <a:buNone/>
            </a:pPr>
            <a:r>
              <a:rPr lang="ru-RU" dirty="0"/>
              <a:t>у</a:t>
            </a:r>
            <a:r>
              <a:rPr lang="ru-RU" dirty="0" smtClean="0"/>
              <a:t>читель 3 «В» класса</a:t>
            </a:r>
          </a:p>
          <a:p>
            <a:pPr marL="0" indent="0" algn="r">
              <a:buNone/>
            </a:pPr>
            <a:r>
              <a:rPr lang="ru-RU" dirty="0" smtClean="0"/>
              <a:t>МОУ «СОШ»</a:t>
            </a:r>
          </a:p>
          <a:p>
            <a:pPr marL="0" indent="0" algn="r">
              <a:buNone/>
            </a:pPr>
            <a:r>
              <a:rPr lang="ru-RU" dirty="0" smtClean="0"/>
              <a:t> Всеволожский ЦО»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950709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2283" y="179349"/>
            <a:ext cx="55446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/>
              <a:t>Дружно</a:t>
            </a:r>
            <a:r>
              <a:rPr lang="ru-RU" dirty="0"/>
              <a:t> за мир стоять — войне не бывать.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499992" y="608900"/>
            <a:ext cx="45365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Язык </a:t>
            </a:r>
            <a:r>
              <a:rPr lang="ru-RU" b="1" dirty="0"/>
              <a:t>дружбы</a:t>
            </a:r>
            <a:r>
              <a:rPr lang="ru-RU" dirty="0"/>
              <a:t> не нуждается в переводе.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98966" y="1156102"/>
            <a:ext cx="4896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/>
              <a:t>Дружба</a:t>
            </a:r>
            <a:r>
              <a:rPr lang="ru-RU" dirty="0"/>
              <a:t> и братство — </a:t>
            </a:r>
            <a:r>
              <a:rPr lang="ru-RU" dirty="0" smtClean="0"/>
              <a:t>лучше богатства.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3491880" y="1700808"/>
            <a:ext cx="52565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Если бы не </a:t>
            </a:r>
            <a:r>
              <a:rPr lang="ru-RU" b="1" dirty="0"/>
              <a:t>дружба</a:t>
            </a:r>
            <a:r>
              <a:rPr lang="ru-RU" dirty="0"/>
              <a:t>, то люди бы пропали.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298966" y="2348880"/>
            <a:ext cx="44890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/>
              <a:t>Дружба</a:t>
            </a:r>
            <a:r>
              <a:rPr lang="ru-RU" dirty="0"/>
              <a:t> людей гору сокровищ создает.</a:t>
            </a:r>
          </a:p>
        </p:txBody>
      </p:sp>
      <p:sp>
        <p:nvSpPr>
          <p:cNvPr id="18" name="Прямоугольник 17"/>
          <p:cNvSpPr/>
          <p:nvPr/>
        </p:nvSpPr>
        <p:spPr>
          <a:xfrm>
            <a:off x="638145" y="3284984"/>
            <a:ext cx="7867730" cy="258532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Как и зачем России </a:t>
            </a:r>
          </a:p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дружить с соседними </a:t>
            </a:r>
          </a:p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государствами?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2009802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0" y="0"/>
            <a:ext cx="4572000" cy="830263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rgbClr val="002060"/>
                </a:solidFill>
                <a:latin typeface="Georgia" pitchFamily="18" charset="0"/>
              </a:rPr>
              <a:t> Имеют общую границу </a:t>
            </a:r>
            <a:br>
              <a:rPr lang="ru-RU" sz="2400" b="1" dirty="0">
                <a:solidFill>
                  <a:srgbClr val="002060"/>
                </a:solidFill>
                <a:latin typeface="Georgia" pitchFamily="18" charset="0"/>
              </a:rPr>
            </a:br>
            <a:r>
              <a:rPr lang="ru-RU" sz="2400" b="1" dirty="0">
                <a:solidFill>
                  <a:srgbClr val="002060"/>
                </a:solidFill>
                <a:latin typeface="Georgia" pitchFamily="18" charset="0"/>
              </a:rPr>
              <a:t>с Россией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4572000" y="0"/>
            <a:ext cx="4572000" cy="830263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rgbClr val="002060"/>
                </a:solidFill>
                <a:latin typeface="Georgia" pitchFamily="18" charset="0"/>
              </a:rPr>
              <a:t>Не имеют общей границы с Россией</a:t>
            </a: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4572000" y="0"/>
            <a:ext cx="0" cy="6858000"/>
          </a:xfrm>
          <a:prstGeom prst="line">
            <a:avLst/>
          </a:prstGeom>
          <a:ln w="762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Скругленный прямоугольник 2"/>
          <p:cNvSpPr/>
          <p:nvPr/>
        </p:nvSpPr>
        <p:spPr>
          <a:xfrm>
            <a:off x="5580063" y="1336675"/>
            <a:ext cx="2520950" cy="360363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rgbClr val="002060"/>
                </a:solidFill>
              </a:rPr>
              <a:t>Азербайджан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2411413" y="2247900"/>
            <a:ext cx="2520950" cy="360363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rgbClr val="002060"/>
                </a:solidFill>
              </a:rPr>
              <a:t>Польша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1331913" y="3644900"/>
            <a:ext cx="2519362" cy="360363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rgbClr val="002060"/>
                </a:solidFill>
              </a:rPr>
              <a:t>Эстония</a:t>
            </a: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240213" y="4889500"/>
            <a:ext cx="2519362" cy="360363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rgbClr val="002060"/>
                </a:solidFill>
              </a:rPr>
              <a:t>Белоруссия</a:t>
            </a: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179388" y="4941888"/>
            <a:ext cx="2520950" cy="358775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rgbClr val="002060"/>
                </a:solidFill>
              </a:rPr>
              <a:t>Франция</a:t>
            </a: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1835150" y="949325"/>
            <a:ext cx="2520950" cy="360363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rgbClr val="002060"/>
                </a:solidFill>
              </a:rPr>
              <a:t>Индия</a:t>
            </a: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5203825" y="3213100"/>
            <a:ext cx="2520950" cy="360363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rgbClr val="002060"/>
                </a:solidFill>
              </a:rPr>
              <a:t>Турция</a:t>
            </a: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5243513" y="5934075"/>
            <a:ext cx="2520950" cy="360363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rgbClr val="002060"/>
                </a:solidFill>
              </a:rPr>
              <a:t>Египет</a:t>
            </a: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684213" y="5589588"/>
            <a:ext cx="2519362" cy="360362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rgbClr val="002060"/>
                </a:solidFill>
              </a:rPr>
              <a:t>Латвия</a:t>
            </a: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1979613" y="6302375"/>
            <a:ext cx="2520950" cy="360363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rgbClr val="002060"/>
                </a:solidFill>
              </a:rPr>
              <a:t>Литва</a:t>
            </a: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250825" y="2997200"/>
            <a:ext cx="2520950" cy="360363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rgbClr val="002060"/>
                </a:solidFill>
              </a:rPr>
              <a:t>Финляндия</a:t>
            </a: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5508625" y="4149725"/>
            <a:ext cx="2519363" cy="358775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rgbClr val="002060"/>
                </a:solidFill>
              </a:rPr>
              <a:t>Норвегия</a:t>
            </a: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5759450" y="1916113"/>
            <a:ext cx="2520950" cy="360362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rgbClr val="002060"/>
                </a:solidFill>
              </a:rPr>
              <a:t>Украина</a:t>
            </a: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179388" y="1557338"/>
            <a:ext cx="2520950" cy="358775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rgbClr val="002060"/>
                </a:solidFill>
              </a:rPr>
              <a:t>Грузия</a:t>
            </a:r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6372225" y="5332413"/>
            <a:ext cx="2520950" cy="360362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rgbClr val="002060"/>
                </a:solidFill>
              </a:rPr>
              <a:t>Южная Осетия</a:t>
            </a:r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2987675" y="1562100"/>
            <a:ext cx="2520950" cy="360363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rgbClr val="002060"/>
                </a:solidFill>
              </a:rPr>
              <a:t>Абхазия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33CC33"/>
                                      </p:to>
                                    </p:animClr>
                                    <p:set>
                                      <p:cBhvr>
                                        <p:cTn id="1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35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276 -0.03608 L -0.59062 0.53631 " pathEditMode="relative" rAng="0" ptsTypes="AA">
                                      <p:cBhvr>
                                        <p:cTn id="21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0920" y="28608"/>
                                    </p:animMotion>
                                  </p:childTnLst>
                                </p:cTn>
                              </p:par>
                              <p:par>
                                <p:cTn id="22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3" dur="3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24" dur="3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5" dur="3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63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3.43201E-6 L 0.35052 0.01387 " pathEditMode="relative" rAng="0" ptsTypes="AA">
                                      <p:cBhvr>
                                        <p:cTn id="27" dur="3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500" y="700"/>
                                    </p:animMotion>
                                  </p:childTnLst>
                                </p:cTn>
                              </p:par>
                              <p:par>
                                <p:cTn id="28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9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33CC33"/>
                                      </p:to>
                                    </p:animClr>
                                    <p:set>
                                      <p:cBhvr>
                                        <p:cTn id="30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1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35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2.22942E-6 L -0.16927 0.16697 " pathEditMode="relative" rAng="0" ptsTypes="AA">
                                      <p:cBhvr>
                                        <p:cTn id="33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472" y="8349"/>
                                    </p:animMotion>
                                  </p:childTnLst>
                                </p:cTn>
                              </p:par>
                              <p:par>
                                <p:cTn id="34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5" dur="3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36" dur="3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7" dur="3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63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2.53469E-6 L -0.01789 -0.10592 " pathEditMode="relative" rAng="0" ptsTypes="AA">
                                      <p:cBhvr>
                                        <p:cTn id="39" dur="3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00" y="-5300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1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33CC33"/>
                                      </p:to>
                                    </p:animClr>
                                    <p:set>
                                      <p:cBhvr>
                                        <p:cTn id="42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3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35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3.03423E-6 L -0.19288 -0.2463 " pathEditMode="relative" rAng="0" ptsTypes="AA">
                                      <p:cBhvr>
                                        <p:cTn id="45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653" y="-12327"/>
                                    </p:animMotion>
                                  </p:childTnLst>
                                </p:cTn>
                              </p:par>
                              <p:par>
                                <p:cTn id="46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7" dur="3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48" dur="3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9" dur="3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63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2.67345E-6 L 0.53159 -0.14778 " pathEditMode="relative" rAng="0" ptsTypes="AA">
                                      <p:cBhvr>
                                        <p:cTn id="51" dur="3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6600" y="-7400"/>
                                    </p:animMotion>
                                  </p:childTnLst>
                                </p:cTn>
                              </p:par>
                              <p:par>
                                <p:cTn id="52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3" dur="3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33CC33"/>
                                      </p:to>
                                    </p:animClr>
                                    <p:set>
                                      <p:cBhvr>
                                        <p:cTn id="54" dur="3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5" dur="3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35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-0.02082 L -0.43212 -0.16536 " pathEditMode="relative" rAng="0" ptsTypes="AA">
                                      <p:cBhvr>
                                        <p:cTn id="57" dur="3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1615" y="-7239"/>
                                    </p:animMotion>
                                  </p:childTnLst>
                                </p:cTn>
                              </p:par>
                              <p:par>
                                <p:cTn id="58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9" dur="3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60" dur="3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1" dur="3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63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3.96855E-6 L -0.02223 -0.0828 " pathEditMode="relative" rAng="0" ptsTypes="AA">
                                      <p:cBhvr>
                                        <p:cTn id="63" dur="3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00" y="-4100"/>
                                    </p:animMotion>
                                  </p:childTnLst>
                                </p:cTn>
                              </p:par>
                              <p:par>
                                <p:cTn id="64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5" dur="3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33CC33"/>
                                      </p:to>
                                    </p:animClr>
                                    <p:set>
                                      <p:cBhvr>
                                        <p:cTn id="66" dur="3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7" dur="3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35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556E-17 0.00023 L -0.01181 -0.4667 " pathEditMode="relative" rAng="0" ptsTypes="AA">
                                      <p:cBhvr>
                                        <p:cTn id="69" dur="3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90" y="-23358"/>
                                    </p:animMotion>
                                  </p:childTnLst>
                                </p:cTn>
                              </p:par>
                              <p:par>
                                <p:cTn id="70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71" dur="3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33CC33"/>
                                      </p:to>
                                    </p:animClr>
                                    <p:set>
                                      <p:cBhvr>
                                        <p:cTn id="72" dur="3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3" dur="3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" presetID="35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-4.56984E-6 L -0.24809 -0.51827 " pathEditMode="relative" rAng="0" ptsTypes="AA">
                                      <p:cBhvr>
                                        <p:cTn id="75" dur="3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413" y="-25925"/>
                                    </p:animMotion>
                                  </p:childTnLst>
                                </p:cTn>
                              </p:par>
                              <p:par>
                                <p:cTn id="76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77" dur="3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33CC33"/>
                                      </p:to>
                                    </p:animClr>
                                    <p:set>
                                      <p:cBhvr>
                                        <p:cTn id="78" dur="3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9" dur="3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" presetID="35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222E-6 0.0104 L 0.06701 -0.24654 " pathEditMode="relative" rAng="0" ptsTypes="AA">
                                      <p:cBhvr>
                                        <p:cTn id="81" dur="3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351" y="-12858"/>
                                    </p:animMotion>
                                  </p:childTnLst>
                                </p:cTn>
                              </p:par>
                              <p:par>
                                <p:cTn id="82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83" dur="3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33CC33"/>
                                      </p:to>
                                    </p:animClr>
                                    <p:set>
                                      <p:cBhvr>
                                        <p:cTn id="84" dur="3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5" dur="3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6" presetID="35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3.95005E-6 L -0.60243 -0.4667 " pathEditMode="relative" rAng="0" ptsTypes="AA">
                                      <p:cBhvr>
                                        <p:cTn id="87" dur="3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0122" y="-23335"/>
                                    </p:animMotion>
                                  </p:childTnLst>
                                </p:cTn>
                              </p:par>
                              <p:par>
                                <p:cTn id="88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89" dur="3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33CC33"/>
                                      </p:to>
                                    </p:animClr>
                                    <p:set>
                                      <p:cBhvr>
                                        <p:cTn id="90" dur="3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1" dur="3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2" presetID="35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-0.04694 L -0.55903 0.32563 " pathEditMode="relative" rAng="0" ptsTypes="AA">
                                      <p:cBhvr>
                                        <p:cTn id="93" dur="3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7951" y="18617"/>
                                    </p:animMotion>
                                  </p:childTnLst>
                                </p:cTn>
                              </p:par>
                              <p:par>
                                <p:cTn id="94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95" dur="3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33CC33"/>
                                      </p:to>
                                    </p:animClr>
                                    <p:set>
                                      <p:cBhvr>
                                        <p:cTn id="96" dur="3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7" dur="3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8" presetID="35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961 -0.00532 L 0.05503 0.55596 " pathEditMode="relative" rAng="0" ptsTypes="AA">
                                      <p:cBhvr>
                                        <p:cTn id="99" dur="3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71" y="28053"/>
                                    </p:animMotion>
                                  </p:childTnLst>
                                </p:cTn>
                              </p:par>
                              <p:par>
                                <p:cTn id="100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01" dur="3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33CC33"/>
                                      </p:to>
                                    </p:animClr>
                                    <p:set>
                                      <p:cBhvr>
                                        <p:cTn id="102" dur="3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3" dur="3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" presetID="35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0.03238 L -0.56302 0.11702 " pathEditMode="relative" rAng="0" ptsTypes="AA">
                                      <p:cBhvr>
                                        <p:cTn id="105" dur="3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8160" y="4232"/>
                                    </p:animMotion>
                                  </p:childTnLst>
                                </p:cTn>
                              </p:par>
                              <p:par>
                                <p:cTn id="106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07" dur="3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33CC33"/>
                                      </p:to>
                                    </p:animClr>
                                    <p:set>
                                      <p:cBhvr>
                                        <p:cTn id="108" dur="3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9" dur="3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0" presetID="35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0.05828 L -0.31892 0.61772 " pathEditMode="relative" rAng="0" ptsTypes="AA">
                                      <p:cBhvr>
                                        <p:cTn id="111" dur="3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955" y="3378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8" grpId="0" animBg="1"/>
      <p:bldP spid="3" grpId="0" animBg="1"/>
      <p:bldP spid="3" grpId="1" animBg="1"/>
      <p:bldP spid="7" grpId="0" animBg="1"/>
      <p:bldP spid="8" grpId="0" animBg="1"/>
      <p:bldP spid="9" grpId="0" animBg="1"/>
      <p:bldP spid="10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9" grpId="0" animBg="1"/>
      <p:bldP spid="20" grpId="0" animBg="1"/>
      <p:bldP spid="21" grpId="0" animBg="1"/>
      <p:bldP spid="22" grpId="0" animBg="1"/>
      <p:bldP spid="2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0316" y="3045407"/>
            <a:ext cx="321754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Япония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116632"/>
            <a:ext cx="3690582" cy="2767937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4108512"/>
            <a:ext cx="3665984" cy="2749488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30952" y="0"/>
            <a:ext cx="3816424" cy="2385265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4008" y="4506162"/>
            <a:ext cx="3677568" cy="2449260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00079" y="2330181"/>
            <a:ext cx="3519675" cy="23537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0944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644205" y="2525334"/>
            <a:ext cx="343882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Украина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17679" y="0"/>
            <a:ext cx="3491880" cy="2484748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63688" y="31761"/>
            <a:ext cx="3772791" cy="2504399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7613" y="4501922"/>
            <a:ext cx="4211258" cy="235607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80528" y="2287550"/>
            <a:ext cx="3096304" cy="232222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13499" y="3978447"/>
            <a:ext cx="4143273" cy="2671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0941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659344" y="2405241"/>
            <a:ext cx="248465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Китай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96075" y="10826"/>
            <a:ext cx="3547925" cy="236597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14715" y="3524672"/>
            <a:ext cx="3200400" cy="32004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3328571"/>
            <a:ext cx="4837136" cy="339412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6608" y="10826"/>
            <a:ext cx="4740040" cy="3156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0941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729" y="126936"/>
            <a:ext cx="505029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Белоруссия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52120" y="89297"/>
            <a:ext cx="3419872" cy="249811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0446" y="4495091"/>
            <a:ext cx="4314287" cy="241092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996" y="959928"/>
            <a:ext cx="4515737" cy="341032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79687" y="2966348"/>
            <a:ext cx="4013151" cy="30098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0941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58663"/>
            <a:ext cx="475001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Финляндия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52120" y="0"/>
            <a:ext cx="3491880" cy="2182425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1015952"/>
            <a:ext cx="4392488" cy="292832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80969" y="5160095"/>
            <a:ext cx="2438400" cy="161239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32040" y="2480114"/>
            <a:ext cx="3456892" cy="2592669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3978512"/>
            <a:ext cx="3861193" cy="28830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0941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729</TotalTime>
  <Words>185</Words>
  <Application>Microsoft Office PowerPoint</Application>
  <PresentationFormat>Экран (4:3)</PresentationFormat>
  <Paragraphs>64</Paragraphs>
  <Slides>11</Slides>
  <Notes>10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Презентация PowerPoint</vt:lpstr>
      <vt:lpstr>Наши ближайшие соседи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sysadmin</dc:creator>
  <cp:lastModifiedBy>Учитель</cp:lastModifiedBy>
  <cp:revision>67</cp:revision>
  <dcterms:created xsi:type="dcterms:W3CDTF">2013-04-05T04:50:11Z</dcterms:created>
  <dcterms:modified xsi:type="dcterms:W3CDTF">2017-05-30T06:57:49Z</dcterms:modified>
</cp:coreProperties>
</file>