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476672"/>
            <a:ext cx="4678288" cy="1512168"/>
          </a:xfrm>
          <a:ln>
            <a:solidFill>
              <a:schemeClr val="bg1">
                <a:lumMod val="9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200" dirty="0" smtClean="0">
                <a:effectLst/>
              </a:rPr>
              <a:t/>
            </a:r>
            <a:br>
              <a:rPr lang="ru-RU" sz="2200" dirty="0" smtClean="0">
                <a:effectLst/>
              </a:rPr>
            </a:br>
            <a:r>
              <a:rPr lang="ru-RU" sz="2200" dirty="0">
                <a:effectLst/>
              </a:rPr>
              <a:t/>
            </a:r>
            <a:br>
              <a:rPr lang="ru-RU" sz="2200" dirty="0">
                <a:effectLst/>
              </a:rPr>
            </a:br>
            <a:r>
              <a:rPr lang="ru-RU" sz="2200" dirty="0" smtClean="0">
                <a:effectLst/>
              </a:rPr>
              <a:t/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Роль </a:t>
            </a:r>
            <a:r>
              <a:rPr lang="ru-RU" sz="2200" dirty="0">
                <a:effectLst/>
              </a:rPr>
              <a:t>классного руководителя в формировании здорового образа жизни учащихся</a:t>
            </a:r>
            <a:r>
              <a:rPr lang="ru-RU" sz="6000" dirty="0">
                <a:effectLst/>
              </a:rPr>
              <a:t/>
            </a:r>
            <a:br>
              <a:rPr lang="ru-RU" sz="6000" dirty="0">
                <a:effectLst/>
              </a:rPr>
            </a:br>
            <a:r>
              <a:rPr lang="ru-RU" sz="60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714752"/>
            <a:ext cx="7772400" cy="119970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5361" name="Picture 1" descr="G:\i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000372"/>
            <a:ext cx="3214709" cy="20874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Раннее начало систематического обучения</a:t>
            </a:r>
            <a:r>
              <a:rPr lang="ru-RU" dirty="0"/>
              <a:t> привели к увеличению учебной нагрузки на функциональные возможности детского организма.   За период обучения в школе число здоровых детей </a:t>
            </a:r>
            <a:r>
              <a:rPr lang="ru-RU" b="1" dirty="0" smtClean="0"/>
              <a:t>уменьшается </a:t>
            </a:r>
            <a:r>
              <a:rPr lang="ru-RU" b="1" dirty="0"/>
              <a:t>в 4 </a:t>
            </a:r>
            <a:r>
              <a:rPr lang="ru-RU" b="1" dirty="0" smtClean="0"/>
              <a:t>раза</a:t>
            </a:r>
          </a:p>
          <a:p>
            <a:endParaRPr lang="ru-RU" b="1" dirty="0" smtClean="0"/>
          </a:p>
          <a:p>
            <a:pPr marL="109728" indent="0">
              <a:buNone/>
            </a:pPr>
            <a:endParaRPr lang="ru-RU" dirty="0" smtClean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effectLst/>
                <a:latin typeface="Times New Roman"/>
                <a:ea typeface="Times New Roman"/>
              </a:rPr>
              <a:t>Здоровье – бесценное достояние не только каждого человека, но и всего общества.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374" y="3645024"/>
            <a:ext cx="4801930" cy="295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dirty="0" smtClean="0">
                <a:latin typeface="+mj-lt"/>
              </a:rPr>
              <a:t>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О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сновные задачи классного руководителя</a:t>
            </a:r>
            <a:r>
              <a:rPr lang="ru-RU" dirty="0" smtClean="0"/>
              <a:t>:</a:t>
            </a:r>
          </a:p>
          <a:p>
            <a:r>
              <a:rPr lang="ru-RU" sz="2600" dirty="0">
                <a:latin typeface="Arial" pitchFamily="34" charset="0"/>
                <a:cs typeface="Arial" pitchFamily="34" charset="0"/>
              </a:rPr>
              <a:t>– обеспечить школьникам возможность сохранения здоровья на период обучения в школе;</a:t>
            </a:r>
          </a:p>
          <a:p>
            <a:r>
              <a:rPr lang="ru-RU" sz="2600" dirty="0">
                <a:latin typeface="Arial" pitchFamily="34" charset="0"/>
                <a:cs typeface="Arial" pitchFamily="34" charset="0"/>
              </a:rPr>
              <a:t>– снизить уровень заболеваемости учащихся;</a:t>
            </a:r>
          </a:p>
          <a:p>
            <a:r>
              <a:rPr lang="ru-RU" sz="2600" dirty="0">
                <a:latin typeface="Arial" pitchFamily="34" charset="0"/>
                <a:cs typeface="Arial" pitchFamily="34" charset="0"/>
              </a:rPr>
              <a:t>– сохранить работоспособность на уроках;</a:t>
            </a:r>
          </a:p>
          <a:p>
            <a:r>
              <a:rPr lang="ru-RU" sz="2600" dirty="0">
                <a:latin typeface="Arial" pitchFamily="34" charset="0"/>
                <a:cs typeface="Arial" pitchFamily="34" charset="0"/>
              </a:rPr>
              <a:t>– сформировать у учащихся знания, умения и навыки, необходимые для создания здорового образа жизни;</a:t>
            </a:r>
          </a:p>
          <a:p>
            <a:r>
              <a:rPr lang="ru-RU" sz="2600" dirty="0">
                <a:latin typeface="Arial" pitchFamily="34" charset="0"/>
                <a:cs typeface="Arial" pitchFamily="34" charset="0"/>
              </a:rPr>
              <a:t>– сформировать систему спортивно оздоровительной работы.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Font typeface="+mj-lt"/>
              <a:buAutoNum type="arabicPeriod"/>
            </a:pPr>
            <a:endParaRPr lang="ru-RU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</a:rPr>
              <a:t>Цель </a:t>
            </a:r>
            <a:r>
              <a:rPr lang="ru-RU" sz="3100" dirty="0" err="1"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</a:rPr>
              <a:t>здоровьесберегающих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</a:rPr>
              <a:t> технологий – сохранение и укрепление здоровья учащихся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</a:t>
            </a:r>
            <a:endParaRPr lang="ru-RU" sz="31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620688" y="1124744"/>
            <a:ext cx="10764688" cy="5544616"/>
          </a:xfrm>
        </p:spPr>
        <p:txBody>
          <a:bodyPr>
            <a:normAutofit/>
          </a:bodyPr>
          <a:lstStyle/>
          <a:p>
            <a:pPr marL="2178900" lvl="8" indent="-34290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Проведение классного родительского собрания </a:t>
            </a:r>
            <a:endParaRPr lang="ru-RU" dirty="0" smtClean="0"/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Организация работы с комплексом </a:t>
            </a:r>
            <a:r>
              <a:rPr lang="ru-RU" dirty="0" err="1"/>
              <a:t>физкультпауз</a:t>
            </a:r>
            <a:r>
              <a:rPr lang="ru-RU" dirty="0"/>
              <a:t> для снятия динамической </a:t>
            </a:r>
            <a:r>
              <a:rPr lang="ru-RU" dirty="0" smtClean="0"/>
              <a:t>нагрузки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Соблюдение санитарно-гигиенического режима в </a:t>
            </a:r>
            <a:r>
              <a:rPr lang="ru-RU" dirty="0"/>
              <a:t>классе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Работа по профилактике детского </a:t>
            </a:r>
            <a:r>
              <a:rPr lang="ru-RU" dirty="0" smtClean="0"/>
              <a:t>травматизма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Пропаганда здорового образа жизни с привлечением специалистов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Систематическое проведение классных часов по профилактике наркомании, курения, </a:t>
            </a:r>
            <a:r>
              <a:rPr lang="ru-RU" dirty="0" smtClean="0"/>
              <a:t>алкоголизма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dirty="0"/>
              <a:t>Контроль за семьями и детьми, находящимися в социально-опасном положении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Участие в конкурсах плакатов, рисунков </a:t>
            </a:r>
            <a:endParaRPr lang="ru-RU" dirty="0" smtClean="0"/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Проведение спортивных мероприятий, конкурсов, соревнований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Беседы с родителями по профилактике детского травматизма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Составление схем безопасных маршрутов движения детей в школу и обратно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Соблюдение мер противопожарной безопасности на протяжении всего учебного года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. Организация кружковой работы, направленной на сохранение и укрепление здоровья учащихся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r>
              <a:rPr lang="ru-RU" dirty="0"/>
              <a:t>Организация игровых перемен</a:t>
            </a:r>
            <a:r>
              <a:rPr lang="ru-RU" dirty="0" smtClean="0"/>
              <a:t>.</a:t>
            </a:r>
          </a:p>
          <a:p>
            <a:pPr marL="2178900" lvl="8" indent="-342900">
              <a:buFont typeface="Wingdings" pitchFamily="2" charset="2"/>
              <a:buChar char="Ø"/>
            </a:pPr>
            <a:endParaRPr lang="ru-RU" dirty="0" smtClean="0"/>
          </a:p>
          <a:p>
            <a:pPr marL="2178900" lvl="8" indent="-342900">
              <a:buFont typeface="Wingdings" pitchFamily="2" charset="2"/>
              <a:buChar char="Ø"/>
            </a:pPr>
            <a:endParaRPr lang="ru-RU" dirty="0"/>
          </a:p>
          <a:p>
            <a:pPr marL="2178900" lvl="8" indent="-342900">
              <a:buFont typeface="Wingdings" pitchFamily="2" charset="2"/>
              <a:buChar char="Ø"/>
            </a:pPr>
            <a:endParaRPr lang="ru-RU" dirty="0" smtClean="0"/>
          </a:p>
          <a:p>
            <a:pPr marL="2178900" lvl="8" indent="-342900">
              <a:buFont typeface="Wingdings" pitchFamily="2" charset="2"/>
              <a:buChar char="Ø"/>
            </a:pPr>
            <a:endParaRPr lang="ru-RU" dirty="0" smtClean="0"/>
          </a:p>
          <a:p>
            <a:pPr marL="2178900" lvl="8" indent="-342900"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классного руководителя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ельзя </a:t>
            </a:r>
            <a:r>
              <a:rPr lang="ru-RU" dirty="0"/>
              <a:t>требовать от детей сохранения неподвижности в течение всего урока</a:t>
            </a:r>
            <a:endParaRPr lang="ru-RU" dirty="0"/>
          </a:p>
        </p:txBody>
      </p:sp>
      <p:pic>
        <p:nvPicPr>
          <p:cNvPr id="4" name="Рисунок 3" descr="C:\Users\Учитель\Desktop\фото к выступлению\HPIM493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" t="29488" r="9135" b="6196"/>
          <a:stretch/>
        </p:blipFill>
        <p:spPr bwMode="auto">
          <a:xfrm>
            <a:off x="107504" y="1268760"/>
            <a:ext cx="5343525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Учитель\Desktop\фото к выступлению\2015-04-03 12.00.1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37484"/>
            <a:ext cx="2952750" cy="2214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Учитель\Desktop\фото к выступлению\2015-11-13 10.24.41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99" r="57996"/>
          <a:stretch/>
        </p:blipFill>
        <p:spPr bwMode="auto">
          <a:xfrm>
            <a:off x="3635896" y="3852364"/>
            <a:ext cx="2495550" cy="243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Основным критерием эффективности работы должно стать состояние физического, психологического, эмоционального и социального благополучия учащихся.</a:t>
            </a:r>
          </a:p>
          <a:p>
            <a:endParaRPr lang="ru-RU" dirty="0"/>
          </a:p>
        </p:txBody>
      </p:sp>
      <p:pic>
        <p:nvPicPr>
          <p:cNvPr id="6147" name="Picture 3" descr="G:\i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420888"/>
            <a:ext cx="3658437" cy="243895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856984" cy="6525344"/>
          </a:xfrm>
        </p:spPr>
        <p:txBody>
          <a:bodyPr/>
          <a:lstStyle/>
          <a:p>
            <a:pPr marL="109728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Установление контакта с родителями по вопросам здоровья детей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.</a:t>
            </a:r>
          </a:p>
          <a:p>
            <a:pPr marL="109728" indent="0">
              <a:buNone/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Участвуя в различных праздниках, родители имеют возможность наблюдать своего ребенка в коллективе сверстников, сравнивать его физическую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подготовку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с подготовкой других детей. 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09728" indent="0">
              <a:buNone/>
            </a:pPr>
            <a:endParaRPr lang="ru-RU" sz="18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Учитель\Desktop\фото к выступлению\2015-09-04 09.15.0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7"/>
          <a:stretch/>
        </p:blipFill>
        <p:spPr bwMode="auto">
          <a:xfrm>
            <a:off x="2220573" y="4757839"/>
            <a:ext cx="2402453" cy="20128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Учитель\Desktop\фото к выступлению\2015-10-30 10.05.09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7" t="26359" r="23380" b="26725"/>
          <a:stretch/>
        </p:blipFill>
        <p:spPr bwMode="auto">
          <a:xfrm>
            <a:off x="6804248" y="2924944"/>
            <a:ext cx="2124075" cy="3762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Учитель\Desktop\фото к выступлению\2015-10-30 10.06.05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11966" r="39079" b="7479"/>
          <a:stretch/>
        </p:blipFill>
        <p:spPr bwMode="auto">
          <a:xfrm>
            <a:off x="3851920" y="2103512"/>
            <a:ext cx="3228975" cy="3590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Учитель\AppData\Local\Microsoft\Windows\Temporary Internet Files\Content.Word\2015-10-30 10.13.2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5" t="-2060"/>
          <a:stretch/>
        </p:blipFill>
        <p:spPr bwMode="auto">
          <a:xfrm>
            <a:off x="251520" y="2102055"/>
            <a:ext cx="2232248" cy="35923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Мы должны научить детей с самого раннего возраста ценить, беречь и 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укреплять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своё 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здоровье.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E:\фото 3 класс\2014-11-05 09.12.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696744" cy="49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330</TotalTime>
  <Words>304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   Роль классного руководителя в формировании здорового образа жизни учащихся  </vt:lpstr>
      <vt:lpstr> Здоровье – бесценное достояние не только каждого человека, но и всего общества.</vt:lpstr>
      <vt:lpstr> Цель здоровьесберегающих технологий – сохранение и укрепление здоровья учащихся  </vt:lpstr>
      <vt:lpstr>Работа классного руководителя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ТРУДНЫЙ ПУТЬ ДОШКОЛЬНИК ШКОЛЬНИК</dc:title>
  <cp:lastModifiedBy>Учитель</cp:lastModifiedBy>
  <cp:revision>53</cp:revision>
  <dcterms:modified xsi:type="dcterms:W3CDTF">2016-02-01T11:02:01Z</dcterms:modified>
</cp:coreProperties>
</file>