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9" r:id="rId8"/>
    <p:sldId id="270" r:id="rId9"/>
    <p:sldId id="271" r:id="rId10"/>
    <p:sldId id="272" r:id="rId11"/>
    <p:sldId id="267" r:id="rId12"/>
    <p:sldId id="265" r:id="rId13"/>
    <p:sldId id="266" r:id="rId14"/>
    <p:sldId id="264" r:id="rId15"/>
    <p:sldId id="262" r:id="rId16"/>
    <p:sldId id="261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AC70-D800-41A5-A6A4-93D6D945E0BF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6D2C023-A666-4013-8184-E913A2F40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AC70-D800-41A5-A6A4-93D6D945E0BF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2C023-A666-4013-8184-E913A2F40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AC70-D800-41A5-A6A4-93D6D945E0BF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2C023-A666-4013-8184-E913A2F40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AC70-D800-41A5-A6A4-93D6D945E0BF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6D2C023-A666-4013-8184-E913A2F40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AC70-D800-41A5-A6A4-93D6D945E0BF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2C023-A666-4013-8184-E913A2F404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AC70-D800-41A5-A6A4-93D6D945E0BF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2C023-A666-4013-8184-E913A2F40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AC70-D800-41A5-A6A4-93D6D945E0BF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6D2C023-A666-4013-8184-E913A2F404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AC70-D800-41A5-A6A4-93D6D945E0BF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2C023-A666-4013-8184-E913A2F40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AC70-D800-41A5-A6A4-93D6D945E0BF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2C023-A666-4013-8184-E913A2F40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AC70-D800-41A5-A6A4-93D6D945E0BF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2C023-A666-4013-8184-E913A2F40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AC70-D800-41A5-A6A4-93D6D945E0BF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2C023-A666-4013-8184-E913A2F404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3EFAC70-D800-41A5-A6A4-93D6D945E0BF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6D2C023-A666-4013-8184-E913A2F404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english.britishcouncil.org/en/node/261" TargetMode="External"/><Relationship Id="rId2" Type="http://schemas.openxmlformats.org/officeDocument/2006/relationships/hyperlink" Target="http://learnenglish.britishcouncil.org/en/node/37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earnenglish.britishcouncil.org/en/node/275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arthcam.com/uk/england/london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english.britishcouncil.org/en/elementary-podcasts/series-01-episode-06" TargetMode="External"/><Relationship Id="rId2" Type="http://schemas.openxmlformats.org/officeDocument/2006/relationships/hyperlink" Target="http://www.learnenglish.org.uk/drag_n_drop_games/recycling/recycling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214445"/>
          </a:xfrm>
        </p:spPr>
        <p:txBody>
          <a:bodyPr>
            <a:normAutofit fontScale="90000"/>
          </a:bodyPr>
          <a:lstStyle/>
          <a:p>
            <a:r>
              <a:rPr lang="ru-RU" sz="1800" b="1" cap="all" dirty="0"/>
              <a:t>Государственное автономное образовательное учреждение дополнительного профессионального образования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cap="all" dirty="0"/>
              <a:t>«Институт развития образования Республики Татарстан»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cap="all" dirty="0"/>
              <a:t>Кафедра общей и коррекционной (специальной) психологии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cap="all" dirty="0"/>
              <a:t>и педагогики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571612"/>
            <a:ext cx="8501122" cy="4214842"/>
          </a:xfrm>
        </p:spPr>
        <p:txBody>
          <a:bodyPr>
            <a:noAutofit/>
          </a:bodyPr>
          <a:lstStyle/>
          <a:p>
            <a:r>
              <a:rPr lang="ru-RU" dirty="0"/>
              <a:t>Проектная </a:t>
            </a:r>
            <a:r>
              <a:rPr lang="ru-RU" dirty="0" smtClean="0"/>
              <a:t>работа</a:t>
            </a:r>
            <a:r>
              <a:rPr lang="ru-RU" sz="3600" dirty="0" smtClean="0"/>
              <a:t>: </a:t>
            </a:r>
          </a:p>
          <a:p>
            <a:r>
              <a:rPr lang="ru-RU" sz="3600" b="1" cap="all" dirty="0" smtClean="0"/>
              <a:t>«</a:t>
            </a:r>
            <a:r>
              <a:rPr lang="ru-RU" sz="3600" b="1" cap="all" dirty="0"/>
              <a:t>Использование современных информационных технологий на уроках английского языка в основной общеобразовательной школе» </a:t>
            </a:r>
            <a:endParaRPr lang="ru-RU" sz="3600" dirty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Интерактивные </a:t>
            </a:r>
            <a:r>
              <a:rPr lang="ru-RU" dirty="0" err="1" smtClean="0"/>
              <a:t>упражненеия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214422"/>
            <a:ext cx="5020412" cy="3071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572133" y="1571613"/>
            <a:ext cx="3357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Упражнения на создание дополнительных ассоциаций для лучшего усвоения лексики.</a:t>
            </a:r>
          </a:p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02019" y="3518142"/>
            <a:ext cx="5541981" cy="3339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7159" y="4500570"/>
            <a:ext cx="31432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Упражнения на формирование готовности к взаимодействию и на овладение набором реплик реагирования.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147248" cy="93610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Список </a:t>
            </a:r>
            <a:r>
              <a:rPr lang="ru-RU" sz="2200" b="1" dirty="0"/>
              <a:t>ЭОР по теме: «Страна/страны изучаемого языка и родная страна, их культурные </a:t>
            </a:r>
            <a:r>
              <a:rPr lang="ru-RU" sz="2200" b="1" dirty="0" smtClean="0"/>
              <a:t>особенности»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0" y="980728"/>
          <a:ext cx="9108504" cy="5544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459"/>
                <a:gridCol w="1804079"/>
                <a:gridCol w="1882516"/>
                <a:gridCol w="1598578"/>
                <a:gridCol w="3419872"/>
              </a:tblGrid>
              <a:tr h="7666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Название ресурса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Ссылка на ресурс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Тип ресурса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  <a:cs typeface="Times New Roman"/>
                        </a:rPr>
                        <a:t>(если ЭОР – сложный, то укажите его составляющие)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Краткая характеристика ресурса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776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Ресурс по теме «Праздники, традиции» (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Halloween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http://learnenglish.britishcouncil.org/en/node/372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Интерактивный учебный текст.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Словарь.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Электронное задание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2136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Данный ресурс по теме «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Праздники, традиции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» включает сведения о празднике </a:t>
                      </a: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Halloween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. Ресурс содержит ссылку на материалы сайта Британского Совета 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Learn English Central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Материалы снабжены онлайн-словарем, аудиоверсией  и интерактивными упражнениями на проверку понимания прочитанного и отработку навыков чтения.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96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Ресурс по теме «Мировое культурное наследие»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TimesNewRomanPSMT"/>
                          <a:ea typeface="Times New Roman"/>
                          <a:cs typeface="TimesNewRomanPSMT"/>
                          <a:hlinkClick r:id="rId3"/>
                        </a:rPr>
                        <a:t>http://learnenglish.britishcouncil.org/en/node/261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Интерактивный учебный текст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Словарь.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Электронное задание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Данный ресурс по теме «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Мировое культурное наследие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» включает сведения о памятниках культуры  разных стран. Ресурс содержит ссылку на материалы сайта Британского Совета 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Learn English Central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Материалы снабжены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онлайн-словарем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аудиоверсией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 и интерактивными упражнениями на проверку понимания прочитанного, отработку лексических навыков и стратегий чтения.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721360" algn="l"/>
                        </a:tabLs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Можно выполнять работу онлайн или распечатав материал в формате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pdf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558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Ресурс по теме «Австралия»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/>
                        </a:rPr>
                        <a:t>http://learnenglish.britishcouncil.org/en/node/275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Интерактивный учебный текст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Словарь.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Электронное задание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Данный ресурс по теме «Австралия» включает страноведческий и культурологический материал об Австралии. Ресурс содержит ссылку на материалы сайта Британского Совета 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Learn English Central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Материалы снабжены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онлайн-словарем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аудиоверсией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 и интерактивными упражнениями на проверку понимания прочитанного и  отработку лексических навыков и стратегий чтения.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Можно выполнять работу онлайн или распечатав материал в формате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pdf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>Пример планирования урока с использованием ЦОР и </a:t>
            </a:r>
            <a:r>
              <a:rPr lang="ru-RU" sz="2700" b="1" dirty="0" err="1" smtClean="0"/>
              <a:t>ЭОр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2. WARM-UP</a:t>
            </a:r>
            <a:endParaRPr lang="ru-RU" dirty="0"/>
          </a:p>
          <a:p>
            <a:r>
              <a:rPr lang="en-US" dirty="0"/>
              <a:t>Go to the web reference and discuss the weather in London.</a:t>
            </a:r>
            <a:endParaRPr lang="ru-RU" dirty="0"/>
          </a:p>
          <a:p>
            <a:r>
              <a:rPr lang="en-US" sz="2800" dirty="0"/>
              <a:t> </a:t>
            </a:r>
            <a:r>
              <a:rPr lang="en-US" u="sng" dirty="0">
                <a:hlinkClick r:id="rId2"/>
              </a:rPr>
              <a:t>http://www.earthcam.com/uk/england/london/</a:t>
            </a:r>
            <a:r>
              <a:rPr lang="en-US" dirty="0"/>
              <a:t>,</a:t>
            </a:r>
            <a:endParaRPr lang="ru-RU" sz="2800" dirty="0"/>
          </a:p>
          <a:p>
            <a:r>
              <a:rPr lang="en-US" dirty="0" smtClean="0"/>
              <a:t>a) What is the weather like in London?</a:t>
            </a:r>
            <a:endParaRPr lang="ru-RU" dirty="0"/>
          </a:p>
          <a:p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-    Is it rainy?</a:t>
            </a:r>
            <a:endParaRPr lang="ru-RU" dirty="0"/>
          </a:p>
          <a:p>
            <a:pPr lvl="1"/>
            <a:r>
              <a:rPr lang="en-US" dirty="0"/>
              <a:t>Is it sunny or cloudy?</a:t>
            </a:r>
            <a:endParaRPr lang="ru-RU" dirty="0"/>
          </a:p>
          <a:p>
            <a:pPr lvl="1"/>
            <a:r>
              <a:rPr lang="en-US" dirty="0"/>
              <a:t>Is it windy?</a:t>
            </a:r>
            <a:endParaRPr lang="ru-RU" dirty="0"/>
          </a:p>
          <a:p>
            <a:pPr lvl="1"/>
            <a:r>
              <a:rPr lang="en-US" dirty="0"/>
              <a:t>Is it warm or cold? </a:t>
            </a:r>
            <a:endParaRPr lang="ru-RU" dirty="0"/>
          </a:p>
          <a:p>
            <a:pPr lvl="1"/>
            <a:r>
              <a:rPr lang="en-US" dirty="0"/>
              <a:t>What temperature is now?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2. LEAD-IN.  RECYCLING GAME</a:t>
            </a:r>
            <a:endParaRPr lang="ru-RU" dirty="0"/>
          </a:p>
          <a:p>
            <a:r>
              <a:rPr lang="en-US" i="1" dirty="0"/>
              <a:t> </a:t>
            </a:r>
            <a:endParaRPr lang="ru-RU" dirty="0"/>
          </a:p>
          <a:p>
            <a:r>
              <a:rPr lang="en-US" dirty="0"/>
              <a:t>Go to the web reference and follow the</a:t>
            </a:r>
            <a:r>
              <a:rPr lang="en-US" b="1" dirty="0"/>
              <a:t> Instructions. </a:t>
            </a:r>
            <a:r>
              <a:rPr lang="en-US" i="1" u="sng" dirty="0">
                <a:hlinkClick r:id="rId2"/>
              </a:rPr>
              <a:t>http://www.learnenglish.org.uk/drag_n_drop_games/recycling/recycling.html</a:t>
            </a:r>
            <a:r>
              <a:rPr lang="en-US" dirty="0"/>
              <a:t> 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r>
              <a:rPr lang="en-US" b="1" dirty="0"/>
              <a:t>3. DOWNLOADING MATERIALS FOR LISTENING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r>
              <a:rPr lang="en-US" dirty="0"/>
              <a:t>1. Go to </a:t>
            </a:r>
            <a:r>
              <a:rPr lang="en-US" u="sng" dirty="0">
                <a:hlinkClick r:id="rId3"/>
              </a:rPr>
              <a:t>http://learnenglish.britishcouncil.org/en/elementary-podcasts/series-01-episode-06</a:t>
            </a:r>
            <a:r>
              <a:rPr lang="en-US" dirty="0"/>
              <a:t>. Find the player of the podcast (the green box).  Scroll down the menu (the right part of the player) to choose </a:t>
            </a:r>
            <a:r>
              <a:rPr lang="en-US" b="1" dirty="0"/>
              <a:t>Section 5 'Your turn' (</a:t>
            </a:r>
            <a:r>
              <a:rPr lang="en-US" dirty="0"/>
              <a:t>time span 13:34 - 15:51).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Общие сведения о программе </a:t>
            </a:r>
            <a:r>
              <a:rPr lang="ru-RU" b="1" dirty="0" err="1"/>
              <a:t>Hot</a:t>
            </a:r>
            <a:r>
              <a:rPr lang="ru-RU" b="1" dirty="0"/>
              <a:t> </a:t>
            </a:r>
            <a:r>
              <a:rPr lang="ru-RU" b="1" dirty="0" err="1"/>
              <a:t>Potatoes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err="1"/>
              <a:t>Hot</a:t>
            </a:r>
            <a:r>
              <a:rPr lang="ru-RU" dirty="0"/>
              <a:t> </a:t>
            </a:r>
            <a:r>
              <a:rPr lang="ru-RU" dirty="0" err="1"/>
              <a:t>Potatoes</a:t>
            </a:r>
            <a:r>
              <a:rPr lang="ru-RU" dirty="0"/>
              <a:t> – инструментальная программа-оболочка, предоставляющая преподавателям возможность самостоятельно создавать интерактивные задания. </a:t>
            </a:r>
          </a:p>
          <a:p>
            <a:r>
              <a:rPr lang="ru-RU" dirty="0"/>
              <a:t>С помощью программы можно создать </a:t>
            </a:r>
            <a:r>
              <a:rPr lang="ru-RU" b="1" dirty="0"/>
              <a:t>10 типов</a:t>
            </a:r>
            <a:r>
              <a:rPr lang="ru-RU" dirty="0"/>
              <a:t> упражнений с использованием текстовой, графической, аудио- и </a:t>
            </a:r>
            <a:r>
              <a:rPr lang="ru-RU" dirty="0" smtClean="0"/>
              <a:t>видеоинформации</a:t>
            </a:r>
          </a:p>
          <a:p>
            <a:r>
              <a:rPr lang="ru-RU" dirty="0"/>
              <a:t>созданные задания сохраняются в стандартном формате </a:t>
            </a:r>
            <a:r>
              <a:rPr lang="ru-RU" dirty="0" err="1"/>
              <a:t>веб-страницы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Выбор блока программы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914400" y="1981200"/>
            <a:ext cx="7162800" cy="4419600"/>
            <a:chOff x="1248" y="1440"/>
            <a:chExt cx="3384" cy="2352"/>
          </a:xfrm>
        </p:grpSpPr>
        <p:pic>
          <p:nvPicPr>
            <p:cNvPr id="16389" name="Picture 5" descr="mai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24" y="1440"/>
              <a:ext cx="2808" cy="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248" y="1920"/>
              <a:ext cx="3384" cy="1872"/>
              <a:chOff x="1881" y="4554"/>
              <a:chExt cx="8460" cy="4680"/>
            </a:xfrm>
          </p:grpSpPr>
          <p:sp>
            <p:nvSpPr>
              <p:cNvPr id="16391" name="AutoShape 7"/>
              <p:cNvSpPr>
                <a:spLocks/>
              </p:cNvSpPr>
              <p:nvPr/>
            </p:nvSpPr>
            <p:spPr bwMode="auto">
              <a:xfrm>
                <a:off x="1881" y="4554"/>
                <a:ext cx="1440" cy="720"/>
              </a:xfrm>
              <a:prstGeom prst="borderCallout1">
                <a:avLst>
                  <a:gd name="adj1" fmla="val 25000"/>
                  <a:gd name="adj2" fmla="val 108333"/>
                  <a:gd name="adj3" fmla="val 173056"/>
                  <a:gd name="adj4" fmla="val 168958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900" b="1">
                    <a:latin typeface="Tahoma" pitchFamily="34" charset="0"/>
                  </a:rPr>
                  <a:t>JCloze</a:t>
                </a:r>
                <a:r>
                  <a:rPr lang="ru-RU" sz="900">
                    <a:latin typeface="Tahoma" pitchFamily="34" charset="0"/>
                  </a:rPr>
                  <a:t> – </a:t>
                </a:r>
                <a:br>
                  <a:rPr lang="ru-RU" sz="900">
                    <a:latin typeface="Tahoma" pitchFamily="34" charset="0"/>
                  </a:rPr>
                </a:br>
                <a:r>
                  <a:rPr lang="ru-RU" sz="900">
                    <a:latin typeface="Tahoma" pitchFamily="34" charset="0"/>
                  </a:rPr>
                  <a:t>Заполнение пропусков</a:t>
                </a:r>
                <a:endParaRPr lang="ru-RU"/>
              </a:p>
            </p:txBody>
          </p:sp>
          <p:sp>
            <p:nvSpPr>
              <p:cNvPr id="16392" name="AutoShape 8"/>
              <p:cNvSpPr>
                <a:spLocks/>
              </p:cNvSpPr>
              <p:nvPr/>
            </p:nvSpPr>
            <p:spPr bwMode="auto">
              <a:xfrm>
                <a:off x="3681" y="8334"/>
                <a:ext cx="2160" cy="900"/>
              </a:xfrm>
              <a:prstGeom prst="borderCallout1">
                <a:avLst>
                  <a:gd name="adj1" fmla="val 20000"/>
                  <a:gd name="adj2" fmla="val 105556"/>
                  <a:gd name="adj3" fmla="val -96333"/>
                  <a:gd name="adj4" fmla="val 124028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900" b="1">
                    <a:latin typeface="Tahoma" pitchFamily="34" charset="0"/>
                  </a:rPr>
                  <a:t>JMix</a:t>
                </a:r>
                <a:r>
                  <a:rPr lang="ru-RU" sz="900">
                    <a:latin typeface="Tahoma" pitchFamily="34" charset="0"/>
                  </a:rPr>
                  <a:t> – </a:t>
                </a:r>
              </a:p>
              <a:p>
                <a:r>
                  <a:rPr lang="ru-RU" sz="900">
                    <a:latin typeface="Tahoma" pitchFamily="34" charset="0"/>
                  </a:rPr>
                  <a:t>Восстановление</a:t>
                </a:r>
              </a:p>
              <a:p>
                <a:r>
                  <a:rPr lang="ru-RU" sz="900">
                    <a:latin typeface="Tahoma" pitchFamily="34" charset="0"/>
                  </a:rPr>
                  <a:t>последовательности</a:t>
                </a:r>
                <a:endParaRPr lang="ru-RU"/>
              </a:p>
            </p:txBody>
          </p:sp>
          <p:sp>
            <p:nvSpPr>
              <p:cNvPr id="16393" name="AutoShape 9"/>
              <p:cNvSpPr>
                <a:spLocks/>
              </p:cNvSpPr>
              <p:nvPr/>
            </p:nvSpPr>
            <p:spPr bwMode="auto">
              <a:xfrm>
                <a:off x="6921" y="4734"/>
                <a:ext cx="1620" cy="779"/>
              </a:xfrm>
              <a:prstGeom prst="borderCallout1">
                <a:avLst>
                  <a:gd name="adj1" fmla="val 23106"/>
                  <a:gd name="adj2" fmla="val -7407"/>
                  <a:gd name="adj3" fmla="val 178051"/>
                  <a:gd name="adj4" fmla="val -3296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900" b="1">
                    <a:latin typeface="Tahoma" pitchFamily="34" charset="0"/>
                  </a:rPr>
                  <a:t>JMatch </a:t>
                </a:r>
                <a:r>
                  <a:rPr lang="ru-RU" sz="900">
                    <a:latin typeface="Tahoma" pitchFamily="34" charset="0"/>
                  </a:rPr>
                  <a:t>– </a:t>
                </a:r>
                <a:br>
                  <a:rPr lang="ru-RU" sz="900">
                    <a:latin typeface="Tahoma" pitchFamily="34" charset="0"/>
                  </a:rPr>
                </a:br>
                <a:r>
                  <a:rPr lang="ru-RU" sz="900">
                    <a:latin typeface="Tahoma" pitchFamily="34" charset="0"/>
                  </a:rPr>
                  <a:t>Установление соответствий </a:t>
                </a:r>
                <a:endParaRPr lang="ru-RU"/>
              </a:p>
            </p:txBody>
          </p:sp>
          <p:sp>
            <p:nvSpPr>
              <p:cNvPr id="16394" name="AutoShape 10"/>
              <p:cNvSpPr>
                <a:spLocks/>
              </p:cNvSpPr>
              <p:nvPr/>
            </p:nvSpPr>
            <p:spPr bwMode="auto">
              <a:xfrm>
                <a:off x="1881" y="5994"/>
                <a:ext cx="1800" cy="1080"/>
              </a:xfrm>
              <a:prstGeom prst="borderCallout1">
                <a:avLst>
                  <a:gd name="adj1" fmla="val 16667"/>
                  <a:gd name="adj2" fmla="val 106667"/>
                  <a:gd name="adj3" fmla="val 75833"/>
                  <a:gd name="adj4" fmla="val 137944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900" b="1">
                    <a:latin typeface="Tahoma" pitchFamily="34" charset="0"/>
                  </a:rPr>
                  <a:t>JQuiz </a:t>
                </a:r>
                <a:r>
                  <a:rPr lang="ru-RU" sz="900">
                    <a:latin typeface="Tahoma" pitchFamily="34" charset="0"/>
                  </a:rPr>
                  <a:t>–</a:t>
                </a:r>
              </a:p>
              <a:p>
                <a:r>
                  <a:rPr lang="ru-RU" sz="900">
                    <a:latin typeface="Tahoma" pitchFamily="34" charset="0"/>
                  </a:rPr>
                  <a:t>Вопросы </a:t>
                </a:r>
              </a:p>
              <a:p>
                <a:r>
                  <a:rPr lang="ru-RU" sz="900">
                    <a:latin typeface="Tahoma" pitchFamily="34" charset="0"/>
                  </a:rPr>
                  <a:t>с множественным выбором ответа</a:t>
                </a:r>
                <a:endParaRPr lang="ru-RU"/>
              </a:p>
            </p:txBody>
          </p:sp>
          <p:sp>
            <p:nvSpPr>
              <p:cNvPr id="16395" name="AutoShape 11"/>
              <p:cNvSpPr>
                <a:spLocks/>
              </p:cNvSpPr>
              <p:nvPr/>
            </p:nvSpPr>
            <p:spPr bwMode="auto">
              <a:xfrm>
                <a:off x="1881" y="7434"/>
                <a:ext cx="1620" cy="720"/>
              </a:xfrm>
              <a:prstGeom prst="borderCallout1">
                <a:avLst>
                  <a:gd name="adj1" fmla="val 25000"/>
                  <a:gd name="adj2" fmla="val 107407"/>
                  <a:gd name="adj3" fmla="val -6111"/>
                  <a:gd name="adj4" fmla="val 212162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900" b="1">
                    <a:latin typeface="Tahoma" pitchFamily="34" charset="0"/>
                  </a:rPr>
                  <a:t>JCross – </a:t>
                </a:r>
                <a:r>
                  <a:rPr lang="ru-RU" sz="900">
                    <a:latin typeface="Tahoma" pitchFamily="34" charset="0"/>
                  </a:rPr>
                  <a:t>Кроссворд</a:t>
                </a:r>
                <a:endParaRPr lang="ru-RU"/>
              </a:p>
            </p:txBody>
          </p:sp>
          <p:sp>
            <p:nvSpPr>
              <p:cNvPr id="16396" name="AutoShape 12"/>
              <p:cNvSpPr>
                <a:spLocks/>
              </p:cNvSpPr>
              <p:nvPr/>
            </p:nvSpPr>
            <p:spPr bwMode="auto">
              <a:xfrm>
                <a:off x="8721" y="8334"/>
                <a:ext cx="1620" cy="720"/>
              </a:xfrm>
              <a:prstGeom prst="borderCallout1">
                <a:avLst>
                  <a:gd name="adj1" fmla="val 25000"/>
                  <a:gd name="adj2" fmla="val -7407"/>
                  <a:gd name="adj3" fmla="val -128889"/>
                  <a:gd name="adj4" fmla="val -16421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900" b="1">
                    <a:latin typeface="Tahoma" pitchFamily="34" charset="0"/>
                  </a:rPr>
                  <a:t>The Masher</a:t>
                </a:r>
                <a:r>
                  <a:rPr lang="ru-RU" sz="900" b="1">
                    <a:latin typeface="Tahoma" pitchFamily="34" charset="0"/>
                  </a:rPr>
                  <a:t> </a:t>
                </a:r>
                <a:r>
                  <a:rPr lang="ru-RU" sz="900">
                    <a:latin typeface="Tahoma" pitchFamily="34" charset="0"/>
                  </a:rPr>
                  <a:t>– </a:t>
                </a:r>
                <a:br>
                  <a:rPr lang="ru-RU" sz="900">
                    <a:latin typeface="Tahoma" pitchFamily="34" charset="0"/>
                  </a:rPr>
                </a:br>
                <a:r>
                  <a:rPr lang="ru-RU" sz="900">
                    <a:latin typeface="Tahoma" pitchFamily="34" charset="0"/>
                  </a:rPr>
                  <a:t>Инструменты</a:t>
                </a:r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1-001quizmulti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3786182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29058" y="285728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/>
              <a:t>«множественный выбор» (</a:t>
            </a:r>
            <a:r>
              <a:rPr lang="ru-RU" dirty="0" err="1"/>
              <a:t>multiple</a:t>
            </a:r>
            <a:r>
              <a:rPr lang="ru-RU" dirty="0"/>
              <a:t> </a:t>
            </a:r>
            <a:r>
              <a:rPr lang="ru-RU" dirty="0" err="1"/>
              <a:t>choice</a:t>
            </a:r>
            <a:r>
              <a:rPr lang="ru-RU" dirty="0"/>
              <a:t>) – один правильный ответ из нескольких вариантов ответов;</a:t>
            </a:r>
          </a:p>
          <a:p>
            <a:endParaRPr lang="ru-RU" dirty="0"/>
          </a:p>
        </p:txBody>
      </p:sp>
      <p:pic>
        <p:nvPicPr>
          <p:cNvPr id="6" name="Рисунок 5" descr="31-003Quizshort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428736"/>
            <a:ext cx="3408982" cy="1928825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572264" y="1500174"/>
            <a:ext cx="2571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/>
              <a:t>«краткий ответ» (</a:t>
            </a:r>
            <a:r>
              <a:rPr lang="ru-RU" dirty="0" err="1"/>
              <a:t>short</a:t>
            </a:r>
            <a:r>
              <a:rPr lang="ru-RU" dirty="0"/>
              <a:t> </a:t>
            </a:r>
            <a:r>
              <a:rPr lang="ru-RU" dirty="0" err="1"/>
              <a:t>answer</a:t>
            </a:r>
            <a:r>
              <a:rPr lang="ru-RU" dirty="0"/>
              <a:t>) – краткий ответ открытого типа (вводится с помощью клавиатуры);</a:t>
            </a:r>
          </a:p>
          <a:p>
            <a:endParaRPr lang="ru-RU" dirty="0"/>
          </a:p>
        </p:txBody>
      </p:sp>
      <p:pic>
        <p:nvPicPr>
          <p:cNvPr id="8" name="Рисунок 7" descr="33-005match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86124"/>
            <a:ext cx="4229100" cy="2343150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286248" y="3643314"/>
            <a:ext cx="3857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установление соответствий с помощью перемещения элементов </a:t>
            </a:r>
            <a:r>
              <a:rPr lang="ru-RU" dirty="0" smtClean="0"/>
              <a:t>мышью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500570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0" y="6211669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выбор варианта соответствия из раскрывающегося списка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68313" y="6381750"/>
            <a:ext cx="2879725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>
                <a:solidFill>
                  <a:srgbClr val="FFFFFF"/>
                </a:solidFill>
              </a:rPr>
              <a:t>Test (individual work)</a:t>
            </a:r>
            <a:endParaRPr lang="ru-RU">
              <a:solidFill>
                <a:srgbClr val="FFFFFF"/>
              </a:solidFill>
            </a:endParaRPr>
          </a:p>
        </p:txBody>
      </p:sp>
      <p:pic>
        <p:nvPicPr>
          <p:cNvPr id="1031" name="Picture 7" descr="london_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8496300" cy="5986463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 t="841"/>
          <a:stretch>
            <a:fillRect/>
          </a:stretch>
        </p:blipFill>
        <p:spPr bwMode="auto">
          <a:xfrm>
            <a:off x="468313" y="1811338"/>
            <a:ext cx="2881312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Актуальность проекта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643998" cy="505461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dirty="0"/>
              <a:t>Использование ИКТ открывает </a:t>
            </a:r>
            <a:r>
              <a:rPr lang="ru-RU" sz="2800" dirty="0" smtClean="0"/>
              <a:t> новые возможности  в преподавании  </a:t>
            </a:r>
            <a:r>
              <a:rPr lang="ru-RU" sz="2800" dirty="0"/>
              <a:t>английского </a:t>
            </a:r>
            <a:r>
              <a:rPr lang="ru-RU" sz="2800" dirty="0" smtClean="0"/>
              <a:t>языка</a:t>
            </a:r>
          </a:p>
          <a:p>
            <a:r>
              <a:rPr lang="ru-RU" sz="2800" dirty="0"/>
              <a:t>имеют большие  преимущества  перед традиционными методами обучения и несут в себе огромный мотивационный </a:t>
            </a:r>
            <a:r>
              <a:rPr lang="ru-RU" sz="2800" dirty="0" smtClean="0"/>
              <a:t>потенциал</a:t>
            </a:r>
          </a:p>
          <a:p>
            <a:r>
              <a:rPr lang="ru-RU" sz="2800" dirty="0"/>
              <a:t>позволяют тренировать различные виды речевой деятельности,  помогают осознать языковые явления и сформировать лингвистические </a:t>
            </a:r>
            <a:r>
              <a:rPr lang="ru-RU" sz="2800" dirty="0" smtClean="0"/>
              <a:t>способности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принимать участие в тестировании, в викторинах, конкурсах, олимпиадах, проводимых по сети Интернет, переписываться со сверстниками из других стран, участвовать в чатах и </a:t>
            </a:r>
            <a:r>
              <a:rPr lang="ru-RU" sz="2800" dirty="0" smtClean="0"/>
              <a:t>видеоконференциях</a:t>
            </a:r>
            <a:endParaRPr lang="ru-RU" sz="2800" dirty="0"/>
          </a:p>
          <a:p>
            <a:r>
              <a:rPr lang="ru-RU" sz="2800" dirty="0"/>
              <a:t>получать любую информацию по проблеме, над которой они работают, а именно: лингвострановедческий материал, новости из жизни известных людей, статьи из газет и журналов, необходимую литературу и т.д. </a:t>
            </a:r>
            <a:endParaRPr lang="ru-RU" sz="28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Цель и задачи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/>
              <a:t>Цель </a:t>
            </a:r>
            <a:r>
              <a:rPr lang="ru-RU" dirty="0"/>
              <a:t>данного проекта – создать условия практического овладения языком для каждого ученика, выбрать такие методы обучения, которые позволили бы каждому ученику проявить свою активность и творчество; повысить познавательную и информационную активность учащихся в процессе обучения иностранным языкам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/>
              <a:t>Задачи:</a:t>
            </a:r>
            <a:endParaRPr lang="ru-RU" dirty="0"/>
          </a:p>
          <a:p>
            <a:pPr lvl="0"/>
            <a:r>
              <a:rPr lang="ru-RU" dirty="0"/>
              <a:t>Определить необходимую методическую ресурсную базу для эффективного использования ИКТ на уроках английского языка.</a:t>
            </a:r>
          </a:p>
          <a:p>
            <a:pPr lvl="0"/>
            <a:r>
              <a:rPr lang="ru-RU" dirty="0"/>
              <a:t>Разработать дидактическое    обеспечение урока с использованием ИКТ.</a:t>
            </a:r>
          </a:p>
          <a:p>
            <a:pPr lvl="0"/>
            <a:r>
              <a:rPr lang="ru-RU" dirty="0"/>
              <a:t>Наметить ряд мероприятий, необходимых для предотвращения рисков и проблемных зон.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Проектное решение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Данный </a:t>
            </a:r>
            <a:r>
              <a:rPr lang="ru-RU" dirty="0"/>
              <a:t>проект оказывает теоретическую и практическую помощь в использовании современных информационных технологий на уроках английского языка, способствует сформированию у педагогов профессиональных компетенций в использовании современных информационных технологий.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Риски реализации проекта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• недостаточная степень оборудования школы, </a:t>
            </a:r>
          </a:p>
          <a:p>
            <a:pPr>
              <a:buNone/>
            </a:pPr>
            <a:r>
              <a:rPr lang="ru-RU" dirty="0"/>
              <a:t>• недостаточное количество ЭОР, </a:t>
            </a:r>
          </a:p>
          <a:p>
            <a:pPr>
              <a:buNone/>
            </a:pPr>
            <a:r>
              <a:rPr lang="ru-RU" dirty="0"/>
              <a:t>• не все ученики имеют навыков работы с компьютером и Интернетом, </a:t>
            </a:r>
          </a:p>
          <a:p>
            <a:pPr>
              <a:buNone/>
            </a:pPr>
            <a:r>
              <a:rPr lang="ru-RU" dirty="0"/>
              <a:t>• не все учителя имеют навыки работы с компьютером и Интернетом, </a:t>
            </a:r>
          </a:p>
          <a:p>
            <a:pPr>
              <a:buNone/>
            </a:pPr>
            <a:r>
              <a:rPr lang="ru-RU" dirty="0"/>
              <a:t>• часть учеников и учителей имеют доступ в Интернет только в школе.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160239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Arial Black" pitchFamily="34" charset="0"/>
              </a:rPr>
              <a:t>Процесс внедрения использования интерактивной доски на уроках иностранного языка включает: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857496"/>
            <a:ext cx="8249570" cy="3665568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1) подготовительный этап </a:t>
            </a:r>
            <a:r>
              <a:rPr lang="ru-RU" sz="2400" dirty="0" smtClean="0">
                <a:solidFill>
                  <a:schemeClr val="tx1"/>
                </a:solidFill>
              </a:rPr>
              <a:t>(изучение </a:t>
            </a:r>
            <a:r>
              <a:rPr lang="be-BY" sz="2400" dirty="0" smtClean="0">
                <a:solidFill>
                  <a:schemeClr val="tx1"/>
                </a:solidFill>
              </a:rPr>
              <a:t>технических особенностей, </a:t>
            </a:r>
            <a:r>
              <a:rPr lang="ru-RU" sz="2400" dirty="0" smtClean="0">
                <a:solidFill>
                  <a:schemeClr val="tx1"/>
                </a:solidFill>
              </a:rPr>
              <a:t>возможностей, программного обеспечения и </a:t>
            </a:r>
            <a:r>
              <a:rPr lang="be-BY" sz="2400" dirty="0" smtClean="0">
                <a:solidFill>
                  <a:schemeClr val="tx1"/>
                </a:solidFill>
              </a:rPr>
              <a:t> методики работы с интерактивной доской);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2) этап практической реализации</a:t>
            </a:r>
            <a:r>
              <a:rPr lang="ru-RU" sz="2400" dirty="0" smtClean="0">
                <a:solidFill>
                  <a:schemeClr val="tx1"/>
                </a:solidFill>
              </a:rPr>
              <a:t> (создание  или подбор из имеющихся интерактивных заданий, анализ их результативности и эффективности использования на различных этапах урока);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3) этап обобщения опыта</a:t>
            </a:r>
            <a:r>
              <a:rPr lang="ru-RU" sz="2400" dirty="0">
                <a:solidFill>
                  <a:schemeClr val="tx1"/>
                </a:solidFill>
              </a:rPr>
              <a:t> (разработка программно-методических комплексов для интерактивной доски, проведение серии открытых уроков, мастер-классов).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65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Динамические  задания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Игровые </a:t>
            </a:r>
            <a:r>
              <a:rPr lang="ru-RU" b="1" dirty="0" smtClean="0"/>
              <a:t>задания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Командные </a:t>
            </a:r>
            <a:r>
              <a:rPr lang="ru-RU" b="1" dirty="0" smtClean="0"/>
              <a:t>задания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Аналитические </a:t>
            </a:r>
            <a:r>
              <a:rPr lang="ru-RU" b="1" dirty="0" smtClean="0"/>
              <a:t>задания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Творческие или продуктивные </a:t>
            </a:r>
            <a:r>
              <a:rPr lang="ru-RU" b="1" dirty="0" smtClean="0"/>
              <a:t>задания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Тренировочные и тестовые </a:t>
            </a:r>
            <a:r>
              <a:rPr lang="ru-RU" b="1" dirty="0" smtClean="0"/>
              <a:t>задания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 Black" pitchFamily="34" charset="0"/>
              </a:rPr>
              <a:t>Классификация  заданий для интерактивной доски. 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38790" y="3244334"/>
            <a:ext cx="266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8338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ИНТЕРАКТИВНАЯ ПРОГРАММА «УРОКИ АНГЛИЙСКОГО КИРИЛЛА И МЕФОДИЯ»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Данный интерактивный учебник содержит:</a:t>
            </a:r>
            <a:endParaRPr lang="en-US" dirty="0" smtClean="0"/>
          </a:p>
          <a:p>
            <a:r>
              <a:rPr lang="ru-RU" dirty="0" smtClean="0"/>
              <a:t> -47 тематических уроков; </a:t>
            </a:r>
            <a:endParaRPr lang="en-US" dirty="0" smtClean="0"/>
          </a:p>
          <a:p>
            <a:r>
              <a:rPr lang="ru-RU" dirty="0" smtClean="0"/>
              <a:t>более 800 </a:t>
            </a:r>
            <a:r>
              <a:rPr lang="ru-RU" dirty="0" err="1" smtClean="0"/>
              <a:t>медиаиллюстраций</a:t>
            </a:r>
            <a:r>
              <a:rPr lang="ru-RU" dirty="0" smtClean="0"/>
              <a:t>, </a:t>
            </a:r>
            <a:endParaRPr lang="en-US" dirty="0" smtClean="0"/>
          </a:p>
          <a:p>
            <a:r>
              <a:rPr lang="ru-RU" dirty="0" smtClean="0"/>
              <a:t>470 интерактивных текстов; </a:t>
            </a:r>
            <a:endParaRPr lang="en-US" dirty="0" smtClean="0"/>
          </a:p>
          <a:p>
            <a:r>
              <a:rPr lang="ru-RU" dirty="0" smtClean="0"/>
              <a:t>более 400 интерактивных упражнений и тренажеров: из них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-</a:t>
            </a:r>
            <a:r>
              <a:rPr lang="ru-RU" dirty="0" smtClean="0"/>
              <a:t> 54 с функцией звукозаписи; в том числе 38 на тренировку произношения;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- </a:t>
            </a:r>
            <a:r>
              <a:rPr lang="ru-RU" dirty="0" smtClean="0"/>
              <a:t>48 </a:t>
            </a:r>
            <a:r>
              <a:rPr lang="ru-RU" dirty="0" err="1" smtClean="0"/>
              <a:t>анимаций</a:t>
            </a:r>
            <a:r>
              <a:rPr lang="ru-RU" dirty="0" smtClean="0"/>
              <a:t> и анимированных песен и интерактивный озвученный словарь.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УРОКИ И МЕДИ</a:t>
            </a:r>
            <a:r>
              <a:rPr lang="en-US" dirty="0" smtClean="0"/>
              <a:t>o</a:t>
            </a:r>
            <a:r>
              <a:rPr lang="ru-RU" dirty="0" smtClean="0"/>
              <a:t>ТЕКА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792961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71538" y="6000768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тематика общения, грамматика и тесты.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376</TotalTime>
  <Words>927</Words>
  <Application>Microsoft Office PowerPoint</Application>
  <PresentationFormat>Экран (4:3)</PresentationFormat>
  <Paragraphs>121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Государственное автономное образовательное учреждение дополнительного профессионального образования «Институт развития образования Республики Татарстан» Кафедра общей и коррекционной (специальной) психологии  и педагогики   </vt:lpstr>
      <vt:lpstr>Актуальность проекта </vt:lpstr>
      <vt:lpstr>Цель и задачи проекта</vt:lpstr>
      <vt:lpstr>Проектное решение</vt:lpstr>
      <vt:lpstr>Риски реализации проекта </vt:lpstr>
      <vt:lpstr>Процесс внедрения использования интерактивной доски на уроках иностранного языка включает:</vt:lpstr>
      <vt:lpstr>Классификация  заданий для интерактивной доски. </vt:lpstr>
      <vt:lpstr>ИНТЕРАКТИВНАЯ ПРОГРАММА «УРОКИ АНГЛИЙСКОГО КИРИЛЛА И МЕФОДИЯ»</vt:lpstr>
      <vt:lpstr>УРОКИ И МЕДИoТЕКА</vt:lpstr>
      <vt:lpstr>Интерактивные упражненеия</vt:lpstr>
      <vt:lpstr>        Список ЭОР по теме: «Страна/страны изучаемого языка и родная страна, их культурные особенности» </vt:lpstr>
      <vt:lpstr>  Пример планирования урока с использованием ЦОР и ЭОр </vt:lpstr>
      <vt:lpstr>Слайд 13</vt:lpstr>
      <vt:lpstr>Общие сведения о программе Hot Potatoes</vt:lpstr>
      <vt:lpstr>Выбор блока программы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автономное образовательное учреждение дополнительного профессионального образования «Институт развития образования Республики Татарстан» Кафедра общей и коррекционной (специальной) психологии  и педагогики</dc:title>
  <dc:creator>User</dc:creator>
  <cp:lastModifiedBy>User</cp:lastModifiedBy>
  <cp:revision>39</cp:revision>
  <dcterms:created xsi:type="dcterms:W3CDTF">2016-04-28T09:27:08Z</dcterms:created>
  <dcterms:modified xsi:type="dcterms:W3CDTF">2017-05-30T05:48:36Z</dcterms:modified>
</cp:coreProperties>
</file>