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0" r:id="rId1"/>
  </p:sldMasterIdLst>
  <p:sldIdLst>
    <p:sldId id="267" r:id="rId2"/>
    <p:sldId id="268" r:id="rId3"/>
    <p:sldId id="269" r:id="rId4"/>
    <p:sldId id="270" r:id="rId5"/>
    <p:sldId id="271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82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56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28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00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72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FF99FF"/>
    <a:srgbClr val="CCECFF"/>
    <a:srgbClr val="6666FF"/>
    <a:srgbClr val="33CC33"/>
    <a:srgbClr val="CC66FF"/>
    <a:srgbClr val="00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431" autoAdjust="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5FF25-A9E9-4E72-A91B-DE61BE8DE8C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F1B575-FA55-4FD9-AA6D-4319EDE964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D44634-D621-4531-BA7F-327D23AEFE9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92100"/>
            <a:ext cx="8229600" cy="5727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37DEAE-D517-4FB1-BC49-355AA4AFE2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1372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50B748-6D28-4146-A885-B95359192D4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3281C5-8A43-44AD-B805-6A804CDC908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C75DA6-F396-468C-82D8-B7B9012159B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024603-8430-44E2-A989-7F3A37613A7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E60841-980A-42F6-BAA2-2664999E42A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DC68-752F-45DD-9293-295CCFBFF2A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F96F3D-411C-4E7A-8A1F-82DEC3DC0F2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71C419-77BF-45B3-BD81-9CD51FC614C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563312F5-642C-4D68-B389-AFE7DA540DE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52" r:id="rId2"/>
    <p:sldLayoutId id="2147483853" r:id="rId3"/>
    <p:sldLayoutId id="2147483854" r:id="rId4"/>
    <p:sldLayoutId id="2147483855" r:id="rId5"/>
    <p:sldLayoutId id="2147483856" r:id="rId6"/>
    <p:sldLayoutId id="2147483857" r:id="rId7"/>
    <p:sldLayoutId id="2147483858" r:id="rId8"/>
    <p:sldLayoutId id="2147483859" r:id="rId9"/>
    <p:sldLayoutId id="2147483860" r:id="rId10"/>
    <p:sldLayoutId id="2147483861" r:id="rId11"/>
    <p:sldLayoutId id="2147483862" r:id="rId12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1143000" y="914400"/>
            <a:ext cx="6705600" cy="388620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Обобщение </a:t>
            </a:r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теме: </a:t>
            </a:r>
            <a:endParaRPr lang="ru-RU" sz="2800" b="1" i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ctr">
              <a:buNone/>
            </a:pPr>
            <a:r>
              <a:rPr lang="ru-RU" sz="3200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«Степень  </a:t>
            </a: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натуральным 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показателем и ее свойства</a:t>
            </a: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600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ctr">
              <a:buNone/>
            </a:pPr>
            <a:endParaRPr lang="ru-RU" sz="1600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ctr">
              <a:buNone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класс</a:t>
            </a:r>
            <a:endParaRPr lang="ru-RU" sz="36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0" name="Picture 4" descr="http://im2-tub-ru.yandex.net/i?id=130131476-13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581400"/>
            <a:ext cx="166116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img-fotki.yandex.ru/get/4411/47407354.26a/0_8d6a2_ca28865e_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962399"/>
            <a:ext cx="1905000" cy="2332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http://im0-tub-ru.yandex.net/i?id=26279605-15-72&amp;n=2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609600"/>
            <a:ext cx="1095375" cy="14249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035611"/>
              </p:ext>
            </p:extLst>
          </p:nvPr>
        </p:nvGraphicFramePr>
        <p:xfrm>
          <a:off x="762000" y="533400"/>
          <a:ext cx="7696200" cy="6050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33771"/>
                <a:gridCol w="3862429"/>
              </a:tblGrid>
              <a:tr h="114300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 </a:t>
                      </a:r>
                      <a:r>
                        <a:rPr lang="ru-RU" sz="2400" dirty="0">
                          <a:effectLst/>
                        </a:rPr>
                        <a:t>Самостоятельная </a:t>
                      </a:r>
                      <a:r>
                        <a:rPr lang="ru-RU" sz="2400" dirty="0" smtClean="0">
                          <a:effectLst/>
                        </a:rPr>
                        <a:t>работа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818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 вариант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1) Выполните действия:      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x</a:t>
                      </a:r>
                      <a:r>
                        <a:rPr lang="ru-RU" sz="2000" baseline="30000" dirty="0">
                          <a:effectLst/>
                        </a:rPr>
                        <a:t>5</a:t>
                      </a:r>
                      <a:r>
                        <a:rPr lang="ru-RU" sz="2000" dirty="0">
                          <a:effectLst/>
                        </a:rPr>
                        <a:t>∙ </a:t>
                      </a:r>
                      <a:r>
                        <a:rPr lang="en-US" sz="2000" dirty="0">
                          <a:effectLst/>
                        </a:rPr>
                        <a:t>x</a:t>
                      </a:r>
                      <a:r>
                        <a:rPr lang="ru-RU" sz="2000" baseline="30000" dirty="0">
                          <a:effectLst/>
                        </a:rPr>
                        <a:t>8  </a:t>
                      </a:r>
                      <a:r>
                        <a:rPr lang="ru-RU" sz="2000" dirty="0">
                          <a:effectLst/>
                        </a:rPr>
                        <a:t>=    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b</a:t>
                      </a:r>
                      <a:r>
                        <a:rPr lang="en-US" sz="2000" baseline="30000" dirty="0">
                          <a:effectLst/>
                        </a:rPr>
                        <a:t>13</a:t>
                      </a:r>
                      <a:r>
                        <a:rPr lang="en-US" sz="2000" dirty="0">
                          <a:effectLst/>
                        </a:rPr>
                        <a:t>: b</a:t>
                      </a:r>
                      <a:r>
                        <a:rPr lang="en-US" sz="2000" baseline="30000" dirty="0">
                          <a:effectLst/>
                        </a:rPr>
                        <a:t>6 </a:t>
                      </a:r>
                      <a:r>
                        <a:rPr lang="en-US" sz="2000" dirty="0">
                          <a:effectLst/>
                        </a:rPr>
                        <a:t>=</a:t>
                      </a:r>
                      <a:endParaRPr lang="ru-RU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(c</a:t>
                      </a:r>
                      <a:r>
                        <a:rPr lang="en-US" sz="2000" baseline="30000" dirty="0">
                          <a:effectLst/>
                        </a:rPr>
                        <a:t>4</a:t>
                      </a:r>
                      <a:r>
                        <a:rPr lang="en-US" sz="2000" dirty="0">
                          <a:effectLst/>
                        </a:rPr>
                        <a:t>)</a:t>
                      </a:r>
                      <a:r>
                        <a:rPr lang="en-US" sz="2000" baseline="30000" dirty="0">
                          <a:effectLst/>
                        </a:rPr>
                        <a:t>3</a:t>
                      </a:r>
                      <a:r>
                        <a:rPr lang="en-US" sz="2000" dirty="0">
                          <a:effectLst/>
                        </a:rPr>
                        <a:t> = </a:t>
                      </a:r>
                      <a:endParaRPr lang="ru-RU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</a:t>
                      </a:r>
                      <a:r>
                        <a:rPr lang="en-US" sz="2000" baseline="30000" dirty="0">
                          <a:effectLst/>
                        </a:rPr>
                        <a:t>9</a:t>
                      </a:r>
                      <a:r>
                        <a:rPr lang="en-US" sz="2000" dirty="0">
                          <a:effectLst/>
                        </a:rPr>
                        <a:t>∙a :a</a:t>
                      </a:r>
                      <a:r>
                        <a:rPr lang="en-US" sz="2000" baseline="30000" dirty="0">
                          <a:effectLst/>
                        </a:rPr>
                        <a:t>3 </a:t>
                      </a:r>
                      <a:r>
                        <a:rPr lang="en-US" sz="2000" dirty="0">
                          <a:effectLst/>
                        </a:rPr>
                        <a:t>=</a:t>
                      </a:r>
                      <a:endParaRPr lang="ru-RU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(n</a:t>
                      </a:r>
                      <a:r>
                        <a:rPr lang="en-US" sz="2000" baseline="30000" dirty="0">
                          <a:effectLst/>
                        </a:rPr>
                        <a:t>10</a:t>
                      </a:r>
                      <a:r>
                        <a:rPr lang="en-US" sz="2000" dirty="0">
                          <a:effectLst/>
                        </a:rPr>
                        <a:t>)</a:t>
                      </a:r>
                      <a:r>
                        <a:rPr lang="en-US" sz="2000" baseline="30000" dirty="0">
                          <a:effectLst/>
                        </a:rPr>
                        <a:t>3</a:t>
                      </a:r>
                      <a:r>
                        <a:rPr lang="en-US" sz="2000" dirty="0">
                          <a:effectLst/>
                        </a:rPr>
                        <a:t>∙n</a:t>
                      </a:r>
                      <a:r>
                        <a:rPr lang="en-US" sz="2000" baseline="30000" dirty="0">
                          <a:effectLst/>
                        </a:rPr>
                        <a:t>4</a:t>
                      </a:r>
                      <a:r>
                        <a:rPr lang="en-US" sz="2000" dirty="0">
                          <a:effectLst/>
                        </a:rPr>
                        <a:t>=</a:t>
                      </a:r>
                      <a:endParaRPr lang="ru-RU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2)</a:t>
                      </a:r>
                      <a:r>
                        <a:rPr lang="ru-RU" sz="2000" dirty="0">
                          <a:effectLst/>
                        </a:rPr>
                        <a:t>Замените  </a:t>
                      </a:r>
                      <a:r>
                        <a:rPr lang="en-US" sz="2000" dirty="0">
                          <a:effectLst/>
                        </a:rPr>
                        <a:t>*</a:t>
                      </a:r>
                      <a:endParaRPr lang="ru-RU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b</a:t>
                      </a:r>
                      <a:r>
                        <a:rPr lang="en-US" sz="2000" baseline="30000" dirty="0">
                          <a:effectLst/>
                        </a:rPr>
                        <a:t>7  </a:t>
                      </a:r>
                      <a:r>
                        <a:rPr lang="en-US" sz="2000" dirty="0">
                          <a:effectLst/>
                        </a:rPr>
                        <a:t>∙  * = b</a:t>
                      </a:r>
                      <a:r>
                        <a:rPr lang="en-US" sz="2000" baseline="30000" dirty="0">
                          <a:effectLst/>
                        </a:rPr>
                        <a:t>13</a:t>
                      </a:r>
                      <a:endParaRPr lang="ru-RU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</a:t>
                      </a:r>
                      <a:r>
                        <a:rPr lang="en-US" sz="2000" baseline="30000" dirty="0">
                          <a:effectLst/>
                        </a:rPr>
                        <a:t>20</a:t>
                      </a:r>
                      <a:r>
                        <a:rPr lang="en-US" sz="2000" dirty="0">
                          <a:effectLst/>
                        </a:rPr>
                        <a:t> : * = p</a:t>
                      </a:r>
                      <a:r>
                        <a:rPr lang="en-US" sz="2000" baseline="30000" dirty="0">
                          <a:effectLst/>
                        </a:rPr>
                        <a:t>4</a:t>
                      </a:r>
                      <a:endParaRPr lang="ru-RU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 * ∙  x</a:t>
                      </a:r>
                      <a:r>
                        <a:rPr lang="en-US" sz="2000" baseline="30000" dirty="0">
                          <a:effectLst/>
                        </a:rPr>
                        <a:t>5</a:t>
                      </a:r>
                      <a:r>
                        <a:rPr lang="en-US" sz="2000" dirty="0">
                          <a:effectLst/>
                        </a:rPr>
                        <a:t> = x</a:t>
                      </a:r>
                      <a:r>
                        <a:rPr lang="en-US" sz="2000" baseline="30000" dirty="0">
                          <a:effectLst/>
                        </a:rPr>
                        <a:t>9</a:t>
                      </a:r>
                      <a:endParaRPr lang="ru-RU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(m</a:t>
                      </a:r>
                      <a:r>
                        <a:rPr lang="en-US" sz="2000" baseline="30000" dirty="0">
                          <a:effectLst/>
                        </a:rPr>
                        <a:t>3</a:t>
                      </a:r>
                      <a:r>
                        <a:rPr lang="en-US" sz="2000" dirty="0">
                          <a:effectLst/>
                        </a:rPr>
                        <a:t>)</a:t>
                      </a:r>
                      <a:r>
                        <a:rPr lang="en-US" sz="2000" baseline="30000" dirty="0">
                          <a:effectLst/>
                        </a:rPr>
                        <a:t>*</a:t>
                      </a:r>
                      <a:r>
                        <a:rPr lang="en-US" sz="2000" dirty="0">
                          <a:effectLst/>
                        </a:rPr>
                        <a:t> =m</a:t>
                      </a:r>
                      <a:r>
                        <a:rPr lang="en-US" sz="2000" baseline="30000" dirty="0">
                          <a:effectLst/>
                        </a:rPr>
                        <a:t>12</a:t>
                      </a:r>
                      <a:endParaRPr lang="ru-RU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 * : k</a:t>
                      </a:r>
                      <a:r>
                        <a:rPr lang="en-US" sz="2000" baseline="30000" dirty="0">
                          <a:effectLst/>
                        </a:rPr>
                        <a:t>2</a:t>
                      </a:r>
                      <a:r>
                        <a:rPr lang="en-US" sz="2000" dirty="0">
                          <a:effectLst/>
                        </a:rPr>
                        <a:t> = k</a:t>
                      </a:r>
                      <a:r>
                        <a:rPr lang="en-US" sz="2000" baseline="30000" dirty="0">
                          <a:effectLst/>
                        </a:rPr>
                        <a:t>6</a:t>
                      </a:r>
                      <a:endParaRPr lang="ru-RU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  вариант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1) Выполните действия:      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x</a:t>
                      </a:r>
                      <a:r>
                        <a:rPr lang="ru-RU" sz="2000" baseline="30000" dirty="0">
                          <a:effectLst/>
                        </a:rPr>
                        <a:t>6</a:t>
                      </a:r>
                      <a:r>
                        <a:rPr lang="ru-RU" sz="2000" dirty="0">
                          <a:effectLst/>
                        </a:rPr>
                        <a:t>∙ </a:t>
                      </a:r>
                      <a:r>
                        <a:rPr lang="en-US" sz="2000" dirty="0">
                          <a:effectLst/>
                        </a:rPr>
                        <a:t>x</a:t>
                      </a:r>
                      <a:r>
                        <a:rPr lang="ru-RU" sz="2000" baseline="30000" dirty="0">
                          <a:effectLst/>
                        </a:rPr>
                        <a:t>7 </a:t>
                      </a:r>
                      <a:r>
                        <a:rPr lang="ru-RU" sz="2000" dirty="0">
                          <a:effectLst/>
                        </a:rPr>
                        <a:t>=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b</a:t>
                      </a:r>
                      <a:r>
                        <a:rPr lang="en-US" sz="2000" baseline="30000" dirty="0">
                          <a:effectLst/>
                        </a:rPr>
                        <a:t>11</a:t>
                      </a:r>
                      <a:r>
                        <a:rPr lang="en-US" sz="2000" dirty="0">
                          <a:effectLst/>
                        </a:rPr>
                        <a:t>: b</a:t>
                      </a:r>
                      <a:r>
                        <a:rPr lang="en-US" sz="2000" baseline="30000" dirty="0">
                          <a:effectLst/>
                        </a:rPr>
                        <a:t>7</a:t>
                      </a:r>
                      <a:r>
                        <a:rPr lang="en-US" sz="2000" dirty="0">
                          <a:effectLst/>
                        </a:rPr>
                        <a:t>=</a:t>
                      </a:r>
                      <a:endParaRPr lang="ru-RU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(c</a:t>
                      </a:r>
                      <a:r>
                        <a:rPr lang="en-US" sz="2000" baseline="30000" dirty="0">
                          <a:effectLst/>
                        </a:rPr>
                        <a:t>5</a:t>
                      </a:r>
                      <a:r>
                        <a:rPr lang="en-US" sz="2000" dirty="0">
                          <a:effectLst/>
                        </a:rPr>
                        <a:t>)</a:t>
                      </a:r>
                      <a:r>
                        <a:rPr lang="en-US" sz="2000" baseline="30000" dirty="0">
                          <a:effectLst/>
                        </a:rPr>
                        <a:t>4</a:t>
                      </a:r>
                      <a:r>
                        <a:rPr lang="en-US" sz="2000" dirty="0">
                          <a:effectLst/>
                        </a:rPr>
                        <a:t> = </a:t>
                      </a:r>
                      <a:endParaRPr lang="ru-RU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</a:t>
                      </a:r>
                      <a:r>
                        <a:rPr lang="en-US" sz="2000" baseline="30000" dirty="0">
                          <a:effectLst/>
                        </a:rPr>
                        <a:t>8</a:t>
                      </a:r>
                      <a:r>
                        <a:rPr lang="en-US" sz="2000" dirty="0">
                          <a:effectLst/>
                        </a:rPr>
                        <a:t>∙a</a:t>
                      </a:r>
                      <a:r>
                        <a:rPr lang="en-US" sz="2000" baseline="30000" dirty="0">
                          <a:effectLst/>
                        </a:rPr>
                        <a:t>5</a:t>
                      </a:r>
                      <a:r>
                        <a:rPr lang="en-US" sz="2000" dirty="0">
                          <a:effectLst/>
                        </a:rPr>
                        <a:t> :a</a:t>
                      </a:r>
                      <a:r>
                        <a:rPr lang="en-US" sz="2000" baseline="30000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=</a:t>
                      </a:r>
                      <a:endParaRPr lang="ru-RU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(n</a:t>
                      </a:r>
                      <a:r>
                        <a:rPr lang="en-US" sz="2000" baseline="30000" dirty="0">
                          <a:effectLst/>
                        </a:rPr>
                        <a:t>7</a:t>
                      </a:r>
                      <a:r>
                        <a:rPr lang="en-US" sz="2000" dirty="0">
                          <a:effectLst/>
                        </a:rPr>
                        <a:t>)</a:t>
                      </a:r>
                      <a:r>
                        <a:rPr lang="en-US" sz="2000" baseline="30000" dirty="0">
                          <a:effectLst/>
                        </a:rPr>
                        <a:t>2</a:t>
                      </a:r>
                      <a:r>
                        <a:rPr lang="en-US" sz="2000" dirty="0">
                          <a:effectLst/>
                        </a:rPr>
                        <a:t>∙n</a:t>
                      </a:r>
                      <a:r>
                        <a:rPr lang="en-US" sz="2000" baseline="30000" dirty="0">
                          <a:effectLst/>
                        </a:rPr>
                        <a:t>10</a:t>
                      </a:r>
                      <a:r>
                        <a:rPr lang="en-US" sz="2000" dirty="0">
                          <a:effectLst/>
                        </a:rPr>
                        <a:t>=</a:t>
                      </a:r>
                      <a:endParaRPr lang="ru-RU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2)</a:t>
                      </a:r>
                      <a:r>
                        <a:rPr lang="ru-RU" sz="2000" dirty="0">
                          <a:effectLst/>
                        </a:rPr>
                        <a:t>Замените</a:t>
                      </a:r>
                      <a:r>
                        <a:rPr lang="en-US" sz="2000" dirty="0">
                          <a:effectLst/>
                        </a:rPr>
                        <a:t>  *</a:t>
                      </a:r>
                      <a:endParaRPr lang="ru-RU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b</a:t>
                      </a:r>
                      <a:r>
                        <a:rPr lang="en-US" sz="2000" baseline="30000" dirty="0">
                          <a:effectLst/>
                        </a:rPr>
                        <a:t>6  </a:t>
                      </a:r>
                      <a:r>
                        <a:rPr lang="en-US" sz="2000" dirty="0">
                          <a:effectLst/>
                        </a:rPr>
                        <a:t>∙  * = b</a:t>
                      </a:r>
                      <a:r>
                        <a:rPr lang="en-US" sz="2000" baseline="30000" dirty="0">
                          <a:effectLst/>
                        </a:rPr>
                        <a:t>14</a:t>
                      </a:r>
                      <a:endParaRPr lang="ru-RU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</a:t>
                      </a:r>
                      <a:r>
                        <a:rPr lang="en-US" sz="2000" baseline="30000" dirty="0">
                          <a:effectLst/>
                        </a:rPr>
                        <a:t> 9</a:t>
                      </a:r>
                      <a:r>
                        <a:rPr lang="en-US" sz="2000" dirty="0">
                          <a:effectLst/>
                        </a:rPr>
                        <a:t> : * = p</a:t>
                      </a:r>
                      <a:r>
                        <a:rPr lang="en-US" sz="2000" baseline="30000" dirty="0">
                          <a:effectLst/>
                        </a:rPr>
                        <a:t>4</a:t>
                      </a:r>
                      <a:endParaRPr lang="ru-RU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 * ∙  x = x</a:t>
                      </a:r>
                      <a:r>
                        <a:rPr lang="en-US" sz="2000" baseline="30000" dirty="0">
                          <a:effectLst/>
                        </a:rPr>
                        <a:t>12</a:t>
                      </a:r>
                      <a:endParaRPr lang="ru-RU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(m</a:t>
                      </a:r>
                      <a:r>
                        <a:rPr lang="en-US" sz="2000" baseline="30000" dirty="0">
                          <a:effectLst/>
                        </a:rPr>
                        <a:t>5</a:t>
                      </a:r>
                      <a:r>
                        <a:rPr lang="en-US" sz="2000" dirty="0">
                          <a:effectLst/>
                        </a:rPr>
                        <a:t>)</a:t>
                      </a:r>
                      <a:r>
                        <a:rPr lang="en-US" sz="2000" baseline="30000" dirty="0">
                          <a:effectLst/>
                        </a:rPr>
                        <a:t>*</a:t>
                      </a:r>
                      <a:r>
                        <a:rPr lang="en-US" sz="2000" dirty="0">
                          <a:effectLst/>
                        </a:rPr>
                        <a:t> =m</a:t>
                      </a:r>
                      <a:r>
                        <a:rPr lang="en-US" sz="2000" baseline="30000" dirty="0">
                          <a:effectLst/>
                        </a:rPr>
                        <a:t>15</a:t>
                      </a:r>
                      <a:endParaRPr lang="ru-RU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 * : k</a:t>
                      </a:r>
                      <a:r>
                        <a:rPr lang="en-US" sz="2000" baseline="30000" dirty="0">
                          <a:effectLst/>
                        </a:rPr>
                        <a:t>3</a:t>
                      </a:r>
                      <a:r>
                        <a:rPr lang="en-US" sz="2000" dirty="0">
                          <a:effectLst/>
                        </a:rPr>
                        <a:t> = k</a:t>
                      </a:r>
                      <a:r>
                        <a:rPr lang="en-US" sz="2000" baseline="30000" dirty="0">
                          <a:effectLst/>
                        </a:rPr>
                        <a:t>7</a:t>
                      </a:r>
                      <a:endParaRPr lang="ru-RU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9569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7837707"/>
              </p:ext>
            </p:extLst>
          </p:nvPr>
        </p:nvGraphicFramePr>
        <p:xfrm>
          <a:off x="609600" y="533400"/>
          <a:ext cx="7772400" cy="5715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71727"/>
                <a:gridCol w="3900673"/>
              </a:tblGrid>
              <a:tr h="65574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Ответы к самостоятельной работе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592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 вариант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1) Выполните действия:      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x</a:t>
                      </a:r>
                      <a:r>
                        <a:rPr lang="en-US" sz="2000" baseline="30000" dirty="0">
                          <a:effectLst/>
                        </a:rPr>
                        <a:t>5</a:t>
                      </a:r>
                      <a:r>
                        <a:rPr lang="en-US" sz="2000" dirty="0">
                          <a:effectLst/>
                        </a:rPr>
                        <a:t>∙ x</a:t>
                      </a:r>
                      <a:r>
                        <a:rPr lang="en-US" sz="2000" baseline="30000" dirty="0">
                          <a:effectLst/>
                        </a:rPr>
                        <a:t>8  </a:t>
                      </a:r>
                      <a:r>
                        <a:rPr lang="en-US" sz="2000" dirty="0">
                          <a:effectLst/>
                        </a:rPr>
                        <a:t>= x</a:t>
                      </a:r>
                      <a:r>
                        <a:rPr lang="en-US" sz="2000" baseline="30000" dirty="0">
                          <a:effectLst/>
                        </a:rPr>
                        <a:t>13</a:t>
                      </a:r>
                      <a:endParaRPr lang="ru-RU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b</a:t>
                      </a:r>
                      <a:r>
                        <a:rPr lang="en-US" sz="2000" baseline="30000" dirty="0">
                          <a:effectLst/>
                        </a:rPr>
                        <a:t>13</a:t>
                      </a:r>
                      <a:r>
                        <a:rPr lang="en-US" sz="2000" dirty="0">
                          <a:effectLst/>
                        </a:rPr>
                        <a:t>: b</a:t>
                      </a:r>
                      <a:r>
                        <a:rPr lang="en-US" sz="2000" baseline="30000" dirty="0">
                          <a:effectLst/>
                        </a:rPr>
                        <a:t>6 </a:t>
                      </a:r>
                      <a:r>
                        <a:rPr lang="en-US" sz="2000" dirty="0">
                          <a:effectLst/>
                        </a:rPr>
                        <a:t>= b</a:t>
                      </a:r>
                      <a:r>
                        <a:rPr lang="en-US" sz="2000" baseline="30000" dirty="0">
                          <a:effectLst/>
                        </a:rPr>
                        <a:t>7</a:t>
                      </a:r>
                      <a:endParaRPr lang="ru-RU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(c</a:t>
                      </a:r>
                      <a:r>
                        <a:rPr lang="en-US" sz="2000" baseline="30000" dirty="0">
                          <a:effectLst/>
                        </a:rPr>
                        <a:t>4</a:t>
                      </a:r>
                      <a:r>
                        <a:rPr lang="en-US" sz="2000" dirty="0">
                          <a:effectLst/>
                        </a:rPr>
                        <a:t>)</a:t>
                      </a:r>
                      <a:r>
                        <a:rPr lang="en-US" sz="2000" baseline="30000" dirty="0">
                          <a:effectLst/>
                        </a:rPr>
                        <a:t>3</a:t>
                      </a:r>
                      <a:r>
                        <a:rPr lang="en-US" sz="2000" dirty="0">
                          <a:effectLst/>
                        </a:rPr>
                        <a:t> = c</a:t>
                      </a:r>
                      <a:r>
                        <a:rPr lang="en-US" sz="2000" baseline="30000" dirty="0">
                          <a:effectLst/>
                        </a:rPr>
                        <a:t>12</a:t>
                      </a:r>
                      <a:endParaRPr lang="ru-RU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</a:t>
                      </a:r>
                      <a:r>
                        <a:rPr lang="en-US" sz="2000" baseline="30000" dirty="0">
                          <a:effectLst/>
                        </a:rPr>
                        <a:t>9</a:t>
                      </a:r>
                      <a:r>
                        <a:rPr lang="en-US" sz="2000" dirty="0">
                          <a:effectLst/>
                        </a:rPr>
                        <a:t>∙a :a</a:t>
                      </a:r>
                      <a:r>
                        <a:rPr lang="en-US" sz="2000" baseline="30000" dirty="0">
                          <a:effectLst/>
                        </a:rPr>
                        <a:t>3 </a:t>
                      </a:r>
                      <a:r>
                        <a:rPr lang="en-US" sz="2000" dirty="0">
                          <a:effectLst/>
                        </a:rPr>
                        <a:t>= a</a:t>
                      </a:r>
                      <a:r>
                        <a:rPr lang="en-US" sz="2000" baseline="30000" dirty="0">
                          <a:effectLst/>
                        </a:rPr>
                        <a:t>7</a:t>
                      </a:r>
                      <a:endParaRPr lang="ru-RU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(n</a:t>
                      </a:r>
                      <a:r>
                        <a:rPr lang="en-US" sz="2000" baseline="30000" dirty="0">
                          <a:effectLst/>
                        </a:rPr>
                        <a:t>10</a:t>
                      </a:r>
                      <a:r>
                        <a:rPr lang="en-US" sz="2000" dirty="0">
                          <a:effectLst/>
                        </a:rPr>
                        <a:t>)</a:t>
                      </a:r>
                      <a:r>
                        <a:rPr lang="en-US" sz="2000" baseline="30000" dirty="0">
                          <a:effectLst/>
                        </a:rPr>
                        <a:t>3</a:t>
                      </a:r>
                      <a:r>
                        <a:rPr lang="en-US" sz="2000" dirty="0">
                          <a:effectLst/>
                        </a:rPr>
                        <a:t>∙n</a:t>
                      </a:r>
                      <a:r>
                        <a:rPr lang="en-US" sz="2000" baseline="30000" dirty="0">
                          <a:effectLst/>
                        </a:rPr>
                        <a:t>4</a:t>
                      </a:r>
                      <a:r>
                        <a:rPr lang="en-US" sz="2000" dirty="0">
                          <a:effectLst/>
                        </a:rPr>
                        <a:t>= n</a:t>
                      </a:r>
                      <a:r>
                        <a:rPr lang="ru-RU" sz="2000" baseline="30000" dirty="0">
                          <a:effectLst/>
                        </a:rPr>
                        <a:t>34</a:t>
                      </a:r>
                      <a:endParaRPr lang="ru-RU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2)</a:t>
                      </a:r>
                      <a:r>
                        <a:rPr lang="ru-RU" sz="2000" dirty="0">
                          <a:effectLst/>
                        </a:rPr>
                        <a:t>Замените  </a:t>
                      </a:r>
                      <a:r>
                        <a:rPr lang="en-US" sz="2000" dirty="0">
                          <a:effectLst/>
                        </a:rPr>
                        <a:t>*</a:t>
                      </a:r>
                      <a:endParaRPr lang="ru-RU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b</a:t>
                      </a:r>
                      <a:r>
                        <a:rPr lang="en-US" sz="2000" baseline="30000" dirty="0">
                          <a:effectLst/>
                        </a:rPr>
                        <a:t>7  </a:t>
                      </a:r>
                      <a:r>
                        <a:rPr lang="en-US" sz="2000" dirty="0">
                          <a:effectLst/>
                        </a:rPr>
                        <a:t>∙  * = b</a:t>
                      </a:r>
                      <a:r>
                        <a:rPr lang="en-US" sz="2000" baseline="30000" dirty="0">
                          <a:effectLst/>
                        </a:rPr>
                        <a:t>13</a:t>
                      </a:r>
                      <a:r>
                        <a:rPr lang="en-US" sz="2000" dirty="0">
                          <a:effectLst/>
                        </a:rPr>
                        <a:t>       b</a:t>
                      </a:r>
                      <a:r>
                        <a:rPr lang="en-US" sz="2000" baseline="30000" dirty="0">
                          <a:effectLst/>
                        </a:rPr>
                        <a:t>6</a:t>
                      </a:r>
                      <a:endParaRPr lang="ru-RU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</a:t>
                      </a:r>
                      <a:r>
                        <a:rPr lang="en-US" sz="2000" baseline="30000" dirty="0">
                          <a:effectLst/>
                        </a:rPr>
                        <a:t>20</a:t>
                      </a:r>
                      <a:r>
                        <a:rPr lang="en-US" sz="2000" dirty="0">
                          <a:effectLst/>
                        </a:rPr>
                        <a:t> : * = p</a:t>
                      </a:r>
                      <a:r>
                        <a:rPr lang="en-US" sz="2000" baseline="30000" dirty="0">
                          <a:effectLst/>
                        </a:rPr>
                        <a:t>4</a:t>
                      </a:r>
                      <a:r>
                        <a:rPr lang="en-US" sz="2000" dirty="0">
                          <a:effectLst/>
                        </a:rPr>
                        <a:t>        p</a:t>
                      </a:r>
                      <a:r>
                        <a:rPr lang="en-US" sz="2000" baseline="30000" dirty="0">
                          <a:effectLst/>
                        </a:rPr>
                        <a:t>16</a:t>
                      </a:r>
                      <a:endParaRPr lang="ru-RU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 * ∙  x</a:t>
                      </a:r>
                      <a:r>
                        <a:rPr lang="en-US" sz="2000" baseline="30000" dirty="0">
                          <a:effectLst/>
                        </a:rPr>
                        <a:t>5</a:t>
                      </a:r>
                      <a:r>
                        <a:rPr lang="en-US" sz="2000" dirty="0">
                          <a:effectLst/>
                        </a:rPr>
                        <a:t> = x</a:t>
                      </a:r>
                      <a:r>
                        <a:rPr lang="en-US" sz="2000" baseline="30000" dirty="0">
                          <a:effectLst/>
                        </a:rPr>
                        <a:t>9</a:t>
                      </a:r>
                      <a:r>
                        <a:rPr lang="en-US" sz="2000" dirty="0">
                          <a:effectLst/>
                        </a:rPr>
                        <a:t>        x</a:t>
                      </a:r>
                      <a:r>
                        <a:rPr lang="en-US" sz="2000" baseline="30000" dirty="0">
                          <a:effectLst/>
                        </a:rPr>
                        <a:t>4</a:t>
                      </a:r>
                      <a:endParaRPr lang="ru-RU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(m</a:t>
                      </a:r>
                      <a:r>
                        <a:rPr lang="en-US" sz="2000" baseline="30000" dirty="0">
                          <a:effectLst/>
                        </a:rPr>
                        <a:t>3</a:t>
                      </a:r>
                      <a:r>
                        <a:rPr lang="en-US" sz="2000" dirty="0">
                          <a:effectLst/>
                        </a:rPr>
                        <a:t>)</a:t>
                      </a:r>
                      <a:r>
                        <a:rPr lang="en-US" sz="2000" baseline="30000" dirty="0">
                          <a:effectLst/>
                        </a:rPr>
                        <a:t>*</a:t>
                      </a:r>
                      <a:r>
                        <a:rPr lang="en-US" sz="2000" dirty="0">
                          <a:effectLst/>
                        </a:rPr>
                        <a:t> =m</a:t>
                      </a:r>
                      <a:r>
                        <a:rPr lang="en-US" sz="2000" baseline="30000" dirty="0">
                          <a:effectLst/>
                        </a:rPr>
                        <a:t>12 </a:t>
                      </a:r>
                      <a:r>
                        <a:rPr lang="en-US" sz="2000" dirty="0">
                          <a:effectLst/>
                        </a:rPr>
                        <a:t>       </a:t>
                      </a:r>
                      <a:r>
                        <a:rPr lang="en-US" sz="2000" dirty="0" smtClean="0">
                          <a:effectLst/>
                        </a:rPr>
                        <a:t> 4 </a:t>
                      </a:r>
                      <a:endParaRPr lang="ru-RU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 * : k</a:t>
                      </a:r>
                      <a:r>
                        <a:rPr lang="en-US" sz="2000" baseline="30000" dirty="0">
                          <a:effectLst/>
                        </a:rPr>
                        <a:t>2</a:t>
                      </a:r>
                      <a:r>
                        <a:rPr lang="en-US" sz="2000" dirty="0">
                          <a:effectLst/>
                        </a:rPr>
                        <a:t> = k</a:t>
                      </a:r>
                      <a:r>
                        <a:rPr lang="en-US" sz="2000" baseline="30000" dirty="0">
                          <a:effectLst/>
                        </a:rPr>
                        <a:t>6</a:t>
                      </a:r>
                      <a:r>
                        <a:rPr lang="en-US" sz="2000" dirty="0">
                          <a:effectLst/>
                        </a:rPr>
                        <a:t>        k</a:t>
                      </a:r>
                      <a:r>
                        <a:rPr lang="en-US" sz="2000" baseline="30000" dirty="0">
                          <a:effectLst/>
                        </a:rPr>
                        <a:t>8</a:t>
                      </a:r>
                      <a:endParaRPr lang="ru-RU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  вариант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1) Выполните действия:      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x</a:t>
                      </a:r>
                      <a:r>
                        <a:rPr lang="en-US" sz="2000" baseline="30000" dirty="0">
                          <a:effectLst/>
                        </a:rPr>
                        <a:t>6</a:t>
                      </a:r>
                      <a:r>
                        <a:rPr lang="en-US" sz="2000" dirty="0">
                          <a:effectLst/>
                        </a:rPr>
                        <a:t>∙ x</a:t>
                      </a:r>
                      <a:r>
                        <a:rPr lang="en-US" sz="2000" baseline="30000" dirty="0">
                          <a:effectLst/>
                        </a:rPr>
                        <a:t>7 </a:t>
                      </a:r>
                      <a:r>
                        <a:rPr lang="en-US" sz="2000" dirty="0">
                          <a:effectLst/>
                        </a:rPr>
                        <a:t>= x</a:t>
                      </a:r>
                      <a:r>
                        <a:rPr lang="en-US" sz="2000" baseline="30000" dirty="0">
                          <a:effectLst/>
                        </a:rPr>
                        <a:t>13</a:t>
                      </a:r>
                      <a:endParaRPr lang="ru-RU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b</a:t>
                      </a:r>
                      <a:r>
                        <a:rPr lang="en-US" sz="2000" baseline="30000" dirty="0">
                          <a:effectLst/>
                        </a:rPr>
                        <a:t>11</a:t>
                      </a:r>
                      <a:r>
                        <a:rPr lang="en-US" sz="2000" dirty="0">
                          <a:effectLst/>
                        </a:rPr>
                        <a:t>: b</a:t>
                      </a:r>
                      <a:r>
                        <a:rPr lang="en-US" sz="2000" baseline="30000" dirty="0">
                          <a:effectLst/>
                        </a:rPr>
                        <a:t>7</a:t>
                      </a:r>
                      <a:r>
                        <a:rPr lang="en-US" sz="2000" dirty="0">
                          <a:effectLst/>
                        </a:rPr>
                        <a:t>= b</a:t>
                      </a:r>
                      <a:r>
                        <a:rPr lang="en-US" sz="2000" baseline="30000" dirty="0">
                          <a:effectLst/>
                        </a:rPr>
                        <a:t>4</a:t>
                      </a:r>
                      <a:endParaRPr lang="ru-RU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(c</a:t>
                      </a:r>
                      <a:r>
                        <a:rPr lang="en-US" sz="2000" baseline="30000" dirty="0">
                          <a:effectLst/>
                        </a:rPr>
                        <a:t>5</a:t>
                      </a:r>
                      <a:r>
                        <a:rPr lang="en-US" sz="2000" dirty="0">
                          <a:effectLst/>
                        </a:rPr>
                        <a:t>)</a:t>
                      </a:r>
                      <a:r>
                        <a:rPr lang="en-US" sz="2000" baseline="30000" dirty="0">
                          <a:effectLst/>
                        </a:rPr>
                        <a:t>4</a:t>
                      </a:r>
                      <a:r>
                        <a:rPr lang="en-US" sz="2000" dirty="0">
                          <a:effectLst/>
                        </a:rPr>
                        <a:t> = c</a:t>
                      </a:r>
                      <a:r>
                        <a:rPr lang="en-US" sz="2000" baseline="30000" dirty="0">
                          <a:effectLst/>
                        </a:rPr>
                        <a:t>20</a:t>
                      </a:r>
                      <a:endParaRPr lang="ru-RU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</a:t>
                      </a:r>
                      <a:r>
                        <a:rPr lang="en-US" sz="2000" baseline="30000" dirty="0">
                          <a:effectLst/>
                        </a:rPr>
                        <a:t>8</a:t>
                      </a:r>
                      <a:r>
                        <a:rPr lang="en-US" sz="2000" dirty="0">
                          <a:effectLst/>
                        </a:rPr>
                        <a:t>∙a</a:t>
                      </a:r>
                      <a:r>
                        <a:rPr lang="en-US" sz="2000" baseline="30000" dirty="0">
                          <a:effectLst/>
                        </a:rPr>
                        <a:t>5</a:t>
                      </a:r>
                      <a:r>
                        <a:rPr lang="en-US" sz="2000" dirty="0">
                          <a:effectLst/>
                        </a:rPr>
                        <a:t> :a</a:t>
                      </a:r>
                      <a:r>
                        <a:rPr lang="en-US" sz="2000" baseline="30000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= a</a:t>
                      </a:r>
                      <a:r>
                        <a:rPr lang="en-US" sz="2000" baseline="30000" dirty="0">
                          <a:effectLst/>
                        </a:rPr>
                        <a:t>12</a:t>
                      </a:r>
                      <a:endParaRPr lang="ru-RU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(n</a:t>
                      </a:r>
                      <a:r>
                        <a:rPr lang="en-US" sz="2000" baseline="30000" dirty="0">
                          <a:effectLst/>
                        </a:rPr>
                        <a:t>7</a:t>
                      </a:r>
                      <a:r>
                        <a:rPr lang="en-US" sz="2000" dirty="0">
                          <a:effectLst/>
                        </a:rPr>
                        <a:t>)</a:t>
                      </a:r>
                      <a:r>
                        <a:rPr lang="en-US" sz="2000" baseline="30000" dirty="0">
                          <a:effectLst/>
                        </a:rPr>
                        <a:t>2</a:t>
                      </a:r>
                      <a:r>
                        <a:rPr lang="en-US" sz="2000" dirty="0">
                          <a:effectLst/>
                        </a:rPr>
                        <a:t>∙n</a:t>
                      </a:r>
                      <a:r>
                        <a:rPr lang="en-US" sz="2000" baseline="30000" dirty="0">
                          <a:effectLst/>
                        </a:rPr>
                        <a:t>10</a:t>
                      </a:r>
                      <a:r>
                        <a:rPr lang="en-US" sz="2000" dirty="0">
                          <a:effectLst/>
                        </a:rPr>
                        <a:t>= n</a:t>
                      </a:r>
                      <a:r>
                        <a:rPr lang="ru-RU" sz="2000" baseline="30000" dirty="0">
                          <a:effectLst/>
                        </a:rPr>
                        <a:t>24</a:t>
                      </a:r>
                      <a:endParaRPr lang="ru-RU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2)</a:t>
                      </a:r>
                      <a:r>
                        <a:rPr lang="ru-RU" sz="2000" dirty="0">
                          <a:effectLst/>
                        </a:rPr>
                        <a:t>Замените</a:t>
                      </a:r>
                      <a:r>
                        <a:rPr lang="en-US" sz="2000" dirty="0">
                          <a:effectLst/>
                        </a:rPr>
                        <a:t>  *</a:t>
                      </a:r>
                      <a:endParaRPr lang="ru-RU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b</a:t>
                      </a:r>
                      <a:r>
                        <a:rPr lang="en-US" sz="2000" baseline="30000" dirty="0">
                          <a:effectLst/>
                        </a:rPr>
                        <a:t>6  </a:t>
                      </a:r>
                      <a:r>
                        <a:rPr lang="en-US" sz="2000" dirty="0">
                          <a:effectLst/>
                        </a:rPr>
                        <a:t>∙  * = b</a:t>
                      </a:r>
                      <a:r>
                        <a:rPr lang="en-US" sz="2000" baseline="30000" dirty="0">
                          <a:effectLst/>
                        </a:rPr>
                        <a:t>14</a:t>
                      </a:r>
                      <a:r>
                        <a:rPr lang="en-US" sz="2000" dirty="0">
                          <a:effectLst/>
                        </a:rPr>
                        <a:t>         b</a:t>
                      </a:r>
                      <a:r>
                        <a:rPr lang="en-US" sz="2000" baseline="30000" dirty="0">
                          <a:effectLst/>
                        </a:rPr>
                        <a:t>8</a:t>
                      </a:r>
                      <a:r>
                        <a:rPr lang="en-US" sz="2000" dirty="0">
                          <a:effectLst/>
                        </a:rPr>
                        <a:t>  </a:t>
                      </a:r>
                      <a:endParaRPr lang="ru-RU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</a:t>
                      </a:r>
                      <a:r>
                        <a:rPr lang="en-US" sz="2000" baseline="30000" dirty="0">
                          <a:effectLst/>
                        </a:rPr>
                        <a:t> 9</a:t>
                      </a:r>
                      <a:r>
                        <a:rPr lang="en-US" sz="2000" dirty="0">
                          <a:effectLst/>
                        </a:rPr>
                        <a:t> : * = p</a:t>
                      </a:r>
                      <a:r>
                        <a:rPr lang="en-US" sz="2000" baseline="30000" dirty="0">
                          <a:effectLst/>
                        </a:rPr>
                        <a:t>4</a:t>
                      </a:r>
                      <a:r>
                        <a:rPr lang="en-US" sz="2000" dirty="0">
                          <a:effectLst/>
                        </a:rPr>
                        <a:t>          p</a:t>
                      </a:r>
                      <a:r>
                        <a:rPr lang="en-US" sz="2000" baseline="30000" dirty="0">
                          <a:effectLst/>
                        </a:rPr>
                        <a:t>5</a:t>
                      </a:r>
                      <a:r>
                        <a:rPr lang="en-US" sz="2000" dirty="0">
                          <a:effectLst/>
                        </a:rPr>
                        <a:t>  </a:t>
                      </a:r>
                      <a:endParaRPr lang="ru-RU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 * ∙  x = x</a:t>
                      </a:r>
                      <a:r>
                        <a:rPr lang="en-US" sz="2000" baseline="30000" dirty="0">
                          <a:effectLst/>
                        </a:rPr>
                        <a:t>12</a:t>
                      </a:r>
                      <a:r>
                        <a:rPr lang="en-US" sz="2000" dirty="0">
                          <a:effectLst/>
                        </a:rPr>
                        <a:t>         x</a:t>
                      </a:r>
                      <a:r>
                        <a:rPr lang="en-US" sz="2000" baseline="30000" dirty="0">
                          <a:effectLst/>
                        </a:rPr>
                        <a:t>11</a:t>
                      </a:r>
                      <a:endParaRPr lang="ru-RU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(m</a:t>
                      </a:r>
                      <a:r>
                        <a:rPr lang="en-US" sz="2000" baseline="30000" dirty="0">
                          <a:effectLst/>
                        </a:rPr>
                        <a:t>5</a:t>
                      </a:r>
                      <a:r>
                        <a:rPr lang="en-US" sz="2000" dirty="0">
                          <a:effectLst/>
                        </a:rPr>
                        <a:t>)</a:t>
                      </a:r>
                      <a:r>
                        <a:rPr lang="en-US" sz="2000" baseline="30000" dirty="0">
                          <a:effectLst/>
                        </a:rPr>
                        <a:t>*</a:t>
                      </a:r>
                      <a:r>
                        <a:rPr lang="en-US" sz="2000" dirty="0">
                          <a:effectLst/>
                        </a:rPr>
                        <a:t> =m</a:t>
                      </a:r>
                      <a:r>
                        <a:rPr lang="en-US" sz="2000" baseline="30000" dirty="0">
                          <a:effectLst/>
                        </a:rPr>
                        <a:t>15</a:t>
                      </a:r>
                      <a:r>
                        <a:rPr lang="en-US" sz="2000" dirty="0">
                          <a:effectLst/>
                        </a:rPr>
                        <a:t>         </a:t>
                      </a:r>
                      <a:r>
                        <a:rPr lang="en-US" sz="2000" baseline="0" dirty="0" smtClean="0">
                          <a:effectLst/>
                        </a:rPr>
                        <a:t> 3</a:t>
                      </a:r>
                      <a:endParaRPr lang="ru-RU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 * : k</a:t>
                      </a:r>
                      <a:r>
                        <a:rPr lang="en-US" sz="2000" baseline="30000" dirty="0">
                          <a:effectLst/>
                        </a:rPr>
                        <a:t>3</a:t>
                      </a:r>
                      <a:r>
                        <a:rPr lang="en-US" sz="2000" dirty="0">
                          <a:effectLst/>
                        </a:rPr>
                        <a:t> = k</a:t>
                      </a:r>
                      <a:r>
                        <a:rPr lang="en-US" sz="2000" baseline="30000" dirty="0">
                          <a:effectLst/>
                        </a:rPr>
                        <a:t>7</a:t>
                      </a:r>
                      <a:r>
                        <a:rPr lang="en-US" sz="2000" dirty="0">
                          <a:effectLst/>
                        </a:rPr>
                        <a:t>   </a:t>
                      </a:r>
                      <a:r>
                        <a:rPr lang="ru-RU" sz="2000" dirty="0">
                          <a:effectLst/>
                        </a:rPr>
                        <a:t>      </a:t>
                      </a:r>
                      <a:r>
                        <a:rPr lang="en-US" sz="2000" dirty="0">
                          <a:effectLst/>
                        </a:rPr>
                        <a:t>k</a:t>
                      </a:r>
                      <a:r>
                        <a:rPr lang="ru-RU" sz="2000" baseline="30000" dirty="0">
                          <a:effectLst/>
                        </a:rPr>
                        <a:t>10</a:t>
                      </a:r>
                      <a:endParaRPr lang="ru-RU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403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990600" y="838201"/>
                <a:ext cx="7239000" cy="19979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3600" dirty="0"/>
                  <a:t>Расположите числа  </a:t>
                </a:r>
                <a:endParaRPr lang="en-US" sz="3600" dirty="0" smtClean="0"/>
              </a:p>
              <a:p>
                <a:r>
                  <a:rPr lang="ru-RU" sz="3600" dirty="0"/>
                  <a:t>(-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3600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3600" dirty="0"/>
                  <a:t> )</a:t>
                </a:r>
                <a:r>
                  <a:rPr lang="ru-RU" sz="3600" baseline="30000" dirty="0"/>
                  <a:t>4</a:t>
                </a:r>
                <a:r>
                  <a:rPr lang="ru-RU" sz="3600" dirty="0"/>
                  <a:t>; </a:t>
                </a:r>
                <a:r>
                  <a:rPr lang="ru-RU" sz="3600" baseline="30000" dirty="0"/>
                  <a:t> </a:t>
                </a:r>
                <a:r>
                  <a:rPr lang="ru-RU" sz="3600" dirty="0"/>
                  <a:t>(-1)</a:t>
                </a:r>
                <a:r>
                  <a:rPr lang="ru-RU" sz="3600" baseline="30000" dirty="0"/>
                  <a:t>101 </a:t>
                </a:r>
                <a:r>
                  <a:rPr lang="ru-RU" sz="3600" dirty="0"/>
                  <a:t>; 5</a:t>
                </a:r>
                <a:r>
                  <a:rPr lang="ru-RU" sz="3600" baseline="30000" dirty="0"/>
                  <a:t>3</a:t>
                </a:r>
                <a:r>
                  <a:rPr lang="ru-RU" sz="3600" dirty="0"/>
                  <a:t>; (- 0,3)</a:t>
                </a:r>
                <a:r>
                  <a:rPr lang="ru-RU" sz="3600" baseline="30000" dirty="0"/>
                  <a:t>3 </a:t>
                </a:r>
                <a:r>
                  <a:rPr lang="ru-RU" sz="3600" dirty="0"/>
                  <a:t>; 88</a:t>
                </a:r>
                <a:r>
                  <a:rPr lang="ru-RU" sz="3600" baseline="30000" dirty="0"/>
                  <a:t>0</a:t>
                </a:r>
                <a:r>
                  <a:rPr lang="ru-RU" sz="3600" dirty="0"/>
                  <a:t> </a:t>
                </a:r>
                <a:endParaRPr lang="en-US" sz="3600" dirty="0" smtClean="0"/>
              </a:p>
              <a:p>
                <a:r>
                  <a:rPr lang="ru-RU" sz="3600" dirty="0" smtClean="0"/>
                  <a:t> </a:t>
                </a:r>
                <a:r>
                  <a:rPr lang="ru-RU" sz="3600" dirty="0"/>
                  <a:t>в порядке возрастания.</a:t>
                </a: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0600" y="838201"/>
                <a:ext cx="7239000" cy="1997919"/>
              </a:xfrm>
              <a:prstGeom prst="rect">
                <a:avLst/>
              </a:prstGeom>
              <a:blipFill rotWithShape="1">
                <a:blip r:embed="rId2"/>
                <a:stretch>
                  <a:fillRect l="-2612" t="-4587" b="-1039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Рисунок 4" descr="http://s017.radikal.ru/i437/1206/9e/5615f6d434ce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276600"/>
            <a:ext cx="2743200" cy="2743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71244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150777" y="685800"/>
            <a:ext cx="34692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/>
              <a:t> </a:t>
            </a:r>
            <a:r>
              <a:rPr lang="ru-RU" sz="2800" i="1" dirty="0" smtClean="0">
                <a:solidFill>
                  <a:schemeClr val="accent6">
                    <a:lumMod val="75000"/>
                  </a:schemeClr>
                </a:solidFill>
              </a:rPr>
              <a:t>Решите  уравнения</a:t>
            </a: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5800" y="1981200"/>
            <a:ext cx="7467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1) (</a:t>
            </a:r>
            <a:r>
              <a:rPr lang="ru-RU" sz="2400" u="sng" dirty="0"/>
              <a:t>х</a:t>
            </a:r>
            <a:r>
              <a:rPr lang="ru-RU" sz="2400" u="sng" baseline="30000" dirty="0"/>
              <a:t>3</a:t>
            </a:r>
            <a:r>
              <a:rPr lang="ru-RU" sz="2400" u="sng" dirty="0"/>
              <a:t>)</a:t>
            </a:r>
            <a:r>
              <a:rPr lang="ru-RU" sz="2400" u="sng" baseline="30000" dirty="0"/>
              <a:t>5 </a:t>
            </a:r>
            <a:r>
              <a:rPr lang="ru-RU" sz="2400" u="sng" dirty="0"/>
              <a:t>∙ х</a:t>
            </a:r>
            <a:r>
              <a:rPr lang="ru-RU" sz="2400" u="sng" baseline="30000" dirty="0"/>
              <a:t>8</a:t>
            </a:r>
            <a:r>
              <a:rPr lang="ru-RU" sz="2400" u="sng" dirty="0"/>
              <a:t>  </a:t>
            </a:r>
            <a:r>
              <a:rPr lang="ru-RU" sz="2400" dirty="0"/>
              <a:t> =64</a:t>
            </a:r>
            <a:r>
              <a:rPr lang="ru-RU" sz="2400" dirty="0" smtClean="0"/>
              <a:t>;     2) </a:t>
            </a:r>
            <a:r>
              <a:rPr lang="ru-RU" sz="2400" dirty="0"/>
              <a:t>3х</a:t>
            </a:r>
            <a:r>
              <a:rPr lang="ru-RU" sz="2400" baseline="30000" dirty="0"/>
              <a:t>3 </a:t>
            </a:r>
            <a:r>
              <a:rPr lang="ru-RU" sz="2400" dirty="0"/>
              <a:t>= - 24; </a:t>
            </a:r>
            <a:r>
              <a:rPr lang="ru-RU" sz="2400" dirty="0" smtClean="0"/>
              <a:t>    3) (3х</a:t>
            </a:r>
            <a:r>
              <a:rPr lang="ru-RU" sz="2400" dirty="0"/>
              <a:t>) </a:t>
            </a:r>
            <a:r>
              <a:rPr lang="ru-RU" sz="2400" baseline="30000" dirty="0"/>
              <a:t>3 </a:t>
            </a:r>
            <a:r>
              <a:rPr lang="ru-RU" sz="2400" dirty="0"/>
              <a:t>= 27</a:t>
            </a:r>
          </a:p>
          <a:p>
            <a:r>
              <a:rPr lang="ru-RU" sz="2400" dirty="0"/>
              <a:t>     </a:t>
            </a:r>
            <a:r>
              <a:rPr lang="ru-RU" sz="2400" dirty="0" smtClean="0"/>
              <a:t> </a:t>
            </a:r>
            <a:r>
              <a:rPr lang="ru-RU" sz="2400" dirty="0"/>
              <a:t>( х</a:t>
            </a:r>
            <a:r>
              <a:rPr lang="ru-RU" sz="2400" baseline="30000" dirty="0"/>
              <a:t>10</a:t>
            </a:r>
            <a:r>
              <a:rPr lang="ru-RU" sz="2400" dirty="0"/>
              <a:t>)</a:t>
            </a:r>
            <a:r>
              <a:rPr lang="ru-RU" sz="2400" baseline="30000" dirty="0"/>
              <a:t>2</a:t>
            </a:r>
            <a:endParaRPr lang="ru-RU" sz="2400" dirty="0"/>
          </a:p>
        </p:txBody>
      </p:sp>
      <p:pic>
        <p:nvPicPr>
          <p:cNvPr id="6" name="Рисунок 5" descr="http://im0-tub-ru.yandex.net/i?id=96414424-12-72&amp;n=2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0452" y="2716530"/>
            <a:ext cx="1771174" cy="223647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i2.smotra.ru/data/img/users_imgs/27803/sm_users_img-304938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177" y="3505200"/>
            <a:ext cx="1878423" cy="213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im5-tub-ru.yandex.net/i?id=183728656-42-72&amp;n=2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408" y="3543300"/>
            <a:ext cx="1844992" cy="2057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7365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62201" y="400347"/>
            <a:ext cx="4343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chemeClr val="accent6">
                    <a:lumMod val="75000"/>
                  </a:schemeClr>
                </a:solidFill>
              </a:rPr>
              <a:t>Математический диктант</a:t>
            </a:r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914400" y="1197620"/>
                <a:ext cx="7467600" cy="46885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400" dirty="0" smtClean="0"/>
                  <a:t>1) Третью </a:t>
                </a:r>
                <a:r>
                  <a:rPr lang="ru-RU" sz="2400" dirty="0"/>
                  <a:t>часть числа 2 возвести в четвертую степень. </a:t>
                </a:r>
                <a:endParaRPr lang="ru-RU" sz="2400" dirty="0" smtClean="0"/>
              </a:p>
              <a:p>
                <a:endParaRPr lang="ru-RU" sz="2400" dirty="0" smtClean="0"/>
              </a:p>
              <a:p>
                <a:r>
                  <a:rPr lang="ru-RU" sz="2400" dirty="0" smtClean="0"/>
                  <a:t>2</a:t>
                </a:r>
                <a:r>
                  <a:rPr lang="ru-RU" sz="2400" dirty="0"/>
                  <a:t>) Число, обратное числу 0,7 возвести в квадрат</a:t>
                </a:r>
                <a:r>
                  <a:rPr lang="ru-RU" sz="2400" dirty="0" smtClean="0"/>
                  <a:t>.   </a:t>
                </a:r>
                <a:endParaRPr lang="ru-RU" sz="2400" dirty="0"/>
              </a:p>
              <a:p>
                <a:endParaRPr lang="ru-RU" sz="2400" dirty="0" smtClean="0"/>
              </a:p>
              <a:p>
                <a:r>
                  <a:rPr lang="ru-RU" sz="2400" dirty="0" smtClean="0"/>
                  <a:t>3</a:t>
                </a:r>
                <a:r>
                  <a:rPr lang="ru-RU" sz="2400" dirty="0"/>
                  <a:t>) Число, противоположное числу 10 возвести в седьмую степень. </a:t>
                </a:r>
              </a:p>
              <a:p>
                <a:endParaRPr lang="ru-RU" sz="2400" dirty="0" smtClean="0"/>
              </a:p>
              <a:p>
                <a:r>
                  <a:rPr lang="ru-RU" sz="2400" dirty="0" smtClean="0"/>
                  <a:t>4</a:t>
                </a:r>
                <a:r>
                  <a:rPr lang="ru-RU" sz="2400" dirty="0"/>
                  <a:t>) Минус один  в сотой степени уменьшить на 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400" i="1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ru-RU" sz="2400" i="1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2400" dirty="0"/>
                  <a:t>     </a:t>
                </a:r>
              </a:p>
              <a:p>
                <a:endParaRPr lang="ru-RU" sz="2400" dirty="0" smtClean="0"/>
              </a:p>
              <a:p>
                <a:r>
                  <a:rPr lang="ru-RU" sz="2400" dirty="0" smtClean="0"/>
                  <a:t>5</a:t>
                </a:r>
                <a:r>
                  <a:rPr lang="ru-RU" sz="2400" dirty="0"/>
                  <a:t>) Полу разность чисел 0,6 и 0,8 возвести в пятую степень.        </a:t>
                </a:r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400" y="1197620"/>
                <a:ext cx="7467600" cy="4688528"/>
              </a:xfrm>
              <a:prstGeom prst="rect">
                <a:avLst/>
              </a:prstGeom>
              <a:blipFill rotWithShape="1">
                <a:blip r:embed="rId2"/>
                <a:stretch>
                  <a:fillRect l="-1224" t="-1039" r="-1388" b="-181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2643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62012" y="838200"/>
            <a:ext cx="7696200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ИТОГИ УРОКА</a:t>
            </a:r>
          </a:p>
          <a:p>
            <a:endParaRPr lang="ru-RU" dirty="0"/>
          </a:p>
          <a:p>
            <a:r>
              <a:rPr lang="ru-RU" sz="2000" dirty="0" smtClean="0"/>
              <a:t>- Понравился </a:t>
            </a:r>
            <a:r>
              <a:rPr lang="ru-RU" sz="2000" dirty="0"/>
              <a:t>ли тебе урок?  (Да, нет, не очень</a:t>
            </a:r>
            <a:r>
              <a:rPr lang="ru-RU" sz="2000" dirty="0" smtClean="0"/>
              <a:t>)</a:t>
            </a:r>
          </a:p>
          <a:p>
            <a:pPr marL="285750" indent="-285750">
              <a:buFontTx/>
              <a:buChar char="-"/>
            </a:pPr>
            <a:endParaRPr lang="ru-RU" sz="2000" dirty="0"/>
          </a:p>
          <a:p>
            <a:r>
              <a:rPr lang="ru-RU" sz="2000" dirty="0" smtClean="0"/>
              <a:t>- Урок </a:t>
            </a:r>
            <a:r>
              <a:rPr lang="ru-RU" sz="2000" dirty="0"/>
              <a:t>для тебя был полезным? (Да, нет, хотелось большего</a:t>
            </a:r>
            <a:r>
              <a:rPr lang="ru-RU" sz="2000" dirty="0" smtClean="0"/>
              <a:t>)</a:t>
            </a:r>
          </a:p>
          <a:p>
            <a:pPr marL="285750" indent="-285750">
              <a:buFontTx/>
              <a:buChar char="-"/>
            </a:pPr>
            <a:endParaRPr lang="ru-RU" sz="2000" dirty="0"/>
          </a:p>
          <a:p>
            <a:r>
              <a:rPr lang="ru-RU" sz="2000" dirty="0"/>
              <a:t>-Доволен ли ты своими действиями? (Да, нет, не очень</a:t>
            </a:r>
            <a:r>
              <a:rPr lang="ru-RU" sz="2000" dirty="0" smtClean="0"/>
              <a:t>)</a:t>
            </a:r>
          </a:p>
          <a:p>
            <a:endParaRPr lang="ru-RU" sz="2000" dirty="0"/>
          </a:p>
          <a:p>
            <a:r>
              <a:rPr lang="ru-RU" sz="2000" dirty="0"/>
              <a:t>-Как ты оцениваешь свои знания по данной теме? (Отличные, хорошие, плохие, не достаточные)</a:t>
            </a:r>
          </a:p>
        </p:txBody>
      </p:sp>
      <p:pic>
        <p:nvPicPr>
          <p:cNvPr id="5" name="Рисунок 4" descr="http://im3-tub-ru.yandex.net/i?id=262520240-29-72&amp;n=2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495800"/>
            <a:ext cx="2819400" cy="1676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2077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848599" cy="5486400"/>
          </a:xfrm>
        </p:spPr>
        <p:txBody>
          <a:bodyPr/>
          <a:lstStyle/>
          <a:p>
            <a:pPr marL="0" indent="0" algn="ctr">
              <a:buNone/>
            </a:pPr>
            <a:r>
              <a:rPr lang="ru-RU" sz="8000" i="1" dirty="0">
                <a:solidFill>
                  <a:schemeClr val="accent6">
                    <a:lumMod val="75000"/>
                  </a:schemeClr>
                </a:solidFill>
                <a:effectLst/>
              </a:rPr>
              <a:t>а</a:t>
            </a:r>
            <a:r>
              <a:rPr lang="en-US" sz="8000" i="1" baseline="30000" dirty="0" smtClean="0">
                <a:solidFill>
                  <a:schemeClr val="accent6">
                    <a:lumMod val="75000"/>
                  </a:schemeClr>
                </a:solidFill>
                <a:effectLst/>
              </a:rPr>
              <a:t>n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/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  <a:effectLst/>
              </a:rPr>
            </a:b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/>
              </a:rPr>
              <a:t>Анаграммы</a:t>
            </a: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i="1" dirty="0" err="1" smtClean="0">
                <a:solidFill>
                  <a:schemeClr val="bg2">
                    <a:lumMod val="50000"/>
                  </a:schemeClr>
                </a:solidFill>
                <a:effectLst/>
              </a:rPr>
              <a:t>неавоснио</a:t>
            </a:r>
            <a:r>
              <a:rPr lang="ru-RU" i="1" dirty="0" smtClean="0">
                <a:solidFill>
                  <a:schemeClr val="bg2">
                    <a:lumMod val="50000"/>
                  </a:schemeClr>
                </a:solidFill>
                <a:effectLst/>
              </a:rPr>
              <a:t>         </a:t>
            </a:r>
            <a:r>
              <a:rPr lang="ru-RU" i="1" dirty="0" err="1">
                <a:solidFill>
                  <a:schemeClr val="accent4">
                    <a:lumMod val="50000"/>
                  </a:schemeClr>
                </a:solidFill>
                <a:effectLst/>
              </a:rPr>
              <a:t>лаокзпатье</a:t>
            </a:r>
            <a:r>
              <a:rPr lang="ru-RU" i="1" dirty="0">
                <a:solidFill>
                  <a:schemeClr val="accent4">
                    <a:lumMod val="50000"/>
                  </a:schemeClr>
                </a:solidFill>
                <a:effectLst/>
              </a:rPr>
              <a:t> </a:t>
            </a:r>
            <a:r>
              <a:rPr lang="ru-RU" i="1" dirty="0">
                <a:solidFill>
                  <a:schemeClr val="bg2">
                    <a:lumMod val="50000"/>
                  </a:schemeClr>
                </a:solidFill>
                <a:effectLst/>
              </a:rPr>
              <a:t> </a:t>
            </a:r>
            <a:r>
              <a:rPr lang="ru-RU" i="1" dirty="0" smtClean="0">
                <a:solidFill>
                  <a:schemeClr val="bg2">
                    <a:lumMod val="50000"/>
                  </a:schemeClr>
                </a:solidFill>
                <a:effectLst/>
              </a:rPr>
              <a:t>                                     </a:t>
            </a:r>
            <a:r>
              <a:rPr lang="ru-RU" i="1" dirty="0" err="1" smtClean="0">
                <a:solidFill>
                  <a:schemeClr val="accent6">
                    <a:lumMod val="75000"/>
                  </a:schemeClr>
                </a:solidFill>
                <a:effectLst/>
              </a:rPr>
              <a:t>енспьте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  <a:effectLst/>
              </a:rPr>
              <a:t/>
            </a:r>
            <a:br>
              <a:rPr lang="ru-RU" dirty="0">
                <a:solidFill>
                  <a:schemeClr val="bg2">
                    <a:lumMod val="50000"/>
                  </a:schemeClr>
                </a:solidFill>
                <a:effectLst/>
              </a:rPr>
            </a:b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8434" name="Picture 2" descr="http://img1.liveinternet.ru/images/attach/c/3/83/499/83499849_4171694_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57200"/>
            <a:ext cx="2608995" cy="1221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img1.liveinternet.ru/images/attach/c/3/83/499/83499849_4171694_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4800599"/>
            <a:ext cx="2332770" cy="1464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img1.liveinternet.ru/images/attach/c/3/83/499/83499849_4171694_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390" y="4800599"/>
            <a:ext cx="2212609" cy="1464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img1.liveinternet.ru/images/attach/c/3/83/499/83499849_4171694_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2743200" cy="1221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img1.liveinternet.ru/images/attach/c/3/83/499/83499849_4171694_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09800"/>
            <a:ext cx="21336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img1.liveinternet.ru/images/attach/c/3/83/499/83499849_4171694_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209800"/>
            <a:ext cx="202797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598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Объект 1"/>
              <p:cNvSpPr>
                <a:spLocks noGrp="1"/>
              </p:cNvSpPr>
              <p:nvPr>
                <p:ph/>
              </p:nvPr>
            </p:nvSpPr>
            <p:spPr/>
            <p:txBody>
              <a:bodyPr/>
              <a:lstStyle/>
              <a:p>
                <a:pPr marL="45720" indent="0" algn="ctr">
                  <a:buNone/>
                </a:pPr>
                <a:r>
                  <a:rPr lang="ru-RU" sz="3200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Свойства степени с натуральным показателем</a:t>
                </a:r>
              </a:p>
              <a:p>
                <a:r>
                  <a:rPr lang="en-US" sz="3200" i="1" dirty="0" smtClean="0"/>
                  <a:t>a</a:t>
                </a:r>
                <a:r>
                  <a:rPr lang="en-US" sz="3200" i="1" baseline="30000" dirty="0" smtClean="0"/>
                  <a:t>m</a:t>
                </a:r>
                <a:r>
                  <a:rPr lang="ru-RU" sz="3200" i="1" dirty="0"/>
                  <a:t>∙ </a:t>
                </a:r>
                <a:r>
                  <a:rPr lang="en-US" sz="3200" i="1" dirty="0"/>
                  <a:t>a</a:t>
                </a:r>
                <a:r>
                  <a:rPr lang="en-US" sz="3200" i="1" baseline="30000" dirty="0"/>
                  <a:t>n</a:t>
                </a:r>
                <a:r>
                  <a:rPr lang="ru-RU" sz="3200" i="1" dirty="0"/>
                  <a:t>= </a:t>
                </a:r>
                <a:r>
                  <a:rPr lang="ru-RU" sz="3200" i="1" dirty="0" smtClean="0"/>
                  <a:t>?</a:t>
                </a:r>
                <a:endParaRPr lang="ru-RU" sz="3200" dirty="0"/>
              </a:p>
              <a:p>
                <a:r>
                  <a:rPr lang="en-US" sz="3200" i="1" dirty="0"/>
                  <a:t>a</a:t>
                </a:r>
                <a:r>
                  <a:rPr lang="en-US" sz="3200" i="1" baseline="30000" dirty="0"/>
                  <a:t>m</a:t>
                </a:r>
                <a:r>
                  <a:rPr lang="ru-RU" sz="3200" i="1" dirty="0"/>
                  <a:t>: </a:t>
                </a:r>
                <a:r>
                  <a:rPr lang="en-US" sz="3200" i="1" dirty="0"/>
                  <a:t>a</a:t>
                </a:r>
                <a:r>
                  <a:rPr lang="en-US" sz="3200" i="1" baseline="30000" dirty="0"/>
                  <a:t>n</a:t>
                </a:r>
                <a:r>
                  <a:rPr lang="ru-RU" sz="3200" i="1" dirty="0" smtClean="0"/>
                  <a:t>= ?</a:t>
                </a:r>
                <a:endParaRPr lang="ru-RU" sz="3200" dirty="0"/>
              </a:p>
              <a:p>
                <a:r>
                  <a:rPr lang="ru-RU" sz="3200" i="1" dirty="0"/>
                  <a:t>(</a:t>
                </a:r>
                <a:r>
                  <a:rPr lang="en-US" sz="3200" i="1" dirty="0"/>
                  <a:t>a</a:t>
                </a:r>
                <a:r>
                  <a:rPr lang="en-US" sz="3200" i="1" baseline="30000" dirty="0"/>
                  <a:t>m</a:t>
                </a:r>
                <a:r>
                  <a:rPr lang="ru-RU" sz="3200" i="1" dirty="0"/>
                  <a:t>)</a:t>
                </a:r>
                <a:r>
                  <a:rPr lang="en-US" sz="3200" i="1" baseline="30000" dirty="0"/>
                  <a:t>n</a:t>
                </a:r>
                <a:r>
                  <a:rPr lang="ru-RU" sz="3200" i="1" dirty="0" smtClean="0"/>
                  <a:t>= ?</a:t>
                </a:r>
                <a:endParaRPr lang="ru-RU" sz="3200" dirty="0"/>
              </a:p>
              <a:p>
                <a:r>
                  <a:rPr lang="ru-RU" sz="3200" i="1" dirty="0"/>
                  <a:t>(</a:t>
                </a:r>
                <a:r>
                  <a:rPr lang="en-US" sz="3200" i="1" dirty="0" err="1"/>
                  <a:t>ab</a:t>
                </a:r>
                <a:r>
                  <a:rPr lang="ru-RU" sz="3200" i="1" dirty="0"/>
                  <a:t>)</a:t>
                </a:r>
                <a:r>
                  <a:rPr lang="en-US" sz="3200" i="1" baseline="30000" dirty="0"/>
                  <a:t>n</a:t>
                </a:r>
                <a:r>
                  <a:rPr lang="ru-RU" sz="3200" i="1" dirty="0" smtClean="0"/>
                  <a:t>= ?</a:t>
                </a:r>
                <a:endParaRPr lang="ru-RU" sz="3200" dirty="0"/>
              </a:p>
              <a:p>
                <a:r>
                  <a:rPr lang="ru-RU" sz="3200" i="1" dirty="0"/>
                  <a:t>(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i="1">
                            <a:latin typeface="Cambria Math"/>
                          </a:rPr>
                          <m:t>𝑎</m:t>
                        </m:r>
                      </m:num>
                      <m:den>
                        <m:r>
                          <a:rPr lang="en-US" sz="3200" i="1">
                            <a:latin typeface="Cambria Math"/>
                          </a:rPr>
                          <m:t>𝑏</m:t>
                        </m:r>
                      </m:den>
                    </m:f>
                    <m:r>
                      <a:rPr lang="en-US" sz="3200" i="1">
                        <a:latin typeface="Cambria Math"/>
                      </a:rPr>
                      <m:t> </m:t>
                    </m:r>
                  </m:oMath>
                </a14:m>
                <a:r>
                  <a:rPr lang="ru-RU" sz="3200" i="1" dirty="0"/>
                  <a:t>)</a:t>
                </a:r>
                <a:r>
                  <a:rPr lang="en-US" sz="3200" i="1" baseline="30000" dirty="0"/>
                  <a:t>n</a:t>
                </a:r>
                <a:r>
                  <a:rPr lang="ru-RU" sz="3200" i="1" dirty="0" smtClean="0"/>
                  <a:t>= ?</a:t>
                </a:r>
                <a:endParaRPr lang="ru-RU" sz="3200" dirty="0"/>
              </a:p>
              <a:p>
                <a:r>
                  <a:rPr lang="en-US" sz="3200" i="1" dirty="0"/>
                  <a:t>a</a:t>
                </a:r>
                <a:r>
                  <a:rPr lang="ru-RU" sz="3200" i="1" baseline="30000" dirty="0"/>
                  <a:t>1</a:t>
                </a:r>
                <a:r>
                  <a:rPr lang="ru-RU" sz="3200" i="1" dirty="0"/>
                  <a:t>= </a:t>
                </a:r>
                <a:r>
                  <a:rPr lang="ru-RU" sz="3200" i="1" dirty="0" smtClean="0"/>
                  <a:t>?</a:t>
                </a:r>
                <a:endParaRPr lang="ru-RU" sz="3200" dirty="0"/>
              </a:p>
              <a:p>
                <a:r>
                  <a:rPr lang="en-US" sz="3200" i="1" dirty="0"/>
                  <a:t>a</a:t>
                </a:r>
                <a:r>
                  <a:rPr lang="ru-RU" sz="3200" i="1" baseline="30000" dirty="0"/>
                  <a:t>0</a:t>
                </a:r>
                <a:r>
                  <a:rPr lang="ru-RU" sz="3200" i="1" dirty="0"/>
                  <a:t>= </a:t>
                </a:r>
                <a:r>
                  <a:rPr lang="ru-RU" sz="3200" i="1" dirty="0" smtClean="0"/>
                  <a:t>?</a:t>
                </a:r>
                <a:endParaRPr lang="ru-RU" sz="3200" dirty="0"/>
              </a:p>
              <a:p>
                <a:pPr marL="45720" indent="0" algn="ctr">
                  <a:buNone/>
                </a:pPr>
                <a:endParaRPr lang="ru-RU" sz="32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" name="Объек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/>
              </p:nvPr>
            </p:nvSpPr>
            <p:spPr>
              <a:blipFill rotWithShape="1">
                <a:blip r:embed="rId2"/>
                <a:stretch>
                  <a:fillRect l="-1926" t="-1383" b="-287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Рисунок 2" descr="http://i2.smotra.ru/data/img/users_imgs/27803/sm_users_img-304938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76401"/>
            <a:ext cx="2590800" cy="3505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6383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Объект 1"/>
              <p:cNvSpPr>
                <a:spLocks noGrp="1"/>
              </p:cNvSpPr>
              <p:nvPr>
                <p:ph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45720" indent="0" algn="ctr">
                  <a:buNone/>
                </a:pPr>
                <a:r>
                  <a:rPr lang="ru-RU" sz="3200" dirty="0">
                    <a:solidFill>
                      <a:schemeClr val="accent6">
                        <a:lumMod val="75000"/>
                      </a:schemeClr>
                    </a:solidFill>
                  </a:rPr>
                  <a:t>Свойства степени с натуральным показателем</a:t>
                </a:r>
              </a:p>
              <a:p>
                <a:r>
                  <a:rPr lang="ru-RU" sz="3200" dirty="0"/>
                  <a:t> </a:t>
                </a:r>
                <a:r>
                  <a:rPr lang="en-US" sz="3200" i="1" dirty="0"/>
                  <a:t>a</a:t>
                </a:r>
                <a:r>
                  <a:rPr lang="en-US" sz="3200" i="1" baseline="30000" dirty="0"/>
                  <a:t>m</a:t>
                </a:r>
                <a:r>
                  <a:rPr lang="ru-RU" sz="3200" i="1" dirty="0"/>
                  <a:t>∙ </a:t>
                </a:r>
                <a:r>
                  <a:rPr lang="en-US" sz="3200" i="1" dirty="0"/>
                  <a:t>a</a:t>
                </a:r>
                <a:r>
                  <a:rPr lang="en-US" sz="3200" i="1" baseline="30000" dirty="0"/>
                  <a:t>n</a:t>
                </a:r>
                <a:r>
                  <a:rPr lang="ru-RU" sz="3200" i="1" dirty="0"/>
                  <a:t>= </a:t>
                </a:r>
                <a:r>
                  <a:rPr lang="en-US" sz="3200" i="1" dirty="0"/>
                  <a:t>a </a:t>
                </a:r>
                <a:r>
                  <a:rPr lang="en-US" sz="3200" i="1" baseline="30000" dirty="0" err="1"/>
                  <a:t>m+n</a:t>
                </a:r>
                <a:endParaRPr lang="ru-RU" sz="3200" dirty="0"/>
              </a:p>
              <a:p>
                <a:r>
                  <a:rPr lang="en-US" sz="3200" i="1" dirty="0"/>
                  <a:t>a</a:t>
                </a:r>
                <a:r>
                  <a:rPr lang="en-US" sz="3200" i="1" baseline="30000" dirty="0"/>
                  <a:t>m</a:t>
                </a:r>
                <a:r>
                  <a:rPr lang="ru-RU" sz="3200" i="1" dirty="0"/>
                  <a:t>: </a:t>
                </a:r>
                <a:r>
                  <a:rPr lang="en-US" sz="3200" i="1" dirty="0"/>
                  <a:t>a</a:t>
                </a:r>
                <a:r>
                  <a:rPr lang="en-US" sz="3200" i="1" baseline="30000" dirty="0"/>
                  <a:t>n</a:t>
                </a:r>
                <a:r>
                  <a:rPr lang="ru-RU" sz="3200" i="1" dirty="0"/>
                  <a:t>= </a:t>
                </a:r>
                <a:r>
                  <a:rPr lang="en-US" sz="3200" i="1" dirty="0"/>
                  <a:t>a </a:t>
                </a:r>
                <a:r>
                  <a:rPr lang="en-US" sz="3200" i="1" baseline="30000" dirty="0"/>
                  <a:t>m-n</a:t>
                </a:r>
                <a:endParaRPr lang="ru-RU" sz="3200" dirty="0"/>
              </a:p>
              <a:p>
                <a:r>
                  <a:rPr lang="ru-RU" sz="3200" i="1" dirty="0"/>
                  <a:t>(</a:t>
                </a:r>
                <a:r>
                  <a:rPr lang="en-US" sz="3200" i="1" dirty="0"/>
                  <a:t>a</a:t>
                </a:r>
                <a:r>
                  <a:rPr lang="en-US" sz="3200" i="1" baseline="30000" dirty="0"/>
                  <a:t>m</a:t>
                </a:r>
                <a:r>
                  <a:rPr lang="ru-RU" sz="3200" i="1" dirty="0"/>
                  <a:t>)</a:t>
                </a:r>
                <a:r>
                  <a:rPr lang="en-US" sz="3200" i="1" baseline="30000" dirty="0"/>
                  <a:t>n</a:t>
                </a:r>
                <a:r>
                  <a:rPr lang="ru-RU" sz="3200" i="1" dirty="0"/>
                  <a:t>= </a:t>
                </a:r>
                <a:r>
                  <a:rPr lang="en-US" sz="3200" i="1" dirty="0"/>
                  <a:t>a </a:t>
                </a:r>
                <a:r>
                  <a:rPr lang="en-US" sz="3200" i="1" baseline="30000" dirty="0" err="1"/>
                  <a:t>mn</a:t>
                </a:r>
                <a:endParaRPr lang="ru-RU" sz="3200" dirty="0"/>
              </a:p>
              <a:p>
                <a:r>
                  <a:rPr lang="ru-RU" sz="3200" i="1" dirty="0"/>
                  <a:t>(</a:t>
                </a:r>
                <a:r>
                  <a:rPr lang="en-US" sz="3200" i="1" dirty="0" err="1"/>
                  <a:t>ab</a:t>
                </a:r>
                <a:r>
                  <a:rPr lang="ru-RU" sz="3200" i="1" dirty="0"/>
                  <a:t>)</a:t>
                </a:r>
                <a:r>
                  <a:rPr lang="en-US" sz="3200" i="1" baseline="30000" dirty="0"/>
                  <a:t>n</a:t>
                </a:r>
                <a:r>
                  <a:rPr lang="ru-RU" sz="3200" i="1" dirty="0"/>
                  <a:t>=</a:t>
                </a:r>
                <a:r>
                  <a:rPr lang="en-US" sz="3200" i="1" dirty="0" err="1" smtClean="0"/>
                  <a:t>a</a:t>
                </a:r>
                <a:r>
                  <a:rPr lang="en-US" sz="3200" i="1" baseline="30000" dirty="0" err="1" smtClean="0"/>
                  <a:t>n</a:t>
                </a:r>
                <a:r>
                  <a:rPr lang="en-US" sz="3200" i="1" dirty="0" err="1" smtClean="0"/>
                  <a:t>∙b</a:t>
                </a:r>
                <a:r>
                  <a:rPr lang="en-US" sz="3200" i="1" baseline="30000" dirty="0" err="1" smtClean="0"/>
                  <a:t>n</a:t>
                </a:r>
                <a:endParaRPr lang="ru-RU" sz="3200" dirty="0"/>
              </a:p>
              <a:p>
                <a:r>
                  <a:rPr lang="ru-RU" sz="3200" i="1" dirty="0"/>
                  <a:t>(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i="1">
                            <a:latin typeface="Cambria Math"/>
                          </a:rPr>
                          <m:t>𝑎</m:t>
                        </m:r>
                      </m:num>
                      <m:den>
                        <m:r>
                          <a:rPr lang="en-US" sz="3200" i="1">
                            <a:latin typeface="Cambria Math"/>
                          </a:rPr>
                          <m:t>𝑏</m:t>
                        </m:r>
                      </m:den>
                    </m:f>
                    <m:r>
                      <a:rPr lang="en-US" sz="3200" i="1">
                        <a:latin typeface="Cambria Math"/>
                      </a:rPr>
                      <m:t> </m:t>
                    </m:r>
                  </m:oMath>
                </a14:m>
                <a:r>
                  <a:rPr lang="ru-RU" sz="3200" i="1" dirty="0"/>
                  <a:t>)</a:t>
                </a:r>
                <a:r>
                  <a:rPr lang="en-US" sz="3200" i="1" baseline="30000" dirty="0"/>
                  <a:t>n</a:t>
                </a:r>
                <a:r>
                  <a:rPr lang="ru-RU" sz="3200" i="1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sz="32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3200" i="1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ru-RU" sz="3200" i="1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ru-RU" sz="32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3200" i="1">
                                <a:latin typeface="Cambria Math"/>
                              </a:rPr>
                              <m:t>𝑏</m:t>
                            </m:r>
                          </m:e>
                          <m:sup>
                            <m:r>
                              <a:rPr lang="ru-RU" sz="3200" i="1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den>
                    </m:f>
                  </m:oMath>
                </a14:m>
                <a:endParaRPr lang="ru-RU" sz="3200" dirty="0"/>
              </a:p>
              <a:p>
                <a:r>
                  <a:rPr lang="en-US" sz="3200" i="1" dirty="0"/>
                  <a:t>a</a:t>
                </a:r>
                <a:r>
                  <a:rPr lang="ru-RU" sz="3200" i="1" baseline="30000" dirty="0"/>
                  <a:t>1</a:t>
                </a:r>
                <a:r>
                  <a:rPr lang="ru-RU" sz="3200" i="1" dirty="0"/>
                  <a:t>= </a:t>
                </a:r>
                <a:r>
                  <a:rPr lang="en-US" sz="3200" i="1" dirty="0"/>
                  <a:t>a</a:t>
                </a:r>
                <a:endParaRPr lang="ru-RU" sz="3200" dirty="0"/>
              </a:p>
              <a:p>
                <a:r>
                  <a:rPr lang="en-US" sz="3200" i="1" dirty="0"/>
                  <a:t>a</a:t>
                </a:r>
                <a:r>
                  <a:rPr lang="ru-RU" sz="3200" i="1" baseline="30000" dirty="0"/>
                  <a:t>0</a:t>
                </a:r>
                <a:r>
                  <a:rPr lang="ru-RU" sz="3200" i="1" dirty="0"/>
                  <a:t>= </a:t>
                </a:r>
                <a:r>
                  <a:rPr lang="en-US" sz="3200" i="1" dirty="0"/>
                  <a:t>1</a:t>
                </a:r>
                <a:endParaRPr lang="ru-RU" sz="3200" dirty="0"/>
              </a:p>
            </p:txBody>
          </p:sp>
        </mc:Choice>
        <mc:Fallback xmlns="">
          <p:sp>
            <p:nvSpPr>
              <p:cNvPr id="2" name="Объек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/>
              </p:nvPr>
            </p:nvSpPr>
            <p:spPr>
              <a:blipFill rotWithShape="1">
                <a:blip r:embed="rId2"/>
                <a:stretch>
                  <a:fillRect l="-1926" t="-1383" b="-468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Рисунок 2" descr="http://www.bsh.kz/img/news/130442964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209800"/>
            <a:ext cx="2286000" cy="2819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9030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Объект 1"/>
              <p:cNvSpPr>
                <a:spLocks noGrp="1"/>
              </p:cNvSpPr>
              <p:nvPr>
                <p:ph/>
              </p:nvPr>
            </p:nvSpPr>
            <p:spPr>
              <a:xfrm>
                <a:off x="457200" y="292100"/>
                <a:ext cx="8229600" cy="6108700"/>
              </a:xfrm>
            </p:spPr>
            <p:txBody>
              <a:bodyPr>
                <a:noAutofit/>
              </a:bodyPr>
              <a:lstStyle/>
              <a:p>
                <a:pPr marL="45720" indent="0" algn="ctr">
                  <a:buNone/>
                </a:pPr>
                <a:r>
                  <a:rPr lang="ru-RU" sz="3600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СЧИТАЕМ УСТНО</a:t>
                </a:r>
                <a:r>
                  <a:rPr lang="ru-RU" sz="4000" dirty="0" smtClean="0"/>
                  <a:t>     </a:t>
                </a:r>
              </a:p>
              <a:p>
                <a:pPr marL="45720" indent="0">
                  <a:buNone/>
                </a:pPr>
                <a:r>
                  <a:rPr lang="ru-RU" sz="4000" dirty="0"/>
                  <a:t> </a:t>
                </a:r>
                <a:r>
                  <a:rPr lang="ru-RU" sz="4000" dirty="0" smtClean="0"/>
                  <a:t>    1</a:t>
                </a:r>
                <a:r>
                  <a:rPr lang="ru-RU" sz="4000" dirty="0"/>
                  <a:t>) 2</a:t>
                </a:r>
                <a:r>
                  <a:rPr lang="ru-RU" sz="4000" baseline="30000" dirty="0"/>
                  <a:t>6</a:t>
                </a:r>
                <a:r>
                  <a:rPr lang="ru-RU" sz="4000" dirty="0"/>
                  <a:t>∙ </a:t>
                </a:r>
                <a:r>
                  <a:rPr lang="ru-RU" sz="4000" dirty="0" smtClean="0"/>
                  <a:t>2</a:t>
                </a:r>
                <a:r>
                  <a:rPr lang="ru-RU" sz="4000" baseline="30000" dirty="0" smtClean="0"/>
                  <a:t>4 </a:t>
                </a:r>
                <a:r>
                  <a:rPr lang="ru-RU" sz="4000" dirty="0" smtClean="0"/>
                  <a:t> </a:t>
                </a:r>
              </a:p>
              <a:p>
                <a:pPr marL="45720" indent="0">
                  <a:buNone/>
                </a:pPr>
                <a:r>
                  <a:rPr lang="ru-RU" sz="4000" dirty="0" smtClean="0"/>
                  <a:t>     2</a:t>
                </a:r>
                <a:r>
                  <a:rPr lang="ru-RU" sz="4000" dirty="0"/>
                  <a:t>) 7</a:t>
                </a:r>
                <a:r>
                  <a:rPr lang="ru-RU" sz="4000" baseline="30000" dirty="0"/>
                  <a:t>11</a:t>
                </a:r>
                <a:r>
                  <a:rPr lang="ru-RU" sz="4000" dirty="0"/>
                  <a:t>: </a:t>
                </a:r>
                <a:r>
                  <a:rPr lang="ru-RU" sz="4000" dirty="0" smtClean="0"/>
                  <a:t>7</a:t>
                </a:r>
                <a:r>
                  <a:rPr lang="ru-RU" sz="4000" baseline="30000" dirty="0" smtClean="0"/>
                  <a:t>9</a:t>
                </a:r>
                <a:r>
                  <a:rPr lang="ru-RU" sz="4000" dirty="0"/>
                  <a:t> </a:t>
                </a:r>
                <a:r>
                  <a:rPr lang="ru-RU" sz="4000" dirty="0" smtClean="0"/>
                  <a:t> </a:t>
                </a:r>
              </a:p>
              <a:p>
                <a:pPr marL="45720" indent="0">
                  <a:buNone/>
                </a:pPr>
                <a:r>
                  <a:rPr lang="ru-RU" sz="4000" dirty="0" smtClean="0"/>
                  <a:t>     3</a:t>
                </a:r>
                <a:r>
                  <a:rPr lang="ru-RU" sz="4000" dirty="0"/>
                  <a:t>) (</a:t>
                </a:r>
                <a:r>
                  <a:rPr lang="ru-RU" sz="4000" dirty="0" smtClean="0"/>
                  <a:t>2</a:t>
                </a:r>
                <a:r>
                  <a:rPr lang="ru-RU" sz="4000" baseline="30000" dirty="0" smtClean="0"/>
                  <a:t>2</a:t>
                </a:r>
                <a:r>
                  <a:rPr lang="ru-RU" sz="4000" dirty="0" smtClean="0"/>
                  <a:t>)</a:t>
                </a:r>
                <a:r>
                  <a:rPr lang="ru-RU" sz="4000" baseline="30000" dirty="0" smtClean="0"/>
                  <a:t>5</a:t>
                </a:r>
                <a:endParaRPr lang="ru-RU" sz="4000" dirty="0"/>
              </a:p>
              <a:p>
                <a:pPr marL="45720" indent="0">
                  <a:buNone/>
                </a:pPr>
                <a:r>
                  <a:rPr lang="ru-RU" sz="4000" dirty="0" smtClean="0"/>
                  <a:t>     4</a:t>
                </a:r>
                <a:r>
                  <a:rPr lang="ru-RU" sz="4000" dirty="0"/>
                  <a:t>) 8</a:t>
                </a:r>
                <a:r>
                  <a:rPr lang="ru-RU" sz="4000" baseline="30000" dirty="0"/>
                  <a:t>100</a:t>
                </a:r>
                <a:r>
                  <a:rPr lang="ru-RU" sz="4000" dirty="0"/>
                  <a:t>∙ </a:t>
                </a:r>
                <a:r>
                  <a:rPr lang="ru-RU" sz="4000" dirty="0" smtClean="0"/>
                  <a:t>0,125</a:t>
                </a:r>
                <a:r>
                  <a:rPr lang="ru-RU" sz="4000" baseline="30000" dirty="0" smtClean="0"/>
                  <a:t>100</a:t>
                </a:r>
                <a:r>
                  <a:rPr lang="ru-RU" sz="4000" dirty="0" smtClean="0"/>
                  <a:t> </a:t>
                </a:r>
              </a:p>
              <a:p>
                <a:pPr marL="45720" indent="0">
                  <a:buNone/>
                </a:pPr>
                <a:r>
                  <a:rPr lang="ru-RU" sz="4000" dirty="0" smtClean="0"/>
                  <a:t>     5</a:t>
                </a:r>
                <a:r>
                  <a:rPr lang="ru-RU" sz="4000" dirty="0"/>
                  <a:t>) (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sz="4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4000" i="1">
                                <a:latin typeface="Cambria Math"/>
                              </a:rPr>
                              <m:t>760</m:t>
                            </m:r>
                          </m:e>
                          <m:sup>
                            <m:r>
                              <a:rPr lang="ru-RU" sz="4000" i="1">
                                <a:latin typeface="Cambria Math"/>
                              </a:rPr>
                              <m:t>6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ru-RU" sz="4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4000" i="1">
                                <a:latin typeface="Cambria Math"/>
                              </a:rPr>
                              <m:t>76</m:t>
                            </m:r>
                          </m:e>
                          <m:sup>
                            <m:r>
                              <a:rPr lang="ru-RU" sz="4000" i="1">
                                <a:latin typeface="Cambria Math"/>
                              </a:rPr>
                              <m:t>6</m:t>
                            </m:r>
                          </m:sup>
                        </m:sSup>
                      </m:den>
                    </m:f>
                  </m:oMath>
                </a14:m>
                <a:r>
                  <a:rPr lang="ru-RU" sz="4000" dirty="0"/>
                  <a:t> </a:t>
                </a:r>
                <a:r>
                  <a:rPr lang="ru-RU" sz="4000" dirty="0" smtClean="0"/>
                  <a:t>) </a:t>
                </a:r>
              </a:p>
              <a:p>
                <a:pPr marL="45720" indent="0">
                  <a:buNone/>
                </a:pPr>
                <a:r>
                  <a:rPr lang="ru-RU" sz="4000" dirty="0" smtClean="0"/>
                  <a:t>     6</a:t>
                </a:r>
                <a:r>
                  <a:rPr lang="ru-RU" sz="4000" dirty="0"/>
                  <a:t>) ( 637, 9: 91+ 1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i="1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ru-RU" sz="4000" i="1">
                            <a:latin typeface="Cambria Math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4000" dirty="0"/>
                  <a:t> </a:t>
                </a:r>
                <a:r>
                  <a:rPr lang="ru-RU" sz="4000" dirty="0" smtClean="0"/>
                  <a:t>)</a:t>
                </a:r>
                <a:r>
                  <a:rPr lang="ru-RU" sz="4000" baseline="30000" dirty="0" smtClean="0"/>
                  <a:t>0</a:t>
                </a:r>
                <a:endParaRPr lang="ru-RU" sz="4000" dirty="0" smtClean="0"/>
              </a:p>
            </p:txBody>
          </p:sp>
        </mc:Choice>
        <mc:Fallback xmlns="">
          <p:sp>
            <p:nvSpPr>
              <p:cNvPr id="2" name="Объек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/>
              </p:nvPr>
            </p:nvSpPr>
            <p:spPr>
              <a:xfrm>
                <a:off x="457200" y="292100"/>
                <a:ext cx="8229600" cy="6108700"/>
              </a:xfrm>
              <a:blipFill rotWithShape="1">
                <a:blip r:embed="rId2"/>
                <a:stretch>
                  <a:fillRect t="-599" b="-69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26103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im5-tub-ru.yandex.net/i?id=327651580-54-72&amp;n=2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306502"/>
            <a:ext cx="2819400" cy="35814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762000" y="1306502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Великий русский ученый Михаил Васильевич Ломоносов  сказал:</a:t>
            </a:r>
          </a:p>
          <a:p>
            <a:endParaRPr lang="ru-RU" sz="24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ru-RU" sz="2400" i="1" dirty="0" smtClean="0">
                <a:solidFill>
                  <a:schemeClr val="accent6">
                    <a:lumMod val="75000"/>
                  </a:schemeClr>
                </a:solidFill>
              </a:rPr>
              <a:t>«Пусть кто-нибудь попробует вычеркнуть из математики степени, и он увидит, что без них далеко не уедешь». </a:t>
            </a:r>
          </a:p>
          <a:p>
            <a:endParaRPr lang="ru-RU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71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img-fotki.yandex.ru/get/6522/158289418.13/0_8c8ba_989dfee_orig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609600"/>
            <a:ext cx="7696199" cy="5638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3563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85800" y="533400"/>
            <a:ext cx="78486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u="sng" dirty="0"/>
              <a:t>Информатика:</a:t>
            </a:r>
            <a:r>
              <a:rPr lang="ru-RU" sz="2400" dirty="0"/>
              <a:t> 1кБ = 2</a:t>
            </a:r>
            <a:r>
              <a:rPr lang="ru-RU" sz="2400" baseline="30000" dirty="0"/>
              <a:t>10</a:t>
            </a:r>
            <a:r>
              <a:rPr lang="ru-RU" sz="2400" dirty="0"/>
              <a:t>Б = 1024 </a:t>
            </a:r>
            <a:r>
              <a:rPr lang="ru-RU" sz="2400" dirty="0" smtClean="0"/>
              <a:t>байта</a:t>
            </a:r>
          </a:p>
          <a:p>
            <a:r>
              <a:rPr lang="ru-RU" sz="2400" dirty="0" smtClean="0"/>
              <a:t>                      1МБ = 2</a:t>
            </a:r>
            <a:r>
              <a:rPr lang="ru-RU" sz="2400" baseline="30000" dirty="0" smtClean="0"/>
              <a:t>10</a:t>
            </a:r>
            <a:r>
              <a:rPr lang="ru-RU" sz="2400" dirty="0" smtClean="0"/>
              <a:t>кБ = 1024 Кбайт</a:t>
            </a:r>
          </a:p>
          <a:p>
            <a:endParaRPr lang="ru-RU" sz="2400" dirty="0"/>
          </a:p>
          <a:p>
            <a:r>
              <a:rPr lang="ru-RU" sz="2400" u="sng" dirty="0"/>
              <a:t>Физика:</a:t>
            </a:r>
            <a:r>
              <a:rPr lang="ru-RU" sz="2400" dirty="0"/>
              <a:t> Вдавливая кнопку в доску, мы оказываем на нее давление 50 000 000 Па = 5 ∙ 10</a:t>
            </a:r>
            <a:r>
              <a:rPr lang="ru-RU" sz="2400" baseline="30000" dirty="0"/>
              <a:t>7</a:t>
            </a:r>
            <a:r>
              <a:rPr lang="ru-RU" sz="2400" dirty="0"/>
              <a:t> Па </a:t>
            </a:r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  <a:p>
            <a:r>
              <a:rPr lang="ru-RU" sz="2400" u="sng" dirty="0"/>
              <a:t>Биология: </a:t>
            </a:r>
            <a:r>
              <a:rPr lang="ru-RU" sz="2400" dirty="0"/>
              <a:t>Ежедневно наше тело выделяет от 100млрд до 100 трлн бактерий или от 10</a:t>
            </a:r>
            <a:r>
              <a:rPr lang="ru-RU" sz="2400" baseline="30000" dirty="0"/>
              <a:t>11</a:t>
            </a:r>
            <a:r>
              <a:rPr lang="ru-RU" sz="2400" dirty="0"/>
              <a:t> до 10</a:t>
            </a:r>
            <a:r>
              <a:rPr lang="ru-RU" sz="2400" baseline="30000" dirty="0"/>
              <a:t>14</a:t>
            </a:r>
            <a:r>
              <a:rPr lang="ru-RU" sz="2400" dirty="0"/>
              <a:t> бактерий</a:t>
            </a:r>
            <a:r>
              <a:rPr lang="ru-RU" sz="2400" dirty="0" smtClean="0"/>
              <a:t>.</a:t>
            </a:r>
          </a:p>
          <a:p>
            <a:endParaRPr lang="ru-RU" sz="2400" dirty="0" smtClean="0"/>
          </a:p>
          <a:p>
            <a:endParaRPr lang="ru-RU" sz="2400" dirty="0"/>
          </a:p>
          <a:p>
            <a:r>
              <a:rPr lang="ru-RU" sz="2400" u="sng" dirty="0"/>
              <a:t>География: </a:t>
            </a:r>
            <a:r>
              <a:rPr lang="ru-RU" sz="2400" dirty="0"/>
              <a:t>Среднее расстояние от Земли до Солнца ≈ 150 млн км. </a:t>
            </a:r>
          </a:p>
          <a:p>
            <a:r>
              <a:rPr lang="ru-RU" sz="2400" dirty="0"/>
              <a:t>Это 150 000 млн м = 1,5 ∙ 10</a:t>
            </a:r>
            <a:r>
              <a:rPr lang="ru-RU" sz="2400" baseline="30000" dirty="0"/>
              <a:t>11 </a:t>
            </a:r>
            <a:r>
              <a:rPr lang="ru-RU" sz="2400" dirty="0"/>
              <a:t>м</a:t>
            </a:r>
          </a:p>
        </p:txBody>
      </p:sp>
      <p:pic>
        <p:nvPicPr>
          <p:cNvPr id="7" name="Рисунок 6" descr="http://im2-tub-ru.yandex.net/i?id=75524490-16-72&amp;n=2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205036"/>
            <a:ext cx="999490" cy="796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im7-tub-ru.yandex.net/i?id=140057935-70-72&amp;n=2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4023484"/>
            <a:ext cx="1320165" cy="77711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://im2-tub-ru.yandex.net/i?id=239426849-20-72&amp;n=2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4023483"/>
            <a:ext cx="1121410" cy="7771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://im3-tub-ru.yandex.net/i?id=61624753-15-72&amp;n=21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8145" y="4023484"/>
            <a:ext cx="1219200" cy="7771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://img1.liveinternet.ru/images/attach/c/9/105/677/105677909_large__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9665" y="5486400"/>
            <a:ext cx="1334136" cy="9728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://im5-tub-ru.yandex.net/i?id=226752291-11-72&amp;n=21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9120" y="2471985"/>
            <a:ext cx="1757680" cy="529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http://im4-tub-ru.yandex.net/i?id=531575342-20-72&amp;n=21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2444" y="381000"/>
            <a:ext cx="1367156" cy="99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http://www.actpa.su/wp-content/uploads/2013/01/Bity-i-bajty-.jpg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850" y="1069498"/>
            <a:ext cx="1403350" cy="6042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14088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6-tub-ru.yandex.net/i?id=471054837-51-72&amp;n=2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609600"/>
            <a:ext cx="3094037" cy="381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286000" y="5186362"/>
            <a:ext cx="430053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chemeClr val="accent6">
                    <a:lumMod val="75000"/>
                  </a:schemeClr>
                </a:solidFill>
              </a:rPr>
              <a:t>Великий французский математик </a:t>
            </a:r>
            <a:endParaRPr lang="en-US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Рене 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</a:rPr>
              <a:t>Декарт</a:t>
            </a:r>
          </a:p>
        </p:txBody>
      </p:sp>
    </p:spTree>
    <p:extLst>
      <p:ext uri="{BB962C8B-B14F-4D97-AF65-F5344CB8AC3E}">
        <p14:creationId xmlns:p14="http://schemas.microsoft.com/office/powerpoint/2010/main" val="3461323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1552</TotalTime>
  <Words>679</Words>
  <Application>Microsoft Office PowerPoint</Application>
  <PresentationFormat>Экран (4:3)</PresentationFormat>
  <Paragraphs>129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Презентация PowerPoint</vt:lpstr>
      <vt:lpstr>аn Анаграммы  неавоснио         лаокзпатье                                       енспьте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Мария</dc:creator>
  <cp:lastModifiedBy>ФГОС</cp:lastModifiedBy>
  <cp:revision>87</cp:revision>
  <cp:lastPrinted>1601-01-01T00:00:00Z</cp:lastPrinted>
  <dcterms:created xsi:type="dcterms:W3CDTF">2013-02-16T15:25:23Z</dcterms:created>
  <dcterms:modified xsi:type="dcterms:W3CDTF">2017-02-08T12:37:55Z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