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9" r:id="rId2"/>
    <p:sldId id="270" r:id="rId3"/>
    <p:sldId id="271" r:id="rId4"/>
    <p:sldId id="272" r:id="rId5"/>
    <p:sldId id="289" r:id="rId6"/>
    <p:sldId id="273" r:id="rId7"/>
    <p:sldId id="290" r:id="rId8"/>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74" r:id="rId22"/>
    <p:sldId id="275" r:id="rId23"/>
    <p:sldId id="276" r:id="rId24"/>
    <p:sldId id="277" r:id="rId25"/>
    <p:sldId id="278" r:id="rId26"/>
    <p:sldId id="279" r:id="rId27"/>
    <p:sldId id="281" r:id="rId28"/>
    <p:sldId id="282" r:id="rId29"/>
    <p:sldId id="283" r:id="rId30"/>
    <p:sldId id="284" r:id="rId31"/>
    <p:sldId id="285" r:id="rId32"/>
    <p:sldId id="286" r:id="rId33"/>
    <p:sldId id="287" r:id="rId34"/>
    <p:sldId id="288"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4EAF8"/>
    <a:srgbClr val="C3E2F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27" autoAdjust="0"/>
    <p:restoredTop sz="94713" autoAdjust="0"/>
  </p:normalViewPr>
  <p:slideViewPr>
    <p:cSldViewPr>
      <p:cViewPr>
        <p:scale>
          <a:sx n="70" d="100"/>
          <a:sy n="70" d="100"/>
        </p:scale>
        <p:origin x="-1140" y="-8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3529189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1163729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3655444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748807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118870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446599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855823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447788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760298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2018556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359970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1747643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2157604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3910152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2359691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2224328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B967D6-33E7-40CB-BDD1-D6EBAE1B5183}" type="datetimeFigureOut">
              <a:rPr lang="ru-RU" smtClean="0"/>
              <a:pPr/>
              <a:t>31.03.2014</a:t>
            </a:fld>
            <a:endParaRPr lang="ru-RU"/>
          </a:p>
        </p:txBody>
      </p:sp>
      <p:sp>
        <p:nvSpPr>
          <p:cNvPr id="6" name="Footer Placeholder 5"/>
          <p:cNvSpPr>
            <a:spLocks noGrp="1"/>
          </p:cNvSpPr>
          <p:nvPr>
            <p:ph type="ftr" sz="quarter" idx="11"/>
          </p:nvPr>
        </p:nvSpPr>
        <p:spPr>
          <a:xfrm>
            <a:off x="533400" y="6172200"/>
            <a:ext cx="5811724" cy="365125"/>
          </a:xfrm>
        </p:spPr>
        <p:txBody>
          <a:bodyPr/>
          <a:lstStyle/>
          <a:p>
            <a:endParaRPr lang="ru-RU"/>
          </a:p>
        </p:txBody>
      </p:sp>
      <p:sp>
        <p:nvSpPr>
          <p:cNvPr id="7" name="Slide Number Placeholder 6"/>
          <p:cNvSpPr>
            <a:spLocks noGrp="1"/>
          </p:cNvSpPr>
          <p:nvPr>
            <p:ph type="sldNum" sz="quarter" idx="12"/>
          </p:nvPr>
        </p:nvSpPr>
        <p:spPr/>
        <p:txBody>
          <a:body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3330629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3B967D6-33E7-40CB-BDD1-D6EBAE1B5183}" type="datetimeFigureOut">
              <a:rPr lang="ru-RU" smtClean="0"/>
              <a:pPr/>
              <a:t>31.03.2014</a:t>
            </a:fld>
            <a:endParaRPr lang="ru-RU"/>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61C8D691-DE33-4CB5-8744-437DB0CC0B06}" type="slidenum">
              <a:rPr lang="ru-RU" smtClean="0"/>
              <a:pPr/>
              <a:t>‹#›</a:t>
            </a:fld>
            <a:endParaRPr lang="ru-RU"/>
          </a:p>
        </p:txBody>
      </p:sp>
    </p:spTree>
    <p:extLst>
      <p:ext uri="{BB962C8B-B14F-4D97-AF65-F5344CB8AC3E}">
        <p14:creationId xmlns:p14="http://schemas.microsoft.com/office/powerpoint/2010/main" xmlns="" val="64599175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11" Type="http://schemas.openxmlformats.org/officeDocument/2006/relationships/image" Target="../media/image28.jpe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________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58" y="0"/>
            <a:ext cx="8786842" cy="6858000"/>
          </a:xfrm>
        </p:spPr>
        <p:txBody>
          <a:bodyPr>
            <a:noAutofit/>
          </a:bodyPr>
          <a:lstStyle/>
          <a:p>
            <a:pPr algn="ctr">
              <a:spcBef>
                <a:spcPts val="0"/>
              </a:spcBef>
              <a:spcAft>
                <a:spcPts val="0"/>
              </a:spcAft>
            </a:pPr>
            <a:r>
              <a:rPr lang="ru-RU" sz="3200" b="1" dirty="0" smtClean="0">
                <a:solidFill>
                  <a:schemeClr val="bg1"/>
                </a:solidFill>
                <a:latin typeface="Times New Roman" pitchFamily="18" charset="0"/>
                <a:cs typeface="Times New Roman" pitchFamily="18" charset="0"/>
              </a:rPr>
              <a:t>Общие компетенции:</a:t>
            </a:r>
          </a:p>
          <a:p>
            <a:pPr>
              <a:spcBef>
                <a:spcPts val="0"/>
              </a:spcBef>
              <a:spcAft>
                <a:spcPts val="0"/>
              </a:spcAft>
            </a:pPr>
            <a:endParaRPr lang="ru-RU" sz="1100" b="1" dirty="0" smtClean="0">
              <a:solidFill>
                <a:schemeClr val="bg1"/>
              </a:solidFill>
              <a:latin typeface="Times New Roman" pitchFamily="18" charset="0"/>
              <a:cs typeface="Times New Roman" pitchFamily="18" charset="0"/>
            </a:endParaRP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ОК1 - </a:t>
            </a:r>
            <a:r>
              <a:rPr lang="ru-RU" sz="1800" dirty="0" smtClean="0">
                <a:solidFill>
                  <a:schemeClr val="bg1"/>
                </a:solidFill>
                <a:latin typeface="Times New Roman" pitchFamily="18" charset="0"/>
                <a:cs typeface="Times New Roman" pitchFamily="18" charset="0"/>
              </a:rPr>
              <a:t>Понимать сущность и социальную значимость своей будущей профессии, проявлять к ней устойчивый интерес.</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ОК2 - </a:t>
            </a:r>
            <a:r>
              <a:rPr lang="ru-RU" sz="1800" dirty="0" smtClean="0">
                <a:solidFill>
                  <a:schemeClr val="bg1"/>
                </a:solidFill>
                <a:latin typeface="Times New Roman" pitchFamily="18" charset="0"/>
                <a:cs typeface="Times New Roman" pitchFamily="18" charset="0"/>
              </a:rPr>
              <a:t>Организовывать собственную деятельность, выбирать типовые методы и способы выполнения профессиональных задач, оценивать их эффективность и качество.</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ОК3 - </a:t>
            </a:r>
            <a:r>
              <a:rPr lang="ru-RU" sz="1800" dirty="0" smtClean="0">
                <a:solidFill>
                  <a:schemeClr val="bg1"/>
                </a:solidFill>
                <a:latin typeface="Times New Roman" pitchFamily="18" charset="0"/>
                <a:cs typeface="Times New Roman" pitchFamily="18" charset="0"/>
              </a:rPr>
              <a:t>Принимать решения в стандартных и нестандартных ситуациях и нести за них ответственность.</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ОК4 - </a:t>
            </a:r>
            <a:r>
              <a:rPr lang="ru-RU" sz="1800" dirty="0" smtClean="0">
                <a:solidFill>
                  <a:schemeClr val="bg1"/>
                </a:solidFill>
                <a:latin typeface="Times New Roman" pitchFamily="18" charset="0"/>
                <a:cs typeface="Times New Roman" pitchFamily="18" charset="0"/>
              </a:rPr>
              <a:t>Осуществлять поиск и использование информации, необходимой для эффективного выполнения профессиональных задач, профессионального и личностного развития.</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ОК5 - </a:t>
            </a:r>
            <a:r>
              <a:rPr lang="ru-RU" sz="1800" dirty="0" smtClean="0">
                <a:solidFill>
                  <a:schemeClr val="bg1"/>
                </a:solidFill>
                <a:latin typeface="Times New Roman" pitchFamily="18" charset="0"/>
                <a:cs typeface="Times New Roman" pitchFamily="18" charset="0"/>
              </a:rPr>
              <a:t>Использовать информационно-коммуникационные технологии в профессиональной деятельности.</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ОК6 - </a:t>
            </a:r>
            <a:r>
              <a:rPr lang="ru-RU" sz="1800" dirty="0" smtClean="0">
                <a:solidFill>
                  <a:schemeClr val="bg1"/>
                </a:solidFill>
                <a:latin typeface="Times New Roman" pitchFamily="18" charset="0"/>
                <a:cs typeface="Times New Roman" pitchFamily="18" charset="0"/>
              </a:rPr>
              <a:t>Работать в коллективе и команде, эффективно общаться с коллегами, руководством, потребителями.</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ОК7 - </a:t>
            </a:r>
            <a:r>
              <a:rPr lang="ru-RU" sz="1800" dirty="0" smtClean="0">
                <a:solidFill>
                  <a:schemeClr val="bg1"/>
                </a:solidFill>
                <a:latin typeface="Times New Roman" pitchFamily="18" charset="0"/>
                <a:cs typeface="Times New Roman" pitchFamily="18" charset="0"/>
              </a:rPr>
              <a:t>Брать на себя ответственность за работу членов команды (подчиненных), за результат выполнения заданий.</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ОК8 - </a:t>
            </a:r>
            <a:r>
              <a:rPr lang="ru-RU" sz="1800" dirty="0" smtClean="0">
                <a:solidFill>
                  <a:schemeClr val="bg1"/>
                </a:solidFill>
                <a:latin typeface="Times New Roman" pitchFamily="18" charset="0"/>
                <a:cs typeface="Times New Roman" pitchFamily="18" charset="0"/>
              </a:rPr>
              <a:t>Самостоятельно определять задачи профессионального и личностного развития, заниматься самообразованием, осознанно планировать повышение квалификации.</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ОК9 - </a:t>
            </a:r>
            <a:r>
              <a:rPr lang="ru-RU" sz="1800" dirty="0" smtClean="0">
                <a:solidFill>
                  <a:schemeClr val="bg1"/>
                </a:solidFill>
                <a:latin typeface="Times New Roman" pitchFamily="18" charset="0"/>
                <a:cs typeface="Times New Roman" pitchFamily="18" charset="0"/>
              </a:rPr>
              <a:t> Ориентироваться в условиях частой смены технологий в профессиональной деятельности.</a:t>
            </a:r>
          </a:p>
          <a:p>
            <a:pPr algn="l">
              <a:spcBef>
                <a:spcPts val="0"/>
              </a:spcBef>
              <a:spcAft>
                <a:spcPts val="0"/>
              </a:spcAft>
            </a:pPr>
            <a:r>
              <a:rPr lang="ru-RU" sz="1800" b="1" dirty="0" smtClean="0">
                <a:solidFill>
                  <a:schemeClr val="bg1"/>
                </a:solidFill>
                <a:latin typeface="Times New Roman" pitchFamily="18" charset="0"/>
                <a:cs typeface="Times New Roman" pitchFamily="18" charset="0"/>
              </a:rPr>
              <a:t>ОК10 - </a:t>
            </a:r>
            <a:r>
              <a:rPr lang="ru-RU" sz="1800" dirty="0" smtClean="0">
                <a:solidFill>
                  <a:schemeClr val="bg1"/>
                </a:solidFill>
                <a:latin typeface="Times New Roman" pitchFamily="18" charset="0"/>
                <a:cs typeface="Times New Roman" pitchFamily="18" charset="0"/>
              </a:rPr>
              <a:t>Исполнять воинскую обязанность, в том числе с применением полученных профессиональных знаний (для юношей).</a:t>
            </a:r>
            <a:endParaRPr lang="ru-RU" sz="1800" dirty="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1472" y="1214422"/>
            <a:ext cx="8078327" cy="5172797"/>
          </a:xfrm>
          <a:prstGeom prst="rect">
            <a:avLst/>
          </a:prstGeom>
        </p:spPr>
      </p:pic>
      <p:sp>
        <p:nvSpPr>
          <p:cNvPr id="4" name="TextBox 3"/>
          <p:cNvSpPr txBox="1"/>
          <p:nvPr/>
        </p:nvSpPr>
        <p:spPr>
          <a:xfrm>
            <a:off x="3000364" y="285728"/>
            <a:ext cx="3228769" cy="553998"/>
          </a:xfrm>
          <a:prstGeom prst="rect">
            <a:avLst/>
          </a:prstGeom>
          <a:noFill/>
        </p:spPr>
        <p:txBody>
          <a:bodyPr wrap="none" rtlCol="0">
            <a:spAutoFit/>
          </a:bodyPr>
          <a:lstStyle/>
          <a:p>
            <a:r>
              <a:rPr lang="en-US" sz="3000" b="1" dirty="0" smtClean="0">
                <a:solidFill>
                  <a:schemeClr val="bg1"/>
                </a:solidFill>
                <a:latin typeface="Times New Roman" pitchFamily="18" charset="0"/>
                <a:cs typeface="Times New Roman" pitchFamily="18" charset="0"/>
              </a:rPr>
              <a:t>Study this scheme.</a:t>
            </a:r>
            <a:endParaRPr lang="ru-RU" sz="3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TextBox 1"/>
          <p:cNvSpPr txBox="1"/>
          <p:nvPr/>
        </p:nvSpPr>
        <p:spPr>
          <a:xfrm>
            <a:off x="428596" y="0"/>
            <a:ext cx="8335555" cy="1015663"/>
          </a:xfrm>
          <a:prstGeom prst="rect">
            <a:avLst/>
          </a:prstGeom>
          <a:noFill/>
        </p:spPr>
        <p:txBody>
          <a:bodyPr wrap="square" rtlCol="0">
            <a:spAutoFit/>
          </a:bodyPr>
          <a:lstStyle/>
          <a:p>
            <a:pPr lvl="0" algn="ctr"/>
            <a:r>
              <a:rPr lang="en-US" sz="3000" b="1" dirty="0">
                <a:solidFill>
                  <a:schemeClr val="bg1"/>
                </a:solidFill>
                <a:latin typeface="Times New Roman" pitchFamily="18" charset="0"/>
                <a:cs typeface="Times New Roman" pitchFamily="18" charset="0"/>
              </a:rPr>
              <a:t>Match the names with the </a:t>
            </a:r>
            <a:r>
              <a:rPr lang="en-US" sz="3000" b="1" dirty="0" smtClean="0">
                <a:solidFill>
                  <a:schemeClr val="bg1"/>
                </a:solidFill>
                <a:latin typeface="Times New Roman" pitchFamily="18" charset="0"/>
                <a:cs typeface="Times New Roman" pitchFamily="18" charset="0"/>
              </a:rPr>
              <a:t>geometrical figures </a:t>
            </a:r>
            <a:r>
              <a:rPr lang="en-US" sz="3000" b="1" dirty="0">
                <a:solidFill>
                  <a:schemeClr val="bg1"/>
                </a:solidFill>
                <a:latin typeface="Times New Roman" pitchFamily="18" charset="0"/>
                <a:cs typeface="Times New Roman" pitchFamily="18" charset="0"/>
              </a:rPr>
              <a:t>and read them</a:t>
            </a:r>
            <a:r>
              <a:rPr lang="en-US" sz="3000" b="1" dirty="0" smtClean="0">
                <a:solidFill>
                  <a:schemeClr val="bg1"/>
                </a:solidFill>
                <a:latin typeface="Times New Roman" pitchFamily="18" charset="0"/>
                <a:cs typeface="Times New Roman" pitchFamily="18" charset="0"/>
              </a:rPr>
              <a:t>.</a:t>
            </a:r>
            <a:endParaRPr lang="ru-RU" sz="3000" b="1" dirty="0">
              <a:solidFill>
                <a:schemeClr val="bg1"/>
              </a:solidFill>
              <a:latin typeface="Times New Roman" pitchFamily="18" charset="0"/>
              <a:cs typeface="Times New Roman" pitchFamily="18" charset="0"/>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00100" y="928670"/>
            <a:ext cx="6768752" cy="4626349"/>
          </a:xfrm>
          <a:prstGeom prst="rect">
            <a:avLst/>
          </a:prstGeom>
        </p:spPr>
      </p:pic>
      <p:pic>
        <p:nvPicPr>
          <p:cNvPr id="9" name="Рисунок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82353" y="5429264"/>
            <a:ext cx="6579289" cy="11777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TextBox 1"/>
          <p:cNvSpPr txBox="1"/>
          <p:nvPr/>
        </p:nvSpPr>
        <p:spPr>
          <a:xfrm>
            <a:off x="1857356" y="142852"/>
            <a:ext cx="5610062" cy="1338828"/>
          </a:xfrm>
          <a:prstGeom prst="rect">
            <a:avLst/>
          </a:prstGeom>
          <a:noFill/>
        </p:spPr>
        <p:txBody>
          <a:bodyPr wrap="none" rtlCol="0">
            <a:spAutoFit/>
          </a:bodyPr>
          <a:lstStyle/>
          <a:p>
            <a:pPr lvl="0">
              <a:lnSpc>
                <a:spcPct val="150000"/>
              </a:lnSpc>
            </a:pPr>
            <a:r>
              <a:rPr lang="en-US" sz="3000" b="1" dirty="0">
                <a:solidFill>
                  <a:schemeClr val="bg1"/>
                </a:solidFill>
                <a:latin typeface="Times New Roman" pitchFamily="18" charset="0"/>
                <a:cs typeface="Times New Roman" pitchFamily="18" charset="0"/>
              </a:rPr>
              <a:t>Name the shape of these objects</a:t>
            </a:r>
            <a:r>
              <a:rPr lang="en-US" sz="3000" b="1" dirty="0" smtClean="0">
                <a:solidFill>
                  <a:schemeClr val="bg1"/>
                </a:solidFill>
                <a:latin typeface="Times New Roman" pitchFamily="18" charset="0"/>
                <a:cs typeface="Times New Roman" pitchFamily="18" charset="0"/>
              </a:rPr>
              <a:t>:</a:t>
            </a:r>
            <a:endParaRPr lang="ru-RU" sz="3000" b="1" dirty="0">
              <a:solidFill>
                <a:schemeClr val="bg1"/>
              </a:solidFill>
              <a:latin typeface="Times New Roman" pitchFamily="18" charset="0"/>
              <a:cs typeface="Times New Roman" pitchFamily="18" charset="0"/>
            </a:endParaRPr>
          </a:p>
          <a:p>
            <a:pPr>
              <a:lnSpc>
                <a:spcPct val="150000"/>
              </a:lnSpc>
            </a:pPr>
            <a:r>
              <a:rPr lang="en-US" sz="2400" b="1" dirty="0">
                <a:solidFill>
                  <a:schemeClr val="bg1"/>
                </a:solidFill>
                <a:latin typeface="Times New Roman" pitchFamily="18" charset="0"/>
                <a:cs typeface="Times New Roman" pitchFamily="18" charset="0"/>
              </a:rPr>
              <a:t>E.g.</a:t>
            </a:r>
            <a:r>
              <a:rPr lang="en-US" sz="2400" dirty="0">
                <a:solidFill>
                  <a:schemeClr val="bg1"/>
                </a:solidFill>
                <a:latin typeface="Times New Roman" pitchFamily="18" charset="0"/>
                <a:cs typeface="Times New Roman" pitchFamily="18" charset="0"/>
              </a:rPr>
              <a:t> This door is in the shape of a rectangle.</a:t>
            </a:r>
            <a:endParaRPr lang="ru-RU" sz="2400" dirty="0">
              <a:solidFill>
                <a:schemeClr val="bg1"/>
              </a:solidFill>
              <a:latin typeface="Times New Roman" pitchFamily="18" charset="0"/>
              <a:cs typeface="Times New Roman"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56731" y="1465489"/>
            <a:ext cx="7430537" cy="491558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TextBox 2"/>
          <p:cNvSpPr txBox="1"/>
          <p:nvPr/>
        </p:nvSpPr>
        <p:spPr>
          <a:xfrm>
            <a:off x="214282" y="285728"/>
            <a:ext cx="8677825" cy="1754326"/>
          </a:xfrm>
          <a:prstGeom prst="rect">
            <a:avLst/>
          </a:prstGeom>
          <a:noFill/>
        </p:spPr>
        <p:txBody>
          <a:bodyPr wrap="none" rtlCol="0">
            <a:spAutoFit/>
          </a:bodyPr>
          <a:lstStyle/>
          <a:p>
            <a:pPr lvl="0" algn="ctr"/>
            <a:r>
              <a:rPr lang="en-US" sz="3000" b="1" dirty="0">
                <a:solidFill>
                  <a:schemeClr val="bg1"/>
                </a:solidFill>
                <a:latin typeface="Times New Roman" pitchFamily="18" charset="0"/>
                <a:cs typeface="Times New Roman" pitchFamily="18" charset="0"/>
              </a:rPr>
              <a:t>This is a model of an airplane. </a:t>
            </a:r>
            <a:endParaRPr lang="en-US" sz="3000" b="1" dirty="0" smtClean="0">
              <a:solidFill>
                <a:schemeClr val="bg1"/>
              </a:solidFill>
              <a:latin typeface="Times New Roman" pitchFamily="18" charset="0"/>
              <a:cs typeface="Times New Roman" pitchFamily="18" charset="0"/>
            </a:endParaRPr>
          </a:p>
          <a:p>
            <a:pPr lvl="0" algn="ctr"/>
            <a:r>
              <a:rPr lang="en-US" sz="3000" b="1" dirty="0" smtClean="0">
                <a:solidFill>
                  <a:schemeClr val="bg1"/>
                </a:solidFill>
                <a:latin typeface="Times New Roman" pitchFamily="18" charset="0"/>
                <a:cs typeface="Times New Roman" pitchFamily="18" charset="0"/>
              </a:rPr>
              <a:t>Say </a:t>
            </a:r>
            <a:r>
              <a:rPr lang="en-US" sz="3000" b="1" dirty="0">
                <a:solidFill>
                  <a:schemeClr val="bg1"/>
                </a:solidFill>
                <a:latin typeface="Times New Roman" pitchFamily="18" charset="0"/>
                <a:cs typeface="Times New Roman" pitchFamily="18" charset="0"/>
              </a:rPr>
              <a:t>what shapes parts of this plane look like?</a:t>
            </a:r>
            <a:endParaRPr lang="ru-RU" sz="3000" b="1" dirty="0">
              <a:solidFill>
                <a:schemeClr val="bg1"/>
              </a:solidFill>
              <a:latin typeface="Times New Roman" pitchFamily="18" charset="0"/>
              <a:cs typeface="Times New Roman" pitchFamily="18" charset="0"/>
            </a:endParaRPr>
          </a:p>
          <a:p>
            <a:endParaRPr lang="en-US" sz="2000" b="1" dirty="0" smtClean="0">
              <a:solidFill>
                <a:schemeClr val="bg1"/>
              </a:solidFill>
              <a:latin typeface="Times New Roman" pitchFamily="18" charset="0"/>
              <a:cs typeface="Times New Roman" pitchFamily="18" charset="0"/>
            </a:endParaRPr>
          </a:p>
          <a:p>
            <a:r>
              <a:rPr lang="en-US" sz="2400" b="1" dirty="0" smtClean="0">
                <a:solidFill>
                  <a:schemeClr val="bg1"/>
                </a:solidFill>
                <a:latin typeface="Times New Roman" pitchFamily="18" charset="0"/>
                <a:cs typeface="Times New Roman" pitchFamily="18" charset="0"/>
              </a:rPr>
              <a:t>E.g</a:t>
            </a:r>
            <a:r>
              <a:rPr lang="en-US" sz="2400" b="1" dirty="0">
                <a:solidFill>
                  <a:schemeClr val="bg1"/>
                </a:solidFill>
                <a:latin typeface="Times New Roman" pitchFamily="18" charset="0"/>
                <a:cs typeface="Times New Roman" pitchFamily="18" charset="0"/>
              </a:rPr>
              <a:t>.</a:t>
            </a:r>
            <a:r>
              <a:rPr lang="en-US" sz="2400" dirty="0">
                <a:solidFill>
                  <a:schemeClr val="bg1"/>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A </a:t>
            </a:r>
            <a:r>
              <a:rPr lang="en-US" sz="2400" dirty="0">
                <a:solidFill>
                  <a:schemeClr val="bg1"/>
                </a:solidFill>
                <a:latin typeface="Times New Roman" pitchFamily="18" charset="0"/>
                <a:cs typeface="Times New Roman" pitchFamily="18" charset="0"/>
              </a:rPr>
              <a:t>pool looks like a </a:t>
            </a:r>
            <a:r>
              <a:rPr lang="en-US" sz="2400" dirty="0" smtClean="0">
                <a:solidFill>
                  <a:schemeClr val="bg1"/>
                </a:solidFill>
                <a:latin typeface="Times New Roman" pitchFamily="18" charset="0"/>
                <a:cs typeface="Times New Roman" pitchFamily="18" charset="0"/>
              </a:rPr>
              <a:t>circle.	A </a:t>
            </a:r>
            <a:r>
              <a:rPr lang="en-US" sz="2400" dirty="0">
                <a:solidFill>
                  <a:schemeClr val="bg1"/>
                </a:solidFill>
                <a:latin typeface="Times New Roman" pitchFamily="18" charset="0"/>
                <a:cs typeface="Times New Roman" pitchFamily="18" charset="0"/>
              </a:rPr>
              <a:t>TV-set looks like a rectangle</a:t>
            </a:r>
            <a:r>
              <a:rPr lang="en-US" sz="2400" dirty="0" smtClean="0">
                <a:solidFill>
                  <a:schemeClr val="bg1"/>
                </a:solidFill>
                <a:latin typeface="Times New Roman" pitchFamily="18" charset="0"/>
                <a:cs typeface="Times New Roman" pitchFamily="18" charset="0"/>
              </a:rPr>
              <a:t>.</a:t>
            </a:r>
            <a:endParaRPr lang="ru-RU" sz="2400" dirty="0">
              <a:solidFill>
                <a:schemeClr val="bg1"/>
              </a:solidFill>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56811" y="2234603"/>
            <a:ext cx="6830378" cy="377242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Прямоугольник 1"/>
          <p:cNvSpPr/>
          <p:nvPr/>
        </p:nvSpPr>
        <p:spPr>
          <a:xfrm>
            <a:off x="428596" y="214290"/>
            <a:ext cx="8358262" cy="1015663"/>
          </a:xfrm>
          <a:prstGeom prst="rect">
            <a:avLst/>
          </a:prstGeom>
        </p:spPr>
        <p:txBody>
          <a:bodyPr wrap="square">
            <a:spAutoFit/>
          </a:bodyPr>
          <a:lstStyle/>
          <a:p>
            <a:pPr algn="ctr"/>
            <a:r>
              <a:rPr lang="en-US" sz="3000" b="1" dirty="0">
                <a:solidFill>
                  <a:schemeClr val="bg1"/>
                </a:solidFill>
                <a:latin typeface="Times New Roman" pitchFamily="18" charset="0"/>
                <a:cs typeface="Times New Roman" pitchFamily="18" charset="0"/>
              </a:rPr>
              <a:t>Guess these geometrical </a:t>
            </a:r>
            <a:r>
              <a:rPr lang="en-US" sz="3000" b="1" dirty="0" smtClean="0">
                <a:solidFill>
                  <a:schemeClr val="bg1"/>
                </a:solidFill>
                <a:latin typeface="Times New Roman" pitchFamily="18" charset="0"/>
                <a:cs typeface="Times New Roman" pitchFamily="18" charset="0"/>
              </a:rPr>
              <a:t>figures. </a:t>
            </a:r>
          </a:p>
          <a:p>
            <a:pPr algn="ctr"/>
            <a:r>
              <a:rPr lang="en-US" sz="3000" b="1" dirty="0" smtClean="0">
                <a:solidFill>
                  <a:schemeClr val="bg1"/>
                </a:solidFill>
                <a:latin typeface="Times New Roman" pitchFamily="18" charset="0"/>
                <a:cs typeface="Times New Roman" pitchFamily="18" charset="0"/>
              </a:rPr>
              <a:t>There </a:t>
            </a:r>
            <a:r>
              <a:rPr lang="en-US" sz="3000" b="1" dirty="0">
                <a:solidFill>
                  <a:schemeClr val="bg1"/>
                </a:solidFill>
                <a:latin typeface="Times New Roman" pitchFamily="18" charset="0"/>
                <a:cs typeface="Times New Roman" pitchFamily="18" charset="0"/>
              </a:rPr>
              <a:t>may be some variants.</a:t>
            </a:r>
            <a:endParaRPr lang="ru-RU" sz="3000" b="1" dirty="0">
              <a:solidFill>
                <a:schemeClr val="bg1"/>
              </a:solidFill>
              <a:latin typeface="Times New Roman" pitchFamily="18" charset="0"/>
              <a:cs typeface="Times New Roman" pitchFamily="18" charset="0"/>
            </a:endParaRPr>
          </a:p>
        </p:txBody>
      </p:sp>
      <p:sp>
        <p:nvSpPr>
          <p:cNvPr id="1025" name="Rectangle 1"/>
          <p:cNvSpPr>
            <a:spLocks noChangeArrowheads="1"/>
          </p:cNvSpPr>
          <p:nvPr/>
        </p:nvSpPr>
        <p:spPr bwMode="auto">
          <a:xfrm>
            <a:off x="785786" y="1928802"/>
            <a:ext cx="7572428"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marR="0" lvl="1" indent="-457200" algn="l" defTabSz="914400" rtl="0" eaLnBrk="1" fontAlgn="base" latinLnBrk="0" hangingPunct="1">
              <a:lnSpc>
                <a:spcPct val="100000"/>
              </a:lnSpc>
              <a:spcBef>
                <a:spcPct val="0"/>
              </a:spcBef>
              <a:spcAft>
                <a:spcPct val="0"/>
              </a:spcAft>
              <a:buClrTx/>
              <a:buSzTx/>
              <a:buFont typeface="+mj-lt"/>
              <a:buAutoNum type="arabicPeriod"/>
              <a:tabLst/>
            </a:pPr>
            <a:r>
              <a:rPr kumimoji="0" lang="en-US" sz="2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figure is formed by two sides which has one common point.</a:t>
            </a:r>
            <a:endParaRPr kumimoji="0" lang="ru-RU" sz="2600" b="0" i="0" u="none" strike="noStrike" cap="none" normalizeH="0" baseline="0" dirty="0" smtClean="0">
              <a:ln>
                <a:noFill/>
              </a:ln>
              <a:solidFill>
                <a:schemeClr val="bg1"/>
              </a:solidFill>
              <a:effectLst/>
              <a:latin typeface="Times New Roman" pitchFamily="18" charset="0"/>
              <a:cs typeface="Times New Roman" pitchFamily="18" charset="0"/>
            </a:endParaRPr>
          </a:p>
          <a:p>
            <a:pPr marL="914400" marR="0" lvl="1"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figure has four sides which are equal.</a:t>
            </a:r>
            <a:endParaRPr kumimoji="0" lang="ru-RU" sz="2600" b="0" i="0" u="none" strike="noStrike" cap="none" normalizeH="0" baseline="0" dirty="0" smtClean="0">
              <a:ln>
                <a:noFill/>
              </a:ln>
              <a:solidFill>
                <a:schemeClr val="bg1"/>
              </a:solidFill>
              <a:effectLst/>
              <a:latin typeface="Times New Roman" pitchFamily="18" charset="0"/>
              <a:cs typeface="Times New Roman" pitchFamily="18" charset="0"/>
            </a:endParaRPr>
          </a:p>
          <a:p>
            <a:pPr marL="914400" marR="0" lvl="1"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figure has three sides.</a:t>
            </a:r>
            <a:endParaRPr kumimoji="0" lang="ru-RU" sz="2600" b="0" i="0" u="none" strike="noStrike" cap="none" normalizeH="0" baseline="0" dirty="0" smtClean="0">
              <a:ln>
                <a:noFill/>
              </a:ln>
              <a:solidFill>
                <a:schemeClr val="bg1"/>
              </a:solidFill>
              <a:effectLst/>
              <a:latin typeface="Times New Roman" pitchFamily="18" charset="0"/>
              <a:cs typeface="Times New Roman" pitchFamily="18" charset="0"/>
            </a:endParaRPr>
          </a:p>
          <a:p>
            <a:pPr marL="914400" marR="0" lvl="1"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figure has four sides, its opposite sides are equal and parallel.</a:t>
            </a:r>
            <a:endParaRPr kumimoji="0" lang="ru-RU" sz="2600" b="0" i="0" u="none" strike="noStrike" cap="none" normalizeH="0" baseline="0" dirty="0" smtClean="0">
              <a:ln>
                <a:noFill/>
              </a:ln>
              <a:solidFill>
                <a:schemeClr val="bg1"/>
              </a:solidFill>
              <a:effectLst/>
              <a:latin typeface="Times New Roman" pitchFamily="18" charset="0"/>
              <a:cs typeface="Times New Roman" pitchFamily="18" charset="0"/>
            </a:endParaRPr>
          </a:p>
          <a:p>
            <a:pPr marL="914400" marR="0" lvl="1"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figure has four sides, two of its opposite sides are parallel and other two aren't.</a:t>
            </a:r>
            <a:endParaRPr kumimoji="0" lang="en-US" sz="2600"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757180" y="180360"/>
            <a:ext cx="5629639"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3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Study these sizes</a:t>
            </a:r>
            <a:r>
              <a:rPr lang="en-US" sz="3000" b="1" dirty="0">
                <a:solidFill>
                  <a:schemeClr val="bg1"/>
                </a:solidFill>
                <a:latin typeface="Times New Roman" pitchFamily="18" charset="0"/>
                <a:ea typeface="Calibri" pitchFamily="34" charset="0"/>
                <a:cs typeface="Times New Roman" pitchFamily="18" charset="0"/>
              </a:rPr>
              <a:t> </a:t>
            </a:r>
            <a:r>
              <a:rPr lang="en-US" sz="3000" b="1" dirty="0" smtClean="0">
                <a:solidFill>
                  <a:schemeClr val="bg1"/>
                </a:solidFill>
                <a:latin typeface="Times New Roman" pitchFamily="18" charset="0"/>
                <a:ea typeface="Calibri" pitchFamily="34" charset="0"/>
                <a:cs typeface="Times New Roman" pitchFamily="18" charset="0"/>
              </a:rPr>
              <a:t>and ways to ask and say them.</a:t>
            </a:r>
            <a:endParaRPr kumimoji="0" lang="en-US" sz="3000" b="1"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20492" name="Rectangle 12"/>
          <p:cNvSpPr>
            <a:spLocks noChangeArrowheads="1"/>
          </p:cNvSpPr>
          <p:nvPr/>
        </p:nvSpPr>
        <p:spPr bwMode="auto">
          <a:xfrm>
            <a:off x="3419872" y="1772816"/>
            <a:ext cx="5000087"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0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 length of this triangle is 3 cm.</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 width of this rectangle is 1.5 cm.</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  height of this triangle is 4 cm.</a:t>
            </a:r>
            <a:endParaRPr kumimoji="0" lang="en-US" sz="2400" b="0"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20493" name="Rectangle 13"/>
          <p:cNvSpPr>
            <a:spLocks noChangeArrowheads="1"/>
          </p:cNvSpPr>
          <p:nvPr/>
        </p:nvSpPr>
        <p:spPr bwMode="auto">
          <a:xfrm>
            <a:off x="3419872" y="3380081"/>
            <a:ext cx="554461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defTabSz="914400" rtl="0" eaLnBrk="1" fontAlgn="base" latinLnBrk="0" hangingPunct="1">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What's the </a:t>
            </a:r>
            <a:r>
              <a:rPr kumimoji="0" lang="en-US" sz="2000" b="0"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length</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of this figure? (How </a:t>
            </a:r>
            <a:r>
              <a:rPr kumimoji="0" lang="en-US" sz="2000" b="0"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long</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is it?)</a:t>
            </a:r>
            <a:r>
              <a:rPr lang="en-US" sz="2000" dirty="0">
                <a:solidFill>
                  <a:schemeClr val="bg1"/>
                </a:solidFill>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It's 3 cm.</a:t>
            </a:r>
            <a:endParaRPr kumimoji="0" lang="ru-RU" sz="20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What's the </a:t>
            </a:r>
            <a:r>
              <a:rPr kumimoji="0" lang="en-US" sz="2000" b="0"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width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of this figure? (How </a:t>
            </a:r>
            <a:r>
              <a:rPr kumimoji="0" lang="en-US" sz="2000" b="0"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wide</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is it?)</a:t>
            </a:r>
            <a:r>
              <a:rPr lang="en-US" sz="2000" dirty="0">
                <a:solidFill>
                  <a:schemeClr val="bg1"/>
                </a:solidFill>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It's 1.5 cm.</a:t>
            </a:r>
            <a:endParaRPr kumimoji="0" lang="ru-RU" sz="20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What's the </a:t>
            </a:r>
            <a:r>
              <a:rPr kumimoji="0" lang="en-US" sz="2000" b="0"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height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of this figure? (How </a:t>
            </a:r>
            <a:r>
              <a:rPr kumimoji="0" lang="en-US" sz="2000" b="0"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high</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is it?)</a:t>
            </a:r>
            <a:r>
              <a:rPr lang="en-US" sz="2000" dirty="0">
                <a:solidFill>
                  <a:schemeClr val="bg1"/>
                </a:solidFill>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It's 4 cm.</a:t>
            </a:r>
            <a:endParaRPr kumimoji="0" lang="en-US" sz="2000" b="0" i="0" u="none" strike="noStrike" cap="none" normalizeH="0" baseline="0" dirty="0" smtClean="0">
              <a:ln>
                <a:noFill/>
              </a:ln>
              <a:solidFill>
                <a:schemeClr val="bg1"/>
              </a:solidFill>
              <a:effectLst/>
              <a:latin typeface="Times New Roman" pitchFamily="18" charset="0"/>
              <a:cs typeface="Times New Roman" pitchFamily="18"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0422" y="1556792"/>
            <a:ext cx="3086531" cy="399153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Прямоугольник 1"/>
          <p:cNvSpPr/>
          <p:nvPr/>
        </p:nvSpPr>
        <p:spPr>
          <a:xfrm>
            <a:off x="747455" y="357166"/>
            <a:ext cx="7649090" cy="1015663"/>
          </a:xfrm>
          <a:prstGeom prst="rect">
            <a:avLst/>
          </a:prstGeom>
        </p:spPr>
        <p:txBody>
          <a:bodyPr wrap="square">
            <a:spAutoFit/>
          </a:bodyPr>
          <a:lstStyle/>
          <a:p>
            <a:pPr algn="ctr"/>
            <a:r>
              <a:rPr lang="en-US" sz="3000" b="1" dirty="0">
                <a:solidFill>
                  <a:schemeClr val="bg1"/>
                </a:solidFill>
                <a:latin typeface="Times New Roman" pitchFamily="18" charset="0"/>
                <a:cs typeface="Times New Roman" pitchFamily="18" charset="0"/>
              </a:rPr>
              <a:t>Ask and answer </a:t>
            </a:r>
            <a:r>
              <a:rPr lang="en-US" sz="3000" b="1" dirty="0" smtClean="0">
                <a:solidFill>
                  <a:schemeClr val="bg1"/>
                </a:solidFill>
                <a:latin typeface="Times New Roman" pitchFamily="18" charset="0"/>
                <a:cs typeface="Times New Roman" pitchFamily="18" charset="0"/>
              </a:rPr>
              <a:t>about the </a:t>
            </a:r>
            <a:r>
              <a:rPr lang="en-US" sz="3000" b="1" dirty="0">
                <a:solidFill>
                  <a:schemeClr val="bg1"/>
                </a:solidFill>
                <a:latin typeface="Times New Roman" pitchFamily="18" charset="0"/>
                <a:cs typeface="Times New Roman" pitchFamily="18" charset="0"/>
              </a:rPr>
              <a:t>sizes of these figures.</a:t>
            </a:r>
            <a:endParaRPr lang="ru-RU" sz="3000" b="1" dirty="0">
              <a:solidFill>
                <a:schemeClr val="bg1"/>
              </a:solidFill>
              <a:latin typeface="Times New Roman" pitchFamily="18" charset="0"/>
              <a:cs typeface="Times New Roman" pitchFamily="18" charset="0"/>
            </a:endParaRPr>
          </a:p>
        </p:txBody>
      </p:sp>
      <p:pic>
        <p:nvPicPr>
          <p:cNvPr id="6" name="Рисунок 5" descr="Безымянный.bmp"/>
          <p:cNvPicPr>
            <a:picLocks noChangeAspect="1"/>
          </p:cNvPicPr>
          <p:nvPr/>
        </p:nvPicPr>
        <p:blipFill>
          <a:blip r:embed="rId2"/>
          <a:stretch>
            <a:fillRect/>
          </a:stretch>
        </p:blipFill>
        <p:spPr>
          <a:xfrm>
            <a:off x="785786" y="1643050"/>
            <a:ext cx="8086725" cy="4495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Прямоугольник 1"/>
          <p:cNvSpPr/>
          <p:nvPr/>
        </p:nvSpPr>
        <p:spPr>
          <a:xfrm>
            <a:off x="1785918" y="357166"/>
            <a:ext cx="5410455" cy="553998"/>
          </a:xfrm>
          <a:prstGeom prst="rect">
            <a:avLst/>
          </a:prstGeom>
        </p:spPr>
        <p:txBody>
          <a:bodyPr wrap="none">
            <a:spAutoFit/>
          </a:bodyPr>
          <a:lstStyle/>
          <a:p>
            <a:r>
              <a:rPr lang="en-US" sz="3000" b="1" dirty="0">
                <a:solidFill>
                  <a:schemeClr val="bg1"/>
                </a:solidFill>
                <a:latin typeface="Times New Roman" pitchFamily="18" charset="0"/>
                <a:cs typeface="Times New Roman" pitchFamily="18" charset="0"/>
              </a:rPr>
              <a:t>Put the words in the right form.</a:t>
            </a:r>
            <a:endParaRPr lang="ru-RU" sz="3000" b="1" dirty="0">
              <a:solidFill>
                <a:schemeClr val="bg1"/>
              </a:solidFill>
              <a:latin typeface="Times New Roman" pitchFamily="18" charset="0"/>
              <a:cs typeface="Times New Roman" pitchFamily="18" charset="0"/>
            </a:endParaRPr>
          </a:p>
        </p:txBody>
      </p:sp>
      <p:sp>
        <p:nvSpPr>
          <p:cNvPr id="21505" name="Rectangle 1"/>
          <p:cNvSpPr>
            <a:spLocks noChangeArrowheads="1"/>
          </p:cNvSpPr>
          <p:nvPr/>
        </p:nvSpPr>
        <p:spPr bwMode="auto">
          <a:xfrm>
            <a:off x="695778" y="1086794"/>
            <a:ext cx="7752443" cy="452431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line is (curve) than  that one.</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 first square is (large) than the second.</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These lines are (parallel) than those ones.</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circle has (long) radius than that circle.</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This angle is (sharp) than others.</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 square of this parallelepiped is (big) than that one.</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 side of this rhombus is (short) than the side of that one.</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Compare perimeters of these figures: which one is (small).</a:t>
            </a:r>
            <a:endParaRPr kumimoji="0" lang="en-US" sz="2400"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Прямоугольник 1"/>
          <p:cNvSpPr/>
          <p:nvPr/>
        </p:nvSpPr>
        <p:spPr>
          <a:xfrm>
            <a:off x="1500166" y="357166"/>
            <a:ext cx="5835828" cy="553998"/>
          </a:xfrm>
          <a:prstGeom prst="rect">
            <a:avLst/>
          </a:prstGeom>
        </p:spPr>
        <p:txBody>
          <a:bodyPr wrap="none">
            <a:spAutoFit/>
          </a:bodyPr>
          <a:lstStyle/>
          <a:p>
            <a:r>
              <a:rPr lang="en-US" sz="3000" b="1" dirty="0">
                <a:solidFill>
                  <a:schemeClr val="bg1"/>
                </a:solidFill>
                <a:latin typeface="Times New Roman" pitchFamily="18" charset="0"/>
                <a:cs typeface="Times New Roman" pitchFamily="18" charset="0"/>
              </a:rPr>
              <a:t>Compare the sizes of these figures.</a:t>
            </a:r>
            <a:endParaRPr lang="ru-RU" sz="3000" b="1" dirty="0">
              <a:solidFill>
                <a:schemeClr val="bg1"/>
              </a:solidFill>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3257" y="1223654"/>
            <a:ext cx="8497486" cy="441069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Прямоугольник 1"/>
          <p:cNvSpPr/>
          <p:nvPr/>
        </p:nvSpPr>
        <p:spPr>
          <a:xfrm>
            <a:off x="928666" y="332656"/>
            <a:ext cx="7286668" cy="1015663"/>
          </a:xfrm>
          <a:prstGeom prst="rect">
            <a:avLst/>
          </a:prstGeom>
        </p:spPr>
        <p:txBody>
          <a:bodyPr wrap="square">
            <a:spAutoFit/>
          </a:bodyPr>
          <a:lstStyle/>
          <a:p>
            <a:pPr algn="ctr"/>
            <a:r>
              <a:rPr lang="en-US" sz="3000" b="1" dirty="0">
                <a:solidFill>
                  <a:schemeClr val="bg1"/>
                </a:solidFill>
                <a:latin typeface="Times New Roman" pitchFamily="18" charset="0"/>
                <a:cs typeface="Times New Roman" pitchFamily="18" charset="0"/>
              </a:rPr>
              <a:t>*Compare these objects. </a:t>
            </a:r>
            <a:endParaRPr lang="en-US" sz="3000" b="1" dirty="0" smtClean="0">
              <a:solidFill>
                <a:schemeClr val="bg1"/>
              </a:solidFill>
              <a:latin typeface="Times New Roman" pitchFamily="18" charset="0"/>
              <a:cs typeface="Times New Roman" pitchFamily="18" charset="0"/>
            </a:endParaRPr>
          </a:p>
          <a:p>
            <a:pPr algn="ctr"/>
            <a:r>
              <a:rPr lang="en-US" sz="3000" b="1" dirty="0" smtClean="0">
                <a:solidFill>
                  <a:schemeClr val="bg1"/>
                </a:solidFill>
                <a:latin typeface="Times New Roman" pitchFamily="18" charset="0"/>
                <a:cs typeface="Times New Roman" pitchFamily="18" charset="0"/>
              </a:rPr>
              <a:t>Do </a:t>
            </a:r>
            <a:r>
              <a:rPr lang="en-US" sz="3000" b="1" dirty="0">
                <a:solidFill>
                  <a:schemeClr val="bg1"/>
                </a:solidFill>
                <a:latin typeface="Times New Roman" pitchFamily="18" charset="0"/>
                <a:cs typeface="Times New Roman" pitchFamily="18" charset="0"/>
              </a:rPr>
              <a:t>they fit each other? Why?</a:t>
            </a:r>
            <a:endParaRPr lang="ru-RU" sz="3000" b="1" dirty="0">
              <a:solidFill>
                <a:schemeClr val="bg1"/>
              </a:solidFill>
              <a:latin typeface="Times New Roman" pitchFamily="18" charset="0"/>
              <a:cs typeface="Times New Roman" pitchFamily="18" charset="0"/>
            </a:endParaRPr>
          </a:p>
        </p:txBody>
      </p:sp>
      <p:sp>
        <p:nvSpPr>
          <p:cNvPr id="23553" name="Rectangle 1"/>
          <p:cNvSpPr>
            <a:spLocks noChangeArrowheads="1"/>
          </p:cNvSpPr>
          <p:nvPr/>
        </p:nvSpPr>
        <p:spPr bwMode="auto">
          <a:xfrm>
            <a:off x="606010" y="1725359"/>
            <a:ext cx="7931980" cy="33239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50000"/>
              </a:lnSpc>
              <a:spcBef>
                <a:spcPct val="0"/>
              </a:spcBef>
              <a:spcAft>
                <a:spcPct val="0"/>
              </a:spcAft>
              <a:buClrTx/>
              <a:buSzTx/>
              <a:buFont typeface="+mj-lt"/>
              <a:buAutoNum type="arabicPeriod"/>
              <a:tabLst/>
            </a:pPr>
            <a:r>
              <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Height of bridge - 2.7 m, height of the lorry - 2.9 m.</a:t>
            </a:r>
            <a:endParaRPr kumimoji="0" lang="ru-RU" sz="28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Width of ship - 12.2 m, width of canal - 11.5 m.</a:t>
            </a:r>
            <a:endParaRPr kumimoji="0" lang="ru-RU" sz="28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Length of plane - 19.3 m, length of hangar - 20 m.</a:t>
            </a:r>
            <a:endParaRPr kumimoji="0" lang="ru-RU" sz="28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Length of screw - 5.5 cm, depth of hole - 5.5 cm.</a:t>
            </a:r>
            <a:endParaRPr kumimoji="0" lang="ru-RU" sz="2800" b="0" i="0" u="none" strike="noStrike" cap="none" normalizeH="0" baseline="0" dirty="0" smtClean="0">
              <a:ln>
                <a:noFill/>
              </a:ln>
              <a:solidFill>
                <a:schemeClr val="bg1"/>
              </a:solidFill>
              <a:effectLst/>
              <a:latin typeface="Times New Roman" pitchFamily="18" charset="0"/>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buFont typeface="+mj-lt"/>
              <a:buAutoNum type="arabicPeriod"/>
              <a:tabLst/>
            </a:pPr>
            <a:r>
              <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Height of car - 2.05 m, height of garage - 2.1 m.</a:t>
            </a:r>
            <a:endParaRPr kumimoji="0" lang="en-US" sz="2800"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858280" cy="6858000"/>
          </a:xfrm>
        </p:spPr>
        <p:txBody>
          <a:bodyPr>
            <a:noAutofit/>
          </a:bodyPr>
          <a:lstStyle/>
          <a:p>
            <a:pPr algn="ctr">
              <a:buNone/>
            </a:pPr>
            <a:r>
              <a:rPr lang="ru-RU" sz="2800" dirty="0">
                <a:solidFill>
                  <a:schemeClr val="bg1"/>
                </a:solidFill>
                <a:latin typeface="Times New Roman" pitchFamily="18" charset="0"/>
                <a:cs typeface="Times New Roman" pitchFamily="18" charset="0"/>
              </a:rPr>
              <a:t>Профессиональные компетенции, соответствующие специальности </a:t>
            </a:r>
            <a:r>
              <a:rPr lang="ru-RU" sz="2800" b="1" dirty="0">
                <a:solidFill>
                  <a:schemeClr val="bg1"/>
                </a:solidFill>
                <a:latin typeface="Times New Roman" pitchFamily="18" charset="0"/>
                <a:cs typeface="Times New Roman" pitchFamily="18" charset="0"/>
              </a:rPr>
              <a:t>160108 «Производство летательных аппаратов</a:t>
            </a:r>
            <a:r>
              <a:rPr lang="ru-RU" sz="2800" b="1" dirty="0" smtClean="0">
                <a:solidFill>
                  <a:schemeClr val="bg1"/>
                </a:solidFill>
                <a:latin typeface="Times New Roman" pitchFamily="18" charset="0"/>
                <a:cs typeface="Times New Roman" pitchFamily="18" charset="0"/>
              </a:rPr>
              <a:t>»:</a:t>
            </a:r>
            <a:r>
              <a:rPr lang="en-US" sz="2800" b="1" dirty="0" smtClean="0">
                <a:solidFill>
                  <a:schemeClr val="bg1"/>
                </a:solidFill>
                <a:latin typeface="Times New Roman" pitchFamily="18" charset="0"/>
                <a:cs typeface="Times New Roman" pitchFamily="18" charset="0"/>
              </a:rPr>
              <a:t> </a:t>
            </a:r>
            <a:endParaRPr lang="en-US" sz="1200" b="1" dirty="0" smtClean="0">
              <a:solidFill>
                <a:schemeClr val="bg1"/>
              </a:solidFill>
              <a:latin typeface="Times New Roman" pitchFamily="18" charset="0"/>
              <a:cs typeface="Times New Roman" pitchFamily="18" charset="0"/>
            </a:endParaRPr>
          </a:p>
          <a:p>
            <a:pPr algn="ctr">
              <a:buNone/>
            </a:pPr>
            <a:endParaRPr lang="ru-RU" sz="1200" b="1" dirty="0" smtClean="0">
              <a:solidFill>
                <a:schemeClr val="bg1"/>
              </a:solidFill>
              <a:latin typeface="Times New Roman" pitchFamily="18" charset="0"/>
              <a:cs typeface="Times New Roman" pitchFamily="18" charset="0"/>
            </a:endParaRPr>
          </a:p>
          <a:p>
            <a:pPr marL="1371600" lvl="2" indent="-457200">
              <a:buClrTx/>
              <a:buFont typeface="+mj-lt"/>
              <a:buAutoNum type="arabicPeriod"/>
            </a:pPr>
            <a:r>
              <a:rPr lang="ru-RU" sz="2400" dirty="0">
                <a:solidFill>
                  <a:schemeClr val="bg1"/>
                </a:solidFill>
                <a:latin typeface="Times New Roman" pitchFamily="18" charset="0"/>
                <a:cs typeface="Times New Roman" pitchFamily="18" charset="0"/>
              </a:rPr>
              <a:t>Техническое сопровождение производства летательных аппаратов и разработка технологической документации (в рамках структурного подразделения организации отрасли).</a:t>
            </a:r>
          </a:p>
          <a:p>
            <a:pPr marL="1371600" lvl="2" indent="-457200">
              <a:buClrTx/>
              <a:buFont typeface="+mj-lt"/>
              <a:buAutoNum type="arabicPeriod"/>
            </a:pPr>
            <a:r>
              <a:rPr lang="ru-RU" sz="2400" dirty="0" smtClean="0">
                <a:solidFill>
                  <a:schemeClr val="bg1"/>
                </a:solidFill>
                <a:latin typeface="Times New Roman" pitchFamily="18" charset="0"/>
                <a:cs typeface="Times New Roman" pitchFamily="18" charset="0"/>
              </a:rPr>
              <a:t>Проектирование </a:t>
            </a:r>
            <a:r>
              <a:rPr lang="ru-RU" sz="2400" dirty="0">
                <a:solidFill>
                  <a:schemeClr val="bg1"/>
                </a:solidFill>
                <a:latin typeface="Times New Roman" pitchFamily="18" charset="0"/>
                <a:cs typeface="Times New Roman" pitchFamily="18" charset="0"/>
              </a:rPr>
              <a:t>несложных деталей и узлов технологического оборудования и оснастки.</a:t>
            </a:r>
          </a:p>
          <a:p>
            <a:pPr marL="1371600" lvl="2" indent="-457200">
              <a:buClrTx/>
              <a:buFont typeface="+mj-lt"/>
              <a:buAutoNum type="arabicPeriod"/>
            </a:pPr>
            <a:r>
              <a:rPr lang="ru-RU" sz="2400" dirty="0">
                <a:solidFill>
                  <a:schemeClr val="bg1"/>
                </a:solidFill>
                <a:latin typeface="Times New Roman" pitchFamily="18" charset="0"/>
                <a:cs typeface="Times New Roman" pitchFamily="18" charset="0"/>
              </a:rPr>
              <a:t>Организация и управление работой структурного подразделения.</a:t>
            </a:r>
          </a:p>
          <a:p>
            <a:pPr marL="1371600" lvl="2" indent="-457200">
              <a:buClrTx/>
              <a:buFont typeface="+mj-lt"/>
              <a:buAutoNum type="arabicPeriod"/>
            </a:pPr>
            <a:r>
              <a:rPr lang="ru-RU" sz="2400" dirty="0">
                <a:solidFill>
                  <a:schemeClr val="bg1"/>
                </a:solidFill>
                <a:latin typeface="Times New Roman" pitchFamily="18" charset="0"/>
                <a:cs typeface="Times New Roman" pitchFamily="18" charset="0"/>
              </a:rPr>
              <a:t>Выполнение работ по одной или нескольким профессиям рабочих, должностям служащих (приложение к ФГОС</a:t>
            </a:r>
            <a:r>
              <a:rPr lang="ru-RU" sz="2400" dirty="0" smtClean="0">
                <a:solidFill>
                  <a:schemeClr val="bg1"/>
                </a:solidFill>
                <a:latin typeface="Times New Roman" pitchFamily="18" charset="0"/>
                <a:cs typeface="Times New Roman" pitchFamily="18" charset="0"/>
              </a:rPr>
              <a:t>).</a:t>
            </a:r>
            <a:endParaRPr lang="ru-RU" sz="2400" dirty="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1785918" y="214290"/>
            <a:ext cx="5707588"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3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Find the square and perimeter of </a:t>
            </a:r>
          </a:p>
          <a:p>
            <a:pPr marL="0" marR="0" lvl="0" indent="0" algn="ctr" defTabSz="914400" rtl="0" eaLnBrk="1" fontAlgn="base" latinLnBrk="0" hangingPunct="1">
              <a:lnSpc>
                <a:spcPct val="100000"/>
              </a:lnSpc>
              <a:spcBef>
                <a:spcPct val="0"/>
              </a:spcBef>
              <a:spcAft>
                <a:spcPct val="0"/>
              </a:spcAft>
              <a:buClrTx/>
              <a:buSzTx/>
              <a:tabLst/>
            </a:pPr>
            <a:r>
              <a:rPr kumimoji="0" lang="en-US" sz="3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each figure and compare them.</a:t>
            </a:r>
            <a:endParaRPr kumimoji="0" lang="en-US" sz="3000" b="1" i="0" u="none" strike="noStrike" cap="none" normalizeH="0" baseline="0" dirty="0" smtClean="0">
              <a:ln>
                <a:noFill/>
              </a:ln>
              <a:solidFill>
                <a:schemeClr val="bg1"/>
              </a:solidFill>
              <a:effectLst/>
              <a:latin typeface="Arial" pitchFamily="34" charset="0"/>
              <a:cs typeface="Arial" pitchFamily="34"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3836" y="1556792"/>
            <a:ext cx="7716327" cy="429637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785794"/>
            <a:ext cx="8429684" cy="1755777"/>
          </a:xfrm>
        </p:spPr>
        <p:txBody>
          <a:bodyPr>
            <a:normAutofit fontScale="90000"/>
          </a:bodyPr>
          <a:lstStyle/>
          <a:p>
            <a:r>
              <a:rPr lang="ru-RU" sz="5300" b="1" i="1" cap="none" dirty="0" smtClean="0">
                <a:solidFill>
                  <a:srgbClr val="FFFFFF"/>
                </a:solidFill>
              </a:rPr>
              <a:t>Тема урока</a:t>
            </a:r>
            <a:r>
              <a:rPr lang="ru-RU" sz="5300" b="1" cap="none" dirty="0" smtClean="0">
                <a:solidFill>
                  <a:srgbClr val="FFFFFF"/>
                </a:solidFill>
              </a:rPr>
              <a:t>: </a:t>
            </a:r>
            <a:r>
              <a:rPr lang="ru-RU" sz="5600" b="1" cap="none" dirty="0" smtClean="0">
                <a:solidFill>
                  <a:srgbClr val="FFFFFF"/>
                </a:solidFill>
              </a:rPr>
              <a:t>ОБОРУДОВАНИЕ. РАБОТА.</a:t>
            </a:r>
            <a:endParaRPr lang="ru-RU" sz="5600" cap="none" dirty="0">
              <a:solidFill>
                <a:srgbClr val="FFFFFF"/>
              </a:solidFill>
            </a:endParaRPr>
          </a:p>
        </p:txBody>
      </p:sp>
      <p:sp>
        <p:nvSpPr>
          <p:cNvPr id="3" name="Подзаголовок 2"/>
          <p:cNvSpPr>
            <a:spLocks noGrp="1"/>
          </p:cNvSpPr>
          <p:nvPr>
            <p:ph type="subTitle" idx="1"/>
          </p:nvPr>
        </p:nvSpPr>
        <p:spPr>
          <a:xfrm>
            <a:off x="928662" y="3714752"/>
            <a:ext cx="7429552" cy="2071702"/>
          </a:xfrm>
        </p:spPr>
        <p:txBody>
          <a:bodyPr>
            <a:normAutofit/>
          </a:bodyPr>
          <a:lstStyle/>
          <a:p>
            <a:pPr algn="l"/>
            <a:r>
              <a:rPr lang="ru-RU" sz="3200" b="1" i="1" dirty="0" smtClean="0">
                <a:solidFill>
                  <a:schemeClr val="bg1"/>
                </a:solidFill>
              </a:rPr>
              <a:t>Цель урока</a:t>
            </a:r>
            <a:r>
              <a:rPr lang="en-US" sz="3200" b="1" i="1" dirty="0" smtClean="0">
                <a:solidFill>
                  <a:schemeClr val="bg1"/>
                </a:solidFill>
              </a:rPr>
              <a:t>:</a:t>
            </a:r>
            <a:r>
              <a:rPr lang="en-US" sz="3200" b="1" dirty="0" smtClean="0">
                <a:solidFill>
                  <a:schemeClr val="bg1"/>
                </a:solidFill>
              </a:rPr>
              <a:t> </a:t>
            </a:r>
            <a:r>
              <a:rPr lang="ru-RU" sz="3200" b="1" dirty="0">
                <a:solidFill>
                  <a:schemeClr val="bg1"/>
                </a:solidFill>
              </a:rPr>
              <a:t>о</a:t>
            </a:r>
            <a:r>
              <a:rPr lang="ru-RU" sz="3200" b="1" dirty="0" smtClean="0">
                <a:solidFill>
                  <a:schemeClr val="bg1"/>
                </a:solidFill>
              </a:rPr>
              <a:t>бучение чтению</a:t>
            </a:r>
            <a:r>
              <a:rPr lang="en-US" sz="3200" b="1" dirty="0" smtClean="0">
                <a:solidFill>
                  <a:schemeClr val="bg1"/>
                </a:solidFill>
              </a:rPr>
              <a:t>: «reading for specific information», «reading for details»</a:t>
            </a:r>
            <a:r>
              <a:rPr lang="ru-RU" sz="3200" b="1" dirty="0" smtClean="0">
                <a:solidFill>
                  <a:schemeClr val="bg1"/>
                </a:solidFill>
              </a:rPr>
              <a:t>.</a:t>
            </a:r>
            <a:endParaRPr lang="ru-RU" sz="3200"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pic>
        <p:nvPicPr>
          <p:cNvPr id="10" name="Содержимое 9" descr="1.1 Самолет.jpg"/>
          <p:cNvPicPr>
            <a:picLocks noGrp="1" noChangeAspect="1"/>
          </p:cNvPicPr>
          <p:nvPr>
            <p:ph idx="1"/>
          </p:nvPr>
        </p:nvPicPr>
        <p:blipFill>
          <a:blip r:embed="rId2" cstate="print"/>
          <a:srcRect t="14299" b="10629"/>
          <a:stretch>
            <a:fillRect/>
          </a:stretch>
        </p:blipFill>
        <p:spPr>
          <a:xfrm>
            <a:off x="857224" y="500042"/>
            <a:ext cx="3510758" cy="1776830"/>
          </a:xfrm>
          <a:prstGeom prst="rect">
            <a:avLst/>
          </a:prstGeom>
          <a:ln>
            <a:noFill/>
          </a:ln>
          <a:effectLst>
            <a:softEdge rad="112500"/>
          </a:effectLst>
        </p:spPr>
      </p:pic>
      <p:pic>
        <p:nvPicPr>
          <p:cNvPr id="11" name="Рисунок 10" descr="3.1 Вертолет.jpg"/>
          <p:cNvPicPr>
            <a:picLocks noChangeAspect="1"/>
          </p:cNvPicPr>
          <p:nvPr/>
        </p:nvPicPr>
        <p:blipFill>
          <a:blip r:embed="rId3" cstate="print"/>
          <a:srcRect l="10083" t="6897" b="10345"/>
          <a:stretch>
            <a:fillRect/>
          </a:stretch>
        </p:blipFill>
        <p:spPr>
          <a:xfrm>
            <a:off x="928662" y="2571744"/>
            <a:ext cx="3459746" cy="1800200"/>
          </a:xfrm>
          <a:prstGeom prst="rect">
            <a:avLst/>
          </a:prstGeom>
          <a:ln>
            <a:noFill/>
          </a:ln>
          <a:effectLst>
            <a:softEdge rad="112500"/>
          </a:effectLst>
        </p:spPr>
      </p:pic>
      <p:pic>
        <p:nvPicPr>
          <p:cNvPr id="12" name="Рисунок 11" descr="4.1 Поезд.jpg"/>
          <p:cNvPicPr>
            <a:picLocks noChangeAspect="1"/>
          </p:cNvPicPr>
          <p:nvPr/>
        </p:nvPicPr>
        <p:blipFill>
          <a:blip r:embed="rId4" cstate="print"/>
          <a:srcRect t="14601" b="8732"/>
          <a:stretch>
            <a:fillRect/>
          </a:stretch>
        </p:blipFill>
        <p:spPr>
          <a:xfrm>
            <a:off x="928662" y="4643446"/>
            <a:ext cx="3459805" cy="1765583"/>
          </a:xfrm>
          <a:prstGeom prst="rect">
            <a:avLst/>
          </a:prstGeom>
          <a:ln>
            <a:noFill/>
          </a:ln>
          <a:effectLst>
            <a:softEdge rad="112500"/>
          </a:effectLst>
        </p:spPr>
      </p:pic>
      <p:pic>
        <p:nvPicPr>
          <p:cNvPr id="13" name="Рисунок 12" descr="5.1 Корабль.jpg"/>
          <p:cNvPicPr>
            <a:picLocks noChangeAspect="1"/>
          </p:cNvPicPr>
          <p:nvPr/>
        </p:nvPicPr>
        <p:blipFill>
          <a:blip r:embed="rId5" cstate="print"/>
          <a:srcRect t="16667" b="16667"/>
          <a:stretch>
            <a:fillRect/>
          </a:stretch>
        </p:blipFill>
        <p:spPr>
          <a:xfrm>
            <a:off x="4857752" y="571480"/>
            <a:ext cx="3347864" cy="1728192"/>
          </a:xfrm>
          <a:prstGeom prst="rect">
            <a:avLst/>
          </a:prstGeom>
          <a:ln>
            <a:noFill/>
          </a:ln>
          <a:effectLst>
            <a:softEdge rad="112500"/>
          </a:effectLst>
        </p:spPr>
      </p:pic>
      <p:pic>
        <p:nvPicPr>
          <p:cNvPr id="14" name="Рисунок 13" descr="7. Автомобиль.jpg"/>
          <p:cNvPicPr>
            <a:picLocks noChangeAspect="1"/>
          </p:cNvPicPr>
          <p:nvPr/>
        </p:nvPicPr>
        <p:blipFill>
          <a:blip r:embed="rId6" cstate="print"/>
          <a:srcRect t="8923" b="10767"/>
          <a:stretch>
            <a:fillRect/>
          </a:stretch>
        </p:blipFill>
        <p:spPr>
          <a:xfrm>
            <a:off x="5000628" y="4643446"/>
            <a:ext cx="3267320" cy="1800199"/>
          </a:xfrm>
          <a:prstGeom prst="rect">
            <a:avLst/>
          </a:prstGeom>
          <a:ln>
            <a:noFill/>
          </a:ln>
          <a:effectLst>
            <a:softEdge rad="112500"/>
          </a:effectLst>
        </p:spPr>
      </p:pic>
      <p:pic>
        <p:nvPicPr>
          <p:cNvPr id="15" name="Рисунок 14" descr="6. Ракета.jpg"/>
          <p:cNvPicPr>
            <a:picLocks noChangeAspect="1"/>
          </p:cNvPicPr>
          <p:nvPr/>
        </p:nvPicPr>
        <p:blipFill>
          <a:blip r:embed="rId7" cstate="print"/>
          <a:srcRect l="6919" t="3055" r="12726" b="5296"/>
          <a:stretch>
            <a:fillRect/>
          </a:stretch>
        </p:blipFill>
        <p:spPr>
          <a:xfrm>
            <a:off x="4929190" y="2571744"/>
            <a:ext cx="3354373" cy="1857388"/>
          </a:xfrm>
          <a:prstGeom prst="rect">
            <a:avLst/>
          </a:prstGeom>
          <a:ln>
            <a:noFill/>
          </a:ln>
          <a:effectLst>
            <a:softEdge rad="112500"/>
          </a:effectLst>
        </p:spPr>
      </p:pic>
      <p:sp>
        <p:nvSpPr>
          <p:cNvPr id="16" name="TextBox 15"/>
          <p:cNvSpPr txBox="1"/>
          <p:nvPr/>
        </p:nvSpPr>
        <p:spPr>
          <a:xfrm>
            <a:off x="1785918" y="2071678"/>
            <a:ext cx="1619354" cy="430887"/>
          </a:xfrm>
          <a:prstGeom prst="rect">
            <a:avLst/>
          </a:prstGeom>
          <a:noFill/>
        </p:spPr>
        <p:txBody>
          <a:bodyPr wrap="none" rtlCol="0">
            <a:spAutoFit/>
          </a:bodyPr>
          <a:lstStyle/>
          <a:p>
            <a:r>
              <a:rPr lang="en-US" sz="2200" b="1" dirty="0">
                <a:solidFill>
                  <a:schemeClr val="bg1"/>
                </a:solidFill>
                <a:latin typeface="Times New Roman" pitchFamily="18" charset="0"/>
                <a:cs typeface="Times New Roman" pitchFamily="18" charset="0"/>
              </a:rPr>
              <a:t>An </a:t>
            </a:r>
            <a:r>
              <a:rPr lang="en-US" sz="2200" b="1" dirty="0" smtClean="0">
                <a:solidFill>
                  <a:schemeClr val="bg1"/>
                </a:solidFill>
                <a:latin typeface="Times New Roman" pitchFamily="18" charset="0"/>
                <a:cs typeface="Times New Roman" pitchFamily="18" charset="0"/>
              </a:rPr>
              <a:t>airplane</a:t>
            </a:r>
            <a:endParaRPr lang="ru-RU" sz="2200" b="1" dirty="0">
              <a:solidFill>
                <a:schemeClr val="bg1"/>
              </a:solidFill>
              <a:latin typeface="Times New Roman" pitchFamily="18" charset="0"/>
              <a:cs typeface="Times New Roman" pitchFamily="18" charset="0"/>
            </a:endParaRPr>
          </a:p>
        </p:txBody>
      </p:sp>
      <p:sp>
        <p:nvSpPr>
          <p:cNvPr id="17" name="TextBox 16"/>
          <p:cNvSpPr txBox="1"/>
          <p:nvPr/>
        </p:nvSpPr>
        <p:spPr>
          <a:xfrm>
            <a:off x="6072198" y="2071678"/>
            <a:ext cx="944939" cy="430887"/>
          </a:xfrm>
          <a:prstGeom prst="rect">
            <a:avLst/>
          </a:prstGeom>
          <a:noFill/>
        </p:spPr>
        <p:txBody>
          <a:bodyPr wrap="none" rtlCol="0">
            <a:spAutoFit/>
          </a:bodyPr>
          <a:lstStyle/>
          <a:p>
            <a:r>
              <a:rPr lang="en-US" sz="2200" b="1" dirty="0" smtClean="0">
                <a:solidFill>
                  <a:schemeClr val="bg1"/>
                </a:solidFill>
                <a:latin typeface="Times New Roman" pitchFamily="18" charset="0"/>
                <a:cs typeface="Times New Roman" pitchFamily="18" charset="0"/>
              </a:rPr>
              <a:t>A ship</a:t>
            </a:r>
            <a:endParaRPr lang="ru-RU" sz="2200" b="1" dirty="0">
              <a:solidFill>
                <a:schemeClr val="bg1"/>
              </a:solidFill>
              <a:latin typeface="Times New Roman" pitchFamily="18" charset="0"/>
              <a:cs typeface="Times New Roman" pitchFamily="18" charset="0"/>
            </a:endParaRPr>
          </a:p>
        </p:txBody>
      </p:sp>
      <p:sp>
        <p:nvSpPr>
          <p:cNvPr id="18" name="TextBox 17"/>
          <p:cNvSpPr txBox="1"/>
          <p:nvPr/>
        </p:nvSpPr>
        <p:spPr>
          <a:xfrm>
            <a:off x="1928794" y="4143380"/>
            <a:ext cx="1650260" cy="430887"/>
          </a:xfrm>
          <a:prstGeom prst="rect">
            <a:avLst/>
          </a:prstGeom>
          <a:noFill/>
        </p:spPr>
        <p:txBody>
          <a:bodyPr wrap="none" rtlCol="0">
            <a:spAutoFit/>
          </a:bodyPr>
          <a:lstStyle/>
          <a:p>
            <a:r>
              <a:rPr lang="en-US" sz="2200" b="1" dirty="0">
                <a:solidFill>
                  <a:schemeClr val="bg1"/>
                </a:solidFill>
                <a:latin typeface="Times New Roman" pitchFamily="18" charset="0"/>
                <a:cs typeface="Times New Roman" pitchFamily="18" charset="0"/>
              </a:rPr>
              <a:t>A </a:t>
            </a:r>
            <a:r>
              <a:rPr lang="en-US" sz="2200" b="1" dirty="0" smtClean="0">
                <a:solidFill>
                  <a:schemeClr val="bg1"/>
                </a:solidFill>
                <a:latin typeface="Times New Roman" pitchFamily="18" charset="0"/>
                <a:cs typeface="Times New Roman" pitchFamily="18" charset="0"/>
              </a:rPr>
              <a:t>helicopter</a:t>
            </a:r>
            <a:endParaRPr lang="ru-RU" sz="2200" b="1" dirty="0">
              <a:solidFill>
                <a:schemeClr val="bg1"/>
              </a:solidFill>
              <a:latin typeface="Times New Roman" pitchFamily="18" charset="0"/>
              <a:cs typeface="Times New Roman" pitchFamily="18" charset="0"/>
            </a:endParaRPr>
          </a:p>
        </p:txBody>
      </p:sp>
      <p:sp>
        <p:nvSpPr>
          <p:cNvPr id="19" name="TextBox 18"/>
          <p:cNvSpPr txBox="1"/>
          <p:nvPr/>
        </p:nvSpPr>
        <p:spPr>
          <a:xfrm>
            <a:off x="5929322" y="4143380"/>
            <a:ext cx="1236676" cy="430887"/>
          </a:xfrm>
          <a:prstGeom prst="rect">
            <a:avLst/>
          </a:prstGeom>
          <a:noFill/>
        </p:spPr>
        <p:txBody>
          <a:bodyPr wrap="square" rtlCol="0">
            <a:spAutoFit/>
          </a:bodyPr>
          <a:lstStyle/>
          <a:p>
            <a:r>
              <a:rPr lang="en-US" sz="2200" b="1" dirty="0">
                <a:solidFill>
                  <a:schemeClr val="bg1"/>
                </a:solidFill>
                <a:latin typeface="Times New Roman" pitchFamily="18" charset="0"/>
                <a:cs typeface="Times New Roman" pitchFamily="18" charset="0"/>
              </a:rPr>
              <a:t>A </a:t>
            </a:r>
            <a:r>
              <a:rPr lang="en-US" sz="2200" b="1" dirty="0" smtClean="0">
                <a:solidFill>
                  <a:schemeClr val="bg1"/>
                </a:solidFill>
                <a:latin typeface="Times New Roman" pitchFamily="18" charset="0"/>
                <a:cs typeface="Times New Roman" pitchFamily="18" charset="0"/>
              </a:rPr>
              <a:t>rocket</a:t>
            </a:r>
            <a:endParaRPr lang="ru-RU" sz="2200" b="1" dirty="0">
              <a:solidFill>
                <a:schemeClr val="bg1"/>
              </a:solidFill>
              <a:latin typeface="Times New Roman" pitchFamily="18" charset="0"/>
              <a:cs typeface="Times New Roman" pitchFamily="18" charset="0"/>
            </a:endParaRPr>
          </a:p>
        </p:txBody>
      </p:sp>
      <p:sp>
        <p:nvSpPr>
          <p:cNvPr id="20" name="TextBox 19"/>
          <p:cNvSpPr txBox="1"/>
          <p:nvPr/>
        </p:nvSpPr>
        <p:spPr>
          <a:xfrm>
            <a:off x="2143108" y="6215082"/>
            <a:ext cx="1039515" cy="430887"/>
          </a:xfrm>
          <a:prstGeom prst="rect">
            <a:avLst/>
          </a:prstGeom>
          <a:noFill/>
        </p:spPr>
        <p:txBody>
          <a:bodyPr wrap="none" rtlCol="0">
            <a:spAutoFit/>
          </a:bodyPr>
          <a:lstStyle/>
          <a:p>
            <a:r>
              <a:rPr lang="en-US" sz="2200" b="1" dirty="0">
                <a:solidFill>
                  <a:schemeClr val="bg1"/>
                </a:solidFill>
                <a:latin typeface="Times New Roman" pitchFamily="18" charset="0"/>
                <a:cs typeface="Times New Roman" pitchFamily="18" charset="0"/>
              </a:rPr>
              <a:t>A </a:t>
            </a:r>
            <a:r>
              <a:rPr lang="en-US" sz="2200" b="1" dirty="0" smtClean="0">
                <a:solidFill>
                  <a:schemeClr val="bg1"/>
                </a:solidFill>
                <a:latin typeface="Times New Roman" pitchFamily="18" charset="0"/>
                <a:cs typeface="Times New Roman" pitchFamily="18" charset="0"/>
              </a:rPr>
              <a:t>train</a:t>
            </a:r>
            <a:endParaRPr lang="ru-RU" sz="2200" b="1" dirty="0">
              <a:solidFill>
                <a:schemeClr val="bg1"/>
              </a:solidFill>
              <a:latin typeface="Times New Roman" pitchFamily="18" charset="0"/>
              <a:cs typeface="Times New Roman" pitchFamily="18" charset="0"/>
            </a:endParaRPr>
          </a:p>
        </p:txBody>
      </p:sp>
      <p:sp>
        <p:nvSpPr>
          <p:cNvPr id="21" name="TextBox 20"/>
          <p:cNvSpPr txBox="1"/>
          <p:nvPr/>
        </p:nvSpPr>
        <p:spPr>
          <a:xfrm>
            <a:off x="6143636" y="6215082"/>
            <a:ext cx="834331" cy="430887"/>
          </a:xfrm>
          <a:prstGeom prst="rect">
            <a:avLst/>
          </a:prstGeom>
          <a:noFill/>
        </p:spPr>
        <p:txBody>
          <a:bodyPr wrap="none" rtlCol="0">
            <a:spAutoFit/>
          </a:bodyPr>
          <a:lstStyle/>
          <a:p>
            <a:r>
              <a:rPr lang="en-US" sz="2200" b="1" dirty="0">
                <a:solidFill>
                  <a:schemeClr val="bg1"/>
                </a:solidFill>
                <a:latin typeface="Times New Roman" pitchFamily="18" charset="0"/>
                <a:cs typeface="Times New Roman" pitchFamily="18" charset="0"/>
              </a:rPr>
              <a:t>A </a:t>
            </a:r>
            <a:r>
              <a:rPr lang="en-US" sz="2200" b="1" dirty="0" smtClean="0">
                <a:solidFill>
                  <a:schemeClr val="bg1"/>
                </a:solidFill>
                <a:latin typeface="Times New Roman" pitchFamily="18" charset="0"/>
                <a:cs typeface="Times New Roman" pitchFamily="18" charset="0"/>
              </a:rPr>
              <a:t>car</a:t>
            </a:r>
            <a:endParaRPr lang="ru-RU" sz="2200" b="1" dirty="0">
              <a:solidFill>
                <a:schemeClr val="bg1"/>
              </a:solidFill>
              <a:latin typeface="Times New Roman" pitchFamily="18" charset="0"/>
              <a:cs typeface="Times New Roman" pitchFamily="18" charset="0"/>
            </a:endParaRPr>
          </a:p>
        </p:txBody>
      </p:sp>
      <p:sp>
        <p:nvSpPr>
          <p:cNvPr id="22" name="TextBox 21"/>
          <p:cNvSpPr txBox="1"/>
          <p:nvPr/>
        </p:nvSpPr>
        <p:spPr>
          <a:xfrm>
            <a:off x="2214546" y="44624"/>
            <a:ext cx="4789196" cy="553998"/>
          </a:xfrm>
          <a:prstGeom prst="rect">
            <a:avLst/>
          </a:prstGeom>
          <a:noFill/>
        </p:spPr>
        <p:txBody>
          <a:bodyPr wrap="square" rtlCol="0">
            <a:spAutoFit/>
          </a:bodyPr>
          <a:lstStyle/>
          <a:p>
            <a:pPr lvl="0"/>
            <a:r>
              <a:rPr lang="en-US" sz="3000" b="1" dirty="0">
                <a:solidFill>
                  <a:schemeClr val="bg1"/>
                </a:solidFill>
                <a:latin typeface="Times New Roman" pitchFamily="18" charset="0"/>
                <a:cs typeface="Times New Roman" pitchFamily="18" charset="0"/>
              </a:rPr>
              <a:t>The main types of  vehicles</a:t>
            </a:r>
            <a:r>
              <a:rPr lang="en-US" sz="3000" b="1" dirty="0" smtClean="0">
                <a:solidFill>
                  <a:schemeClr val="bg1"/>
                </a:solidFill>
                <a:latin typeface="Times New Roman" pitchFamily="18" charset="0"/>
                <a:cs typeface="Times New Roman" pitchFamily="18" charset="0"/>
              </a:rPr>
              <a:t>:</a:t>
            </a:r>
            <a:endParaRPr lang="ru-RU" sz="3000" b="1" dirty="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71546"/>
          </a:xfrm>
        </p:spPr>
        <p:txBody>
          <a:bodyPr>
            <a:normAutofit/>
          </a:bodyPr>
          <a:lstStyle/>
          <a:p>
            <a:pPr lvl="0" algn="ctr"/>
            <a:r>
              <a:rPr lang="en-US" sz="3000" b="1" cap="none" dirty="0" smtClean="0">
                <a:solidFill>
                  <a:schemeClr val="bg1"/>
                </a:solidFill>
                <a:latin typeface="Times New Roman" pitchFamily="18" charset="0"/>
                <a:ea typeface="+mn-ea"/>
                <a:cs typeface="Times New Roman" pitchFamily="18" charset="0"/>
              </a:rPr>
              <a:t>The word «aircraft» means any kind of craft or vehicle which air can support.</a:t>
            </a:r>
            <a:endParaRPr lang="ru-RU" sz="3000" b="1" cap="none" dirty="0">
              <a:solidFill>
                <a:schemeClr val="bg1"/>
              </a:solidFill>
              <a:latin typeface="Times New Roman" pitchFamily="18" charset="0"/>
              <a:ea typeface="+mn-ea"/>
              <a:cs typeface="Times New Roman" pitchFamily="18" charset="0"/>
            </a:endParaRPr>
          </a:p>
        </p:txBody>
      </p:sp>
      <p:pic>
        <p:nvPicPr>
          <p:cNvPr id="6" name="Содержимое 5" descr="Icelandair_Boeing_757-256_Wedelstaedt.jpg"/>
          <p:cNvPicPr>
            <a:picLocks noGrp="1" noChangeAspect="1"/>
          </p:cNvPicPr>
          <p:nvPr>
            <p:ph idx="1"/>
          </p:nvPr>
        </p:nvPicPr>
        <p:blipFill>
          <a:blip r:embed="rId2" cstate="print"/>
          <a:srcRect t="3846" b="3846"/>
          <a:stretch>
            <a:fillRect/>
          </a:stretch>
        </p:blipFill>
        <p:spPr>
          <a:xfrm>
            <a:off x="571472" y="1214422"/>
            <a:ext cx="8018514" cy="5143536"/>
          </a:xfrm>
          <a:prstGeom prst="rect">
            <a:avLst/>
          </a:prstGeom>
          <a:ln>
            <a:noFill/>
          </a:ln>
          <a:effectLst>
            <a:softEdge rad="112500"/>
          </a:effec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86800" cy="838200"/>
          </a:xfrm>
        </p:spPr>
        <p:txBody>
          <a:bodyPr>
            <a:noAutofit/>
          </a:bodyPr>
          <a:lstStyle/>
          <a:p>
            <a:pPr lvl="0" algn="ctr"/>
            <a:r>
              <a:rPr lang="en-US" sz="3000" b="1" cap="none" dirty="0" smtClean="0">
                <a:solidFill>
                  <a:schemeClr val="bg1"/>
                </a:solidFill>
                <a:latin typeface="Times New Roman" pitchFamily="18" charset="0"/>
                <a:ea typeface="+mn-ea"/>
                <a:cs typeface="Times New Roman" pitchFamily="18" charset="0"/>
              </a:rPr>
              <a:t>Match</a:t>
            </a:r>
            <a:r>
              <a:rPr lang="ru-RU" sz="3000" b="1" cap="none" dirty="0" smtClean="0">
                <a:solidFill>
                  <a:schemeClr val="bg1"/>
                </a:solidFill>
                <a:latin typeface="Times New Roman" pitchFamily="18" charset="0"/>
                <a:ea typeface="+mn-ea"/>
                <a:cs typeface="Times New Roman" pitchFamily="18" charset="0"/>
              </a:rPr>
              <a:t> </a:t>
            </a:r>
            <a:r>
              <a:rPr lang="en-US" sz="3000" b="1" cap="none" dirty="0" smtClean="0">
                <a:solidFill>
                  <a:schemeClr val="bg1"/>
                </a:solidFill>
                <a:latin typeface="Times New Roman" pitchFamily="18" charset="0"/>
                <a:ea typeface="+mn-ea"/>
                <a:cs typeface="Times New Roman" pitchFamily="18" charset="0"/>
              </a:rPr>
              <a:t>these columns and show these parts in the picture.</a:t>
            </a:r>
            <a:endParaRPr lang="ru-RU" sz="3000" b="1" cap="none" dirty="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1714480" y="1571612"/>
            <a:ext cx="2714644" cy="4320480"/>
          </a:xfrm>
        </p:spPr>
        <p:txBody>
          <a:bodyPr>
            <a:normAutofit/>
          </a:bodyPr>
          <a:lstStyle/>
          <a:p>
            <a:pPr>
              <a:lnSpc>
                <a:spcPct val="150000"/>
              </a:lnSpc>
              <a:spcBef>
                <a:spcPts val="0"/>
              </a:spcBef>
              <a:spcAft>
                <a:spcPts val="0"/>
              </a:spcAft>
              <a:buNone/>
            </a:pPr>
            <a:r>
              <a:rPr lang="en-US" dirty="0" smtClean="0"/>
              <a:t>1</a:t>
            </a:r>
            <a:r>
              <a:rPr lang="en-US" sz="2200" dirty="0" smtClean="0">
                <a:solidFill>
                  <a:schemeClr val="bg1"/>
                </a:solidFill>
                <a:latin typeface="Times New Roman" pitchFamily="18" charset="0"/>
                <a:cs typeface="Times New Roman" pitchFamily="18" charset="0"/>
              </a:rPr>
              <a:t>. Avionics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None/>
            </a:pPr>
            <a:r>
              <a:rPr lang="en-US" sz="2200" dirty="0" smtClean="0">
                <a:solidFill>
                  <a:schemeClr val="bg1"/>
                </a:solidFill>
                <a:latin typeface="Times New Roman" pitchFamily="18" charset="0"/>
                <a:cs typeface="Times New Roman" pitchFamily="18" charset="0"/>
              </a:rPr>
              <a:t>2. A fuselage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None/>
            </a:pPr>
            <a:r>
              <a:rPr lang="en-US" sz="2200" dirty="0" smtClean="0">
                <a:solidFill>
                  <a:schemeClr val="bg1"/>
                </a:solidFill>
                <a:latin typeface="Times New Roman" pitchFamily="18" charset="0"/>
                <a:cs typeface="Times New Roman" pitchFamily="18" charset="0"/>
              </a:rPr>
              <a:t>3. A wing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None/>
            </a:pPr>
            <a:r>
              <a:rPr lang="en-US" sz="2200" dirty="0" smtClean="0">
                <a:solidFill>
                  <a:schemeClr val="bg1"/>
                </a:solidFill>
                <a:latin typeface="Times New Roman" pitchFamily="18" charset="0"/>
                <a:cs typeface="Times New Roman" pitchFamily="18" charset="0"/>
              </a:rPr>
              <a:t>4. An engine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None/>
            </a:pPr>
            <a:r>
              <a:rPr lang="en-US" sz="2200" dirty="0" smtClean="0">
                <a:solidFill>
                  <a:schemeClr val="bg1"/>
                </a:solidFill>
                <a:latin typeface="Times New Roman" pitchFamily="18" charset="0"/>
                <a:cs typeface="Times New Roman" pitchFamily="18" charset="0"/>
              </a:rPr>
              <a:t>5. A cockpit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None/>
            </a:pPr>
            <a:r>
              <a:rPr lang="en-US" sz="2200" dirty="0" smtClean="0">
                <a:solidFill>
                  <a:schemeClr val="bg1"/>
                </a:solidFill>
                <a:latin typeface="Times New Roman" pitchFamily="18" charset="0"/>
                <a:cs typeface="Times New Roman" pitchFamily="18" charset="0"/>
              </a:rPr>
              <a:t>6. A landing gear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None/>
            </a:pPr>
            <a:r>
              <a:rPr lang="en-US" sz="2200" dirty="0" smtClean="0">
                <a:solidFill>
                  <a:schemeClr val="bg1"/>
                </a:solidFill>
                <a:latin typeface="Times New Roman" pitchFamily="18" charset="0"/>
                <a:cs typeface="Times New Roman" pitchFamily="18" charset="0"/>
              </a:rPr>
              <a:t>7. A fuel tank               </a:t>
            </a:r>
            <a:r>
              <a:rPr lang="ru-RU" sz="2200" dirty="0" smtClean="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   </a:t>
            </a:r>
            <a:r>
              <a:rPr lang="ru-RU" sz="2200" dirty="0" smtClean="0">
                <a:solidFill>
                  <a:schemeClr val="bg1"/>
                </a:solidFill>
                <a:latin typeface="Times New Roman" pitchFamily="18" charset="0"/>
                <a:cs typeface="Times New Roman" pitchFamily="18" charset="0"/>
              </a:rPr>
              <a:t> </a:t>
            </a:r>
          </a:p>
        </p:txBody>
      </p:sp>
      <p:cxnSp>
        <p:nvCxnSpPr>
          <p:cNvPr id="5" name="Прямая соединительная линия 4"/>
          <p:cNvCxnSpPr/>
          <p:nvPr/>
        </p:nvCxnSpPr>
        <p:spPr>
          <a:xfrm rot="5400000">
            <a:off x="2608249" y="3821115"/>
            <a:ext cx="3643338" cy="1588"/>
          </a:xfrm>
          <a:prstGeom prst="line">
            <a:avLst/>
          </a:prstGeom>
          <a:ln w="19050">
            <a:solidFill>
              <a:schemeClr val="bg1">
                <a:alpha val="60000"/>
              </a:schemeClr>
            </a:solidFill>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5286380" y="1928802"/>
            <a:ext cx="3214710" cy="3647152"/>
          </a:xfrm>
          <a:prstGeom prst="rect">
            <a:avLst/>
          </a:prstGeom>
          <a:noFill/>
        </p:spPr>
        <p:txBody>
          <a:bodyPr wrap="square" rtlCol="0">
            <a:spAutoFit/>
          </a:bodyPr>
          <a:lstStyle/>
          <a:p>
            <a:pPr>
              <a:lnSpc>
                <a:spcPct val="150000"/>
              </a:lnSpc>
            </a:pPr>
            <a:r>
              <a:rPr lang="ru-RU" sz="2200" dirty="0" smtClean="0">
                <a:solidFill>
                  <a:schemeClr val="bg1"/>
                </a:solidFill>
                <a:latin typeface="Times New Roman" pitchFamily="18" charset="0"/>
                <a:cs typeface="Times New Roman" pitchFamily="18" charset="0"/>
              </a:rPr>
              <a:t>шасси</a:t>
            </a:r>
          </a:p>
          <a:p>
            <a:pPr>
              <a:lnSpc>
                <a:spcPct val="150000"/>
              </a:lnSpc>
            </a:pPr>
            <a:r>
              <a:rPr lang="en-US" sz="2200" dirty="0" smtClean="0">
                <a:solidFill>
                  <a:schemeClr val="bg1"/>
                </a:solidFill>
                <a:latin typeface="Times New Roman" pitchFamily="18" charset="0"/>
                <a:cs typeface="Times New Roman" pitchFamily="18" charset="0"/>
              </a:rPr>
              <a:t> </a:t>
            </a:r>
            <a:r>
              <a:rPr lang="ru-RU" sz="2200" dirty="0" smtClean="0">
                <a:solidFill>
                  <a:schemeClr val="bg1"/>
                </a:solidFill>
                <a:latin typeface="Times New Roman" pitchFamily="18" charset="0"/>
                <a:cs typeface="Times New Roman" pitchFamily="18" charset="0"/>
              </a:rPr>
              <a:t>двигатель</a:t>
            </a:r>
          </a:p>
          <a:p>
            <a:pPr>
              <a:lnSpc>
                <a:spcPct val="150000"/>
              </a:lnSpc>
            </a:pPr>
            <a:r>
              <a:rPr lang="ru-RU" sz="2200" dirty="0" smtClean="0">
                <a:solidFill>
                  <a:schemeClr val="bg1"/>
                </a:solidFill>
                <a:latin typeface="Times New Roman" pitchFamily="18" charset="0"/>
                <a:cs typeface="Times New Roman" pitchFamily="18" charset="0"/>
              </a:rPr>
              <a:t>топливный бак</a:t>
            </a:r>
          </a:p>
          <a:p>
            <a:pPr>
              <a:lnSpc>
                <a:spcPct val="150000"/>
              </a:lnSpc>
            </a:pPr>
            <a:r>
              <a:rPr lang="ru-RU" sz="2200" dirty="0" smtClean="0">
                <a:solidFill>
                  <a:schemeClr val="bg1"/>
                </a:solidFill>
                <a:latin typeface="Times New Roman" pitchFamily="18" charset="0"/>
                <a:cs typeface="Times New Roman" pitchFamily="18" charset="0"/>
              </a:rPr>
              <a:t>кабина пилота </a:t>
            </a:r>
          </a:p>
          <a:p>
            <a:pPr>
              <a:lnSpc>
                <a:spcPct val="150000"/>
              </a:lnSpc>
            </a:pPr>
            <a:r>
              <a:rPr lang="ru-RU" sz="2200" dirty="0" smtClean="0">
                <a:solidFill>
                  <a:schemeClr val="bg1"/>
                </a:solidFill>
                <a:latin typeface="Times New Roman" pitchFamily="18" charset="0"/>
                <a:cs typeface="Times New Roman" pitchFamily="18" charset="0"/>
              </a:rPr>
              <a:t>крыло</a:t>
            </a:r>
          </a:p>
          <a:p>
            <a:pPr>
              <a:lnSpc>
                <a:spcPct val="150000"/>
              </a:lnSpc>
            </a:pPr>
            <a:r>
              <a:rPr lang="ru-RU" sz="2200" dirty="0" smtClean="0">
                <a:solidFill>
                  <a:schemeClr val="bg1"/>
                </a:solidFill>
                <a:latin typeface="Times New Roman" pitchFamily="18" charset="0"/>
                <a:cs typeface="Times New Roman" pitchFamily="18" charset="0"/>
              </a:rPr>
              <a:t>бортовая аппаратура</a:t>
            </a:r>
          </a:p>
          <a:p>
            <a:pPr>
              <a:lnSpc>
                <a:spcPct val="150000"/>
              </a:lnSpc>
            </a:pPr>
            <a:r>
              <a:rPr lang="ru-RU" sz="2200" dirty="0" smtClean="0">
                <a:solidFill>
                  <a:schemeClr val="bg1"/>
                </a:solidFill>
                <a:latin typeface="Times New Roman" pitchFamily="18" charset="0"/>
                <a:cs typeface="Times New Roman" pitchFamily="18" charset="0"/>
              </a:rPr>
              <a:t>фюзеляж</a:t>
            </a:r>
            <a:endParaRPr lang="ru-RU" sz="22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8200"/>
          </a:xfrm>
        </p:spPr>
        <p:txBody>
          <a:bodyPr>
            <a:noAutofit/>
          </a:bodyPr>
          <a:lstStyle/>
          <a:p>
            <a:pPr algn="ctr"/>
            <a:r>
              <a:rPr lang="en-US" sz="3000" b="1" cap="none" dirty="0" smtClean="0">
                <a:solidFill>
                  <a:schemeClr val="bg1"/>
                </a:solidFill>
                <a:latin typeface="Times New Roman" pitchFamily="18" charset="0"/>
                <a:ea typeface="+mn-ea"/>
                <a:cs typeface="Times New Roman" pitchFamily="18" charset="0"/>
              </a:rPr>
              <a:t>Match the words in the box to their</a:t>
            </a:r>
            <a:r>
              <a:rPr lang="ru-RU" sz="3000" b="1" cap="none" dirty="0" smtClean="0">
                <a:solidFill>
                  <a:schemeClr val="bg1"/>
                </a:solidFill>
                <a:latin typeface="Times New Roman" pitchFamily="18" charset="0"/>
                <a:ea typeface="+mn-ea"/>
                <a:cs typeface="Times New Roman" pitchFamily="18" charset="0"/>
              </a:rPr>
              <a:t> </a:t>
            </a:r>
            <a:r>
              <a:rPr lang="en-US" sz="3000" b="1" cap="none" dirty="0" smtClean="0">
                <a:solidFill>
                  <a:schemeClr val="bg1"/>
                </a:solidFill>
                <a:latin typeface="Times New Roman" pitchFamily="18" charset="0"/>
                <a:ea typeface="+mn-ea"/>
                <a:cs typeface="Times New Roman" pitchFamily="18" charset="0"/>
              </a:rPr>
              <a:t>meaning:</a:t>
            </a:r>
            <a:endParaRPr lang="ru-RU" sz="3000" b="1" cap="none" dirty="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785786" y="1916832"/>
            <a:ext cx="7715304" cy="4941168"/>
          </a:xfrm>
        </p:spPr>
        <p:txBody>
          <a:bodyPr>
            <a:normAutofit lnSpcReduction="10000"/>
          </a:bodyPr>
          <a:lstStyle/>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One of the surfaces of an airplane by which it is supported in the air.</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The main body of an airplane to which  wings, tail and engines are attached.</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A part of an airplane which provides the force for motion (flight).</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A container for fuel inside the airplane.</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A device with wheels which can move up and down to enable the airplane land.</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A section of an airplane for  pilots . </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Sensors and radar equipment which enables an airplane to see and hear during the flight.</a:t>
            </a:r>
            <a:endParaRPr lang="ru-RU" sz="2200" dirty="0" smtClean="0">
              <a:solidFill>
                <a:schemeClr val="bg1"/>
              </a:solidFill>
              <a:latin typeface="Times New Roman" pitchFamily="18" charset="0"/>
              <a:cs typeface="Times New Roman" pitchFamily="18" charset="0"/>
            </a:endParaRPr>
          </a:p>
        </p:txBody>
      </p:sp>
      <p:sp>
        <p:nvSpPr>
          <p:cNvPr id="4" name="TextBox 3"/>
          <p:cNvSpPr txBox="1"/>
          <p:nvPr/>
        </p:nvSpPr>
        <p:spPr>
          <a:xfrm>
            <a:off x="785786" y="857232"/>
            <a:ext cx="7715304" cy="984885"/>
          </a:xfrm>
          <a:prstGeom prst="rect">
            <a:avLst/>
          </a:prstGeom>
          <a:noFill/>
          <a:ln w="28575">
            <a:solidFill>
              <a:srgbClr val="00B0F0"/>
            </a:solidFill>
          </a:ln>
        </p:spPr>
        <p:txBody>
          <a:bodyPr wrap="square" rtlCol="0">
            <a:spAutoFit/>
          </a:bodyPr>
          <a:lstStyle/>
          <a:p>
            <a:pPr algn="ctr" defTabSz="457200">
              <a:spcBef>
                <a:spcPct val="0"/>
              </a:spcBef>
            </a:pPr>
            <a:r>
              <a:rPr lang="en-US" sz="2800" b="1" dirty="0" smtClean="0">
                <a:ln w="3175" cmpd="sng">
                  <a:noFill/>
                </a:ln>
                <a:solidFill>
                  <a:schemeClr val="bg1"/>
                </a:solidFill>
                <a:latin typeface="Times New Roman" pitchFamily="18" charset="0"/>
                <a:ea typeface="+mj-ea"/>
                <a:cs typeface="Times New Roman" pitchFamily="18" charset="0"/>
              </a:rPr>
              <a:t>avionics , a fuselage, a wing, an engine, a cockpit, a landing gear, a fuel tank</a:t>
            </a:r>
            <a:endParaRPr lang="ru-RU" sz="2800" b="1" dirty="0">
              <a:ln w="3175" cmpd="sng">
                <a:noFill/>
              </a:ln>
              <a:solidFill>
                <a:schemeClr val="bg1"/>
              </a:solidFill>
              <a:latin typeface="Times New Roman" pitchFamily="18" charset="0"/>
              <a:ea typeface="+mj-ea"/>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28736"/>
          </a:xfrm>
        </p:spPr>
        <p:txBody>
          <a:bodyPr>
            <a:noAutofit/>
          </a:bodyPr>
          <a:lstStyle/>
          <a:p>
            <a:pPr algn="ctr"/>
            <a:r>
              <a:rPr lang="en-US" sz="3000" b="1" cap="none" dirty="0" smtClean="0">
                <a:solidFill>
                  <a:schemeClr val="bg1"/>
                </a:solidFill>
                <a:latin typeface="Times New Roman" pitchFamily="18" charset="0"/>
                <a:ea typeface="+mn-ea"/>
                <a:cs typeface="Times New Roman" pitchFamily="18" charset="0"/>
              </a:rPr>
              <a:t>Match the pictures and the verbs</a:t>
            </a:r>
            <a:r>
              <a:rPr lang="ru-RU" sz="2900" b="1" cap="none" dirty="0" smtClean="0">
                <a:solidFill>
                  <a:schemeClr val="bg1"/>
                </a:solidFill>
                <a:latin typeface="Franklin Gothic Medium" pitchFamily="34" charset="0"/>
              </a:rPr>
              <a:t/>
            </a:r>
            <a:br>
              <a:rPr lang="ru-RU" sz="2900" b="1" cap="none" dirty="0" smtClean="0">
                <a:solidFill>
                  <a:schemeClr val="bg1"/>
                </a:solidFill>
                <a:latin typeface="Franklin Gothic Medium" pitchFamily="34" charset="0"/>
              </a:rPr>
            </a:br>
            <a:r>
              <a:rPr lang="en-US" sz="2800" b="1" cap="none" dirty="0" smtClean="0">
                <a:solidFill>
                  <a:schemeClr val="bg1"/>
                </a:solidFill>
                <a:latin typeface="Times New Roman" pitchFamily="18" charset="0"/>
                <a:cs typeface="Times New Roman" pitchFamily="18" charset="0"/>
              </a:rPr>
              <a:t>The verbs: to control, to keep, to glue, to pump up, to repair,  to weld, to solder, to replace, to drill, to dismantle</a:t>
            </a:r>
            <a:endParaRPr lang="ru-RU" sz="2800" b="1" cap="none" dirty="0">
              <a:solidFill>
                <a:schemeClr val="bg1"/>
              </a:solidFill>
              <a:latin typeface="Times New Roman" pitchFamily="18" charset="0"/>
              <a:cs typeface="Times New Roman" pitchFamily="18" charset="0"/>
            </a:endParaRPr>
          </a:p>
        </p:txBody>
      </p:sp>
      <p:pic>
        <p:nvPicPr>
          <p:cNvPr id="4" name="Содержимое 3" descr="105473001321779997.jpg"/>
          <p:cNvPicPr>
            <a:picLocks noGrp="1" noChangeAspect="1"/>
          </p:cNvPicPr>
          <p:nvPr>
            <p:ph idx="1"/>
          </p:nvPr>
        </p:nvPicPr>
        <p:blipFill>
          <a:blip r:embed="rId2" cstate="print"/>
          <a:srcRect l="5858" r="19928" b="16443"/>
          <a:stretch>
            <a:fillRect/>
          </a:stretch>
        </p:blipFill>
        <p:spPr>
          <a:xfrm>
            <a:off x="3500430" y="1643050"/>
            <a:ext cx="2274046" cy="1504188"/>
          </a:xfrm>
          <a:prstGeom prst="rect">
            <a:avLst/>
          </a:prstGeom>
          <a:ln>
            <a:noFill/>
          </a:ln>
          <a:effectLst>
            <a:softEdge rad="112500"/>
          </a:effectLst>
        </p:spPr>
      </p:pic>
      <p:pic>
        <p:nvPicPr>
          <p:cNvPr id="6" name="Рисунок 5" descr="to drell4.jpg"/>
          <p:cNvPicPr>
            <a:picLocks noChangeAspect="1"/>
          </p:cNvPicPr>
          <p:nvPr/>
        </p:nvPicPr>
        <p:blipFill>
          <a:blip r:embed="rId3" cstate="print"/>
          <a:srcRect l="12516" t="9091" r="17240" b="19104"/>
          <a:stretch>
            <a:fillRect/>
          </a:stretch>
        </p:blipFill>
        <p:spPr>
          <a:xfrm>
            <a:off x="6357950" y="3214686"/>
            <a:ext cx="2143140" cy="1643074"/>
          </a:xfrm>
          <a:prstGeom prst="rect">
            <a:avLst/>
          </a:prstGeom>
          <a:ln>
            <a:noFill/>
          </a:ln>
          <a:effectLst>
            <a:softEdge rad="112500"/>
          </a:effectLst>
        </p:spPr>
      </p:pic>
      <p:pic>
        <p:nvPicPr>
          <p:cNvPr id="7" name="Рисунок 6" descr="to glue...jpg"/>
          <p:cNvPicPr>
            <a:picLocks noChangeAspect="1"/>
          </p:cNvPicPr>
          <p:nvPr/>
        </p:nvPicPr>
        <p:blipFill>
          <a:blip r:embed="rId4" cstate="print"/>
          <a:srcRect l="11496" b="8986"/>
          <a:stretch>
            <a:fillRect/>
          </a:stretch>
        </p:blipFill>
        <p:spPr>
          <a:xfrm>
            <a:off x="4572000" y="4857760"/>
            <a:ext cx="2000264" cy="1610898"/>
          </a:xfrm>
          <a:prstGeom prst="rect">
            <a:avLst/>
          </a:prstGeom>
          <a:ln>
            <a:noFill/>
          </a:ln>
          <a:effectLst>
            <a:softEdge rad="112500"/>
          </a:effectLst>
        </p:spPr>
      </p:pic>
      <p:pic>
        <p:nvPicPr>
          <p:cNvPr id="8" name="Рисунок 7" descr="to keep1.jpg"/>
          <p:cNvPicPr>
            <a:picLocks noChangeAspect="1"/>
          </p:cNvPicPr>
          <p:nvPr/>
        </p:nvPicPr>
        <p:blipFill>
          <a:blip r:embed="rId5" cstate="print"/>
          <a:srcRect l="5852" t="2768" r="2594" b="47440"/>
          <a:stretch>
            <a:fillRect/>
          </a:stretch>
        </p:blipFill>
        <p:spPr>
          <a:xfrm>
            <a:off x="3214678" y="3143248"/>
            <a:ext cx="2646373" cy="1724202"/>
          </a:xfrm>
          <a:prstGeom prst="rect">
            <a:avLst/>
          </a:prstGeom>
          <a:ln>
            <a:noFill/>
          </a:ln>
          <a:effectLst>
            <a:softEdge rad="112500"/>
          </a:effectLst>
        </p:spPr>
      </p:pic>
      <p:pic>
        <p:nvPicPr>
          <p:cNvPr id="9" name="Рисунок 8" descr="to maintain--.jpg"/>
          <p:cNvPicPr>
            <a:picLocks noChangeAspect="1"/>
          </p:cNvPicPr>
          <p:nvPr/>
        </p:nvPicPr>
        <p:blipFill>
          <a:blip r:embed="rId6" cstate="print"/>
          <a:srcRect b="5882"/>
          <a:stretch>
            <a:fillRect/>
          </a:stretch>
        </p:blipFill>
        <p:spPr>
          <a:xfrm>
            <a:off x="714348" y="3143248"/>
            <a:ext cx="2184108" cy="1731041"/>
          </a:xfrm>
          <a:prstGeom prst="rect">
            <a:avLst/>
          </a:prstGeom>
          <a:ln>
            <a:noFill/>
          </a:ln>
          <a:effectLst>
            <a:softEdge rad="112500"/>
          </a:effectLst>
        </p:spPr>
      </p:pic>
      <p:pic>
        <p:nvPicPr>
          <p:cNvPr id="11" name="Рисунок 10" descr="to repair_01.jpg"/>
          <p:cNvPicPr>
            <a:picLocks noChangeAspect="1"/>
          </p:cNvPicPr>
          <p:nvPr/>
        </p:nvPicPr>
        <p:blipFill>
          <a:blip r:embed="rId7" cstate="print"/>
          <a:srcRect r="7760" b="18009"/>
          <a:stretch>
            <a:fillRect/>
          </a:stretch>
        </p:blipFill>
        <p:spPr>
          <a:xfrm>
            <a:off x="6143636" y="1643050"/>
            <a:ext cx="2357454" cy="1571636"/>
          </a:xfrm>
          <a:prstGeom prst="rect">
            <a:avLst/>
          </a:prstGeom>
          <a:ln>
            <a:noFill/>
          </a:ln>
          <a:effectLst>
            <a:softEdge rad="112500"/>
          </a:effectLst>
        </p:spPr>
      </p:pic>
      <p:pic>
        <p:nvPicPr>
          <p:cNvPr id="12" name="Рисунок 11" descr="to weld.jpg"/>
          <p:cNvPicPr>
            <a:picLocks noChangeAspect="1"/>
          </p:cNvPicPr>
          <p:nvPr/>
        </p:nvPicPr>
        <p:blipFill>
          <a:blip r:embed="rId8" cstate="print"/>
          <a:srcRect l="7332"/>
          <a:stretch>
            <a:fillRect/>
          </a:stretch>
        </p:blipFill>
        <p:spPr>
          <a:xfrm>
            <a:off x="642910" y="4929198"/>
            <a:ext cx="2000264" cy="1618483"/>
          </a:xfrm>
          <a:prstGeom prst="rect">
            <a:avLst/>
          </a:prstGeom>
          <a:ln>
            <a:noFill/>
          </a:ln>
          <a:effectLst>
            <a:softEdge rad="112500"/>
          </a:effectLst>
        </p:spPr>
      </p:pic>
      <p:pic>
        <p:nvPicPr>
          <p:cNvPr id="13" name="Рисунок 12" descr="to solder3.jpg"/>
          <p:cNvPicPr>
            <a:picLocks noChangeAspect="1"/>
          </p:cNvPicPr>
          <p:nvPr/>
        </p:nvPicPr>
        <p:blipFill>
          <a:blip r:embed="rId9" cstate="print"/>
          <a:srcRect l="5684"/>
          <a:stretch>
            <a:fillRect/>
          </a:stretch>
        </p:blipFill>
        <p:spPr>
          <a:xfrm>
            <a:off x="2571736" y="4929198"/>
            <a:ext cx="2067123" cy="1557262"/>
          </a:xfrm>
          <a:prstGeom prst="rect">
            <a:avLst/>
          </a:prstGeom>
          <a:ln>
            <a:noFill/>
          </a:ln>
          <a:effectLst>
            <a:softEdge rad="112500"/>
          </a:effectLst>
        </p:spPr>
      </p:pic>
      <p:pic>
        <p:nvPicPr>
          <p:cNvPr id="14" name="Рисунок 13" descr="24-2.jpg"/>
          <p:cNvPicPr>
            <a:picLocks noChangeAspect="1"/>
          </p:cNvPicPr>
          <p:nvPr/>
        </p:nvPicPr>
        <p:blipFill>
          <a:blip r:embed="rId10" cstate="print"/>
          <a:stretch>
            <a:fillRect/>
          </a:stretch>
        </p:blipFill>
        <p:spPr>
          <a:xfrm>
            <a:off x="6500826" y="4857760"/>
            <a:ext cx="2097132" cy="1643074"/>
          </a:xfrm>
          <a:prstGeom prst="rect">
            <a:avLst/>
          </a:prstGeom>
          <a:ln>
            <a:noFill/>
          </a:ln>
          <a:effectLst>
            <a:softEdge rad="112500"/>
          </a:effectLst>
        </p:spPr>
      </p:pic>
      <p:pic>
        <p:nvPicPr>
          <p:cNvPr id="15" name="Рисунок 14" descr="avto_zamenashin13.jpg"/>
          <p:cNvPicPr>
            <a:picLocks noChangeAspect="1"/>
          </p:cNvPicPr>
          <p:nvPr/>
        </p:nvPicPr>
        <p:blipFill>
          <a:blip r:embed="rId11" cstate="print"/>
          <a:stretch>
            <a:fillRect/>
          </a:stretch>
        </p:blipFill>
        <p:spPr>
          <a:xfrm>
            <a:off x="785786" y="1571612"/>
            <a:ext cx="2357454" cy="1571636"/>
          </a:xfrm>
          <a:prstGeom prst="rect">
            <a:avLst/>
          </a:prstGeom>
          <a:ln>
            <a:noFill/>
          </a:ln>
          <a:effectLst>
            <a:softEdge rad="112500"/>
          </a:effec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86800" cy="838200"/>
          </a:xfrm>
        </p:spPr>
        <p:txBody>
          <a:bodyPr>
            <a:normAutofit/>
          </a:bodyPr>
          <a:lstStyle/>
          <a:p>
            <a:pPr algn="ctr"/>
            <a:r>
              <a:rPr lang="en-US" sz="3000" b="1" cap="none" dirty="0" smtClean="0">
                <a:solidFill>
                  <a:schemeClr val="bg1"/>
                </a:solidFill>
                <a:latin typeface="Times New Roman" pitchFamily="18" charset="0"/>
                <a:ea typeface="+mn-ea"/>
                <a:cs typeface="Times New Roman" pitchFamily="18" charset="0"/>
              </a:rPr>
              <a:t>Check your answers.</a:t>
            </a:r>
            <a:endParaRPr lang="ru-RU" sz="3000" b="1" cap="none" dirty="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1285852" y="785794"/>
            <a:ext cx="6963686" cy="5643602"/>
          </a:xfrm>
        </p:spPr>
        <p:txBody>
          <a:bodyPr>
            <a:noAutofit/>
          </a:bodyPr>
          <a:lstStyle/>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maintain</a:t>
            </a:r>
            <a:r>
              <a:rPr lang="ru-RU" sz="1900" dirty="0" smtClean="0">
                <a:solidFill>
                  <a:schemeClr val="bg1"/>
                </a:solidFill>
                <a:latin typeface="Times New Roman" pitchFamily="18" charset="0"/>
                <a:cs typeface="Times New Roman" pitchFamily="18" charset="0"/>
              </a:rPr>
              <a:t> - обслуживать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test</a:t>
            </a:r>
            <a:r>
              <a:rPr lang="ru-RU" sz="1900" dirty="0" smtClean="0">
                <a:solidFill>
                  <a:schemeClr val="bg1"/>
                </a:solidFill>
                <a:latin typeface="Times New Roman" pitchFamily="18" charset="0"/>
                <a:cs typeface="Times New Roman" pitchFamily="18" charset="0"/>
              </a:rPr>
              <a:t> - проверять, тестировать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control</a:t>
            </a:r>
            <a:r>
              <a:rPr lang="ru-RU" sz="1900" dirty="0" smtClean="0">
                <a:solidFill>
                  <a:schemeClr val="bg1"/>
                </a:solidFill>
                <a:latin typeface="Times New Roman" pitchFamily="18" charset="0"/>
                <a:cs typeface="Times New Roman" pitchFamily="18" charset="0"/>
              </a:rPr>
              <a:t> - контролировать, управлять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pump up</a:t>
            </a:r>
            <a:r>
              <a:rPr lang="ru-RU" sz="1900" dirty="0" smtClean="0">
                <a:solidFill>
                  <a:schemeClr val="bg1"/>
                </a:solidFill>
                <a:latin typeface="Times New Roman" pitchFamily="18" charset="0"/>
                <a:cs typeface="Times New Roman" pitchFamily="18" charset="0"/>
              </a:rPr>
              <a:t> - накачивать, подавать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repair</a:t>
            </a:r>
            <a:r>
              <a:rPr lang="ru-RU" sz="1900" dirty="0" smtClean="0">
                <a:solidFill>
                  <a:schemeClr val="bg1"/>
                </a:solidFill>
                <a:latin typeface="Times New Roman" pitchFamily="18" charset="0"/>
                <a:cs typeface="Times New Roman" pitchFamily="18" charset="0"/>
              </a:rPr>
              <a:t> - выполнять ремонтные работы</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prepare</a:t>
            </a:r>
            <a:r>
              <a:rPr lang="ru-RU" sz="1900" dirty="0" smtClean="0">
                <a:solidFill>
                  <a:schemeClr val="bg1"/>
                </a:solidFill>
                <a:latin typeface="Times New Roman" pitchFamily="18" charset="0"/>
                <a:cs typeface="Times New Roman" pitchFamily="18" charset="0"/>
              </a:rPr>
              <a:t> - готовить</a:t>
            </a:r>
            <a:r>
              <a:rPr lang="en-US" sz="1900" dirty="0" smtClean="0">
                <a:solidFill>
                  <a:schemeClr val="bg1"/>
                </a:solidFill>
                <a:latin typeface="Times New Roman" pitchFamily="18" charset="0"/>
                <a:cs typeface="Times New Roman" pitchFamily="18" charset="0"/>
              </a:rPr>
              <a:t>  </a:t>
            </a:r>
            <a:r>
              <a:rPr lang="ru-RU" sz="1900" dirty="0" smtClean="0">
                <a:solidFill>
                  <a:schemeClr val="bg1"/>
                </a:solidFill>
                <a:latin typeface="Times New Roman" pitchFamily="18" charset="0"/>
                <a:cs typeface="Times New Roman" pitchFamily="18" charset="0"/>
              </a:rPr>
              <a:t>л</a:t>
            </a:r>
            <a:r>
              <a:rPr lang="en-US" sz="1900" dirty="0" smtClean="0">
                <a:solidFill>
                  <a:schemeClr val="bg1"/>
                </a:solidFill>
                <a:latin typeface="Times New Roman" pitchFamily="18" charset="0"/>
                <a:cs typeface="Times New Roman" pitchFamily="18" charset="0"/>
              </a:rPr>
              <a:t>.</a:t>
            </a:r>
            <a:r>
              <a:rPr lang="ru-RU" sz="1900" dirty="0" smtClean="0">
                <a:solidFill>
                  <a:schemeClr val="bg1"/>
                </a:solidFill>
                <a:latin typeface="Times New Roman" pitchFamily="18" charset="0"/>
                <a:cs typeface="Times New Roman" pitchFamily="18" charset="0"/>
              </a:rPr>
              <a:t>а</a:t>
            </a:r>
            <a:r>
              <a:rPr lang="en-US" sz="1900" dirty="0" smtClean="0">
                <a:solidFill>
                  <a:schemeClr val="bg1"/>
                </a:solidFill>
                <a:latin typeface="Times New Roman" pitchFamily="18" charset="0"/>
                <a:cs typeface="Times New Roman" pitchFamily="18" charset="0"/>
              </a:rPr>
              <a:t>.  </a:t>
            </a:r>
            <a:r>
              <a:rPr lang="ru-RU" sz="1900" dirty="0" smtClean="0">
                <a:solidFill>
                  <a:schemeClr val="bg1"/>
                </a:solidFill>
                <a:latin typeface="Times New Roman" pitchFamily="18" charset="0"/>
                <a:cs typeface="Times New Roman" pitchFamily="18" charset="0"/>
              </a:rPr>
              <a:t>к полету</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overhaul</a:t>
            </a:r>
            <a:r>
              <a:rPr lang="ru-RU" sz="1900" dirty="0" smtClean="0">
                <a:solidFill>
                  <a:schemeClr val="bg1"/>
                </a:solidFill>
                <a:latin typeface="Times New Roman" pitchFamily="18" charset="0"/>
                <a:cs typeface="Times New Roman" pitchFamily="18" charset="0"/>
              </a:rPr>
              <a:t> - выполнять профилактический ремонт</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keep</a:t>
            </a:r>
            <a:r>
              <a:rPr lang="ru-RU" sz="1900" dirty="0" smtClean="0">
                <a:solidFill>
                  <a:schemeClr val="bg1"/>
                </a:solidFill>
                <a:latin typeface="Times New Roman" pitchFamily="18" charset="0"/>
                <a:cs typeface="Times New Roman" pitchFamily="18" charset="0"/>
              </a:rPr>
              <a:t> - обеспечивать (хранить)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weld</a:t>
            </a:r>
            <a:r>
              <a:rPr lang="ru-RU" sz="1900" dirty="0" smtClean="0">
                <a:solidFill>
                  <a:schemeClr val="bg1"/>
                </a:solidFill>
                <a:latin typeface="Times New Roman" pitchFamily="18" charset="0"/>
                <a:cs typeface="Times New Roman" pitchFamily="18" charset="0"/>
              </a:rPr>
              <a:t> - выполнять сварочные работы</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solder</a:t>
            </a:r>
            <a:r>
              <a:rPr lang="ru-RU" sz="1900" dirty="0" smtClean="0">
                <a:solidFill>
                  <a:schemeClr val="bg1"/>
                </a:solidFill>
                <a:latin typeface="Times New Roman" pitchFamily="18" charset="0"/>
                <a:cs typeface="Times New Roman" pitchFamily="18" charset="0"/>
              </a:rPr>
              <a:t> - паять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drill</a:t>
            </a:r>
            <a:r>
              <a:rPr lang="ru-RU" sz="1900" dirty="0" smtClean="0">
                <a:solidFill>
                  <a:schemeClr val="bg1"/>
                </a:solidFill>
                <a:latin typeface="Times New Roman" pitchFamily="18" charset="0"/>
                <a:cs typeface="Times New Roman" pitchFamily="18" charset="0"/>
              </a:rPr>
              <a:t> - сверлить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replace</a:t>
            </a:r>
            <a:r>
              <a:rPr lang="ru-RU" sz="1900" dirty="0" smtClean="0">
                <a:solidFill>
                  <a:schemeClr val="bg1"/>
                </a:solidFill>
                <a:latin typeface="Times New Roman" pitchFamily="18" charset="0"/>
                <a:cs typeface="Times New Roman" pitchFamily="18" charset="0"/>
              </a:rPr>
              <a:t> - менять, производить замену</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glue</a:t>
            </a:r>
            <a:r>
              <a:rPr lang="ru-RU" sz="1900" dirty="0" smtClean="0">
                <a:solidFill>
                  <a:schemeClr val="bg1"/>
                </a:solidFill>
                <a:latin typeface="Times New Roman" pitchFamily="18" charset="0"/>
                <a:cs typeface="Times New Roman" pitchFamily="18" charset="0"/>
              </a:rPr>
              <a:t> - склеивать</a:t>
            </a:r>
          </a:p>
          <a:p>
            <a:pPr>
              <a:buClrTx/>
              <a:buFont typeface="Wingdings" pitchFamily="2" charset="2"/>
              <a:buChar char="§"/>
            </a:pPr>
            <a:r>
              <a:rPr lang="en-US" sz="1900" dirty="0" smtClean="0">
                <a:solidFill>
                  <a:schemeClr val="bg1"/>
                </a:solidFill>
                <a:latin typeface="Times New Roman" pitchFamily="18" charset="0"/>
                <a:cs typeface="Times New Roman" pitchFamily="18" charset="0"/>
              </a:rPr>
              <a:t>To dismantle</a:t>
            </a:r>
            <a:r>
              <a:rPr lang="ru-RU" sz="1900" dirty="0" smtClean="0">
                <a:solidFill>
                  <a:schemeClr val="bg1"/>
                </a:solidFill>
                <a:latin typeface="Times New Roman" pitchFamily="18" charset="0"/>
                <a:cs typeface="Times New Roman" pitchFamily="18" charset="0"/>
              </a:rPr>
              <a:t> - разбирать, демонтировать</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285728"/>
            <a:ext cx="6554867" cy="1524000"/>
          </a:xfrm>
        </p:spPr>
        <p:txBody>
          <a:bodyPr>
            <a:normAutofit/>
          </a:bodyPr>
          <a:lstStyle/>
          <a:p>
            <a:pPr algn="ctr"/>
            <a:r>
              <a:rPr lang="en-US" sz="3000" b="1" cap="none" dirty="0" smtClean="0">
                <a:solidFill>
                  <a:schemeClr val="bg1"/>
                </a:solidFill>
                <a:latin typeface="Times New Roman" pitchFamily="18" charset="0"/>
                <a:ea typeface="+mn-ea"/>
                <a:cs typeface="Times New Roman" pitchFamily="18" charset="0"/>
              </a:rPr>
              <a:t>Match the verb and the noun:</a:t>
            </a:r>
            <a:endParaRPr lang="ru-RU" sz="3000" b="1" cap="none" dirty="0" smtClean="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1357290" y="1571612"/>
            <a:ext cx="2357453" cy="4714908"/>
          </a:xfrm>
        </p:spPr>
        <p:txBody>
          <a:bodyPr>
            <a:noAutofit/>
          </a:bodyPr>
          <a:lstStyle/>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pump up</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repair</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test</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keep</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replace</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adjust</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drill</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glue</a:t>
            </a:r>
            <a:endParaRPr lang="ru-RU" sz="2200" dirty="0" smtClean="0">
              <a:solidFill>
                <a:schemeClr val="bg1"/>
              </a:solidFill>
              <a:latin typeface="Times New Roman" pitchFamily="18" charset="0"/>
              <a:cs typeface="Times New Roman" pitchFamily="18" charset="0"/>
            </a:endParaRPr>
          </a:p>
          <a:p>
            <a:pPr>
              <a:lnSpc>
                <a:spcPct val="150000"/>
              </a:lnSpc>
              <a:spcBef>
                <a:spcPts val="0"/>
              </a:spcBef>
              <a:spcAft>
                <a:spcPts val="0"/>
              </a:spcAft>
              <a:buClrTx/>
              <a:buFont typeface="Wingdings" pitchFamily="2" charset="2"/>
              <a:buChar char="§"/>
            </a:pPr>
            <a:r>
              <a:rPr lang="en-US" sz="2200" dirty="0" smtClean="0">
                <a:solidFill>
                  <a:schemeClr val="bg1"/>
                </a:solidFill>
                <a:latin typeface="Times New Roman" pitchFamily="18" charset="0"/>
                <a:cs typeface="Times New Roman" pitchFamily="18" charset="0"/>
              </a:rPr>
              <a:t>To solder</a:t>
            </a:r>
            <a:endParaRPr lang="ru-RU" sz="2200" dirty="0">
              <a:solidFill>
                <a:schemeClr val="bg1"/>
              </a:solidFill>
              <a:latin typeface="Times New Roman" pitchFamily="18" charset="0"/>
              <a:cs typeface="Times New Roman" pitchFamily="18" charset="0"/>
            </a:endParaRPr>
          </a:p>
        </p:txBody>
      </p:sp>
      <p:cxnSp>
        <p:nvCxnSpPr>
          <p:cNvPr id="5" name="Прямая соединительная линия 4"/>
          <p:cNvCxnSpPr/>
          <p:nvPr/>
        </p:nvCxnSpPr>
        <p:spPr>
          <a:xfrm rot="5400000">
            <a:off x="1500563" y="4000107"/>
            <a:ext cx="4714908" cy="794"/>
          </a:xfrm>
          <a:prstGeom prst="line">
            <a:avLst/>
          </a:prstGeom>
          <a:ln w="190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286248" y="1643050"/>
            <a:ext cx="4214842" cy="4662815"/>
          </a:xfrm>
          <a:prstGeom prst="rect">
            <a:avLst/>
          </a:prstGeom>
          <a:noFill/>
        </p:spPr>
        <p:txBody>
          <a:bodyPr wrap="square" rtlCol="0">
            <a:spAutoFit/>
          </a:bodyPr>
          <a:lstStyle/>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a car</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metal sheets</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an equipment</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food</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a wheel</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the hole in the wall</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a broken unit (module)</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plastic elements of a construction</a:t>
            </a:r>
          </a:p>
          <a:p>
            <a:pPr marL="285750" indent="-285750" defTabSz="457200">
              <a:lnSpc>
                <a:spcPct val="150000"/>
              </a:lnSpc>
              <a:buSzPct val="80000"/>
              <a:buFont typeface="Wingdings" pitchFamily="2" charset="2"/>
              <a:buChar char="§"/>
            </a:pPr>
            <a:r>
              <a:rPr lang="en-US" sz="2200" dirty="0" smtClean="0">
                <a:solidFill>
                  <a:schemeClr val="bg1"/>
                </a:solidFill>
                <a:latin typeface="Times New Roman" pitchFamily="18" charset="0"/>
                <a:cs typeface="Times New Roman" pitchFamily="18" charset="0"/>
              </a:rPr>
              <a:t>the results</a:t>
            </a:r>
            <a:endParaRPr lang="ru-RU" sz="2200" dirty="0" smtClean="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500042"/>
            <a:ext cx="6696744" cy="1571636"/>
          </a:xfrm>
        </p:spPr>
        <p:txBody>
          <a:bodyPr>
            <a:noAutofit/>
          </a:bodyPr>
          <a:lstStyle/>
          <a:p>
            <a:pPr lvl="0" algn="ctr"/>
            <a:r>
              <a:rPr lang="en-US" sz="3000" b="1" cap="none" dirty="0" smtClean="0">
                <a:solidFill>
                  <a:schemeClr val="bg1"/>
                </a:solidFill>
                <a:latin typeface="Times New Roman" pitchFamily="18" charset="0"/>
                <a:ea typeface="+mn-ea"/>
                <a:cs typeface="Times New Roman" pitchFamily="18" charset="0"/>
              </a:rPr>
              <a:t>Make </a:t>
            </a:r>
            <a:r>
              <a:rPr lang="ru-RU" sz="3000" b="1" cap="none" dirty="0" smtClean="0">
                <a:solidFill>
                  <a:schemeClr val="bg1"/>
                </a:solidFill>
                <a:latin typeface="Times New Roman" pitchFamily="18" charset="0"/>
                <a:ea typeface="+mn-ea"/>
                <a:cs typeface="Times New Roman" pitchFamily="18" charset="0"/>
              </a:rPr>
              <a:t>6 </a:t>
            </a:r>
            <a:r>
              <a:rPr lang="en-US" sz="3000" b="1" cap="none" dirty="0" smtClean="0">
                <a:solidFill>
                  <a:schemeClr val="bg1"/>
                </a:solidFill>
                <a:latin typeface="Times New Roman" pitchFamily="18" charset="0"/>
                <a:ea typeface="+mn-ea"/>
                <a:cs typeface="Times New Roman" pitchFamily="18" charset="0"/>
              </a:rPr>
              <a:t>phrases or 4 sentences using the pictures</a:t>
            </a:r>
            <a:r>
              <a:rPr lang="ru-RU" sz="3000" b="1" cap="none" dirty="0" smtClean="0">
                <a:solidFill>
                  <a:schemeClr val="bg1"/>
                </a:solidFill>
                <a:latin typeface="Times New Roman" pitchFamily="18" charset="0"/>
                <a:ea typeface="+mn-ea"/>
                <a:cs typeface="Times New Roman" pitchFamily="18" charset="0"/>
              </a:rPr>
              <a:t> </a:t>
            </a:r>
            <a:r>
              <a:rPr lang="en-US" sz="3000" b="1" cap="none" dirty="0" smtClean="0">
                <a:solidFill>
                  <a:schemeClr val="bg1"/>
                </a:solidFill>
                <a:latin typeface="Times New Roman" pitchFamily="18" charset="0"/>
                <a:ea typeface="+mn-ea"/>
                <a:cs typeface="Times New Roman" pitchFamily="18" charset="0"/>
              </a:rPr>
              <a:t>and the verbs bellow.</a:t>
            </a:r>
            <a:endParaRPr lang="ru-RU" sz="3000" b="1" cap="none" dirty="0" smtClean="0">
              <a:solidFill>
                <a:schemeClr val="bg1"/>
              </a:solidFill>
              <a:latin typeface="Times New Roman" pitchFamily="18" charset="0"/>
              <a:ea typeface="+mn-ea"/>
              <a:cs typeface="Times New Roman" pitchFamily="18" charset="0"/>
            </a:endParaRPr>
          </a:p>
        </p:txBody>
      </p:sp>
      <p:sp>
        <p:nvSpPr>
          <p:cNvPr id="3" name="TextBox 2"/>
          <p:cNvSpPr txBox="1"/>
          <p:nvPr/>
        </p:nvSpPr>
        <p:spPr>
          <a:xfrm>
            <a:off x="1428728" y="2357430"/>
            <a:ext cx="6466001" cy="3078535"/>
          </a:xfrm>
          <a:prstGeom prst="rect">
            <a:avLst/>
          </a:prstGeom>
          <a:noFill/>
        </p:spPr>
        <p:txBody>
          <a:bodyPr wrap="none" rtlCol="0">
            <a:spAutoFit/>
          </a:bodyPr>
          <a:lstStyle/>
          <a:p>
            <a:pPr>
              <a:lnSpc>
                <a:spcPct val="150000"/>
              </a:lnSpc>
              <a:buClrTx/>
              <a:buFont typeface="Wingdings" pitchFamily="2" charset="2"/>
              <a:buChar char="§"/>
            </a:pPr>
            <a:r>
              <a:rPr lang="en-US" sz="2200" dirty="0" smtClean="0">
                <a:solidFill>
                  <a:schemeClr val="bg1"/>
                </a:solidFill>
                <a:latin typeface="Times New Roman" pitchFamily="18" charset="0"/>
                <a:cs typeface="Times New Roman" pitchFamily="18" charset="0"/>
              </a:rPr>
              <a:t>To adjust</a:t>
            </a:r>
            <a:r>
              <a:rPr lang="ru-RU" sz="2200" dirty="0" smtClean="0">
                <a:solidFill>
                  <a:schemeClr val="bg1"/>
                </a:solidFill>
                <a:latin typeface="Times New Roman" pitchFamily="18" charset="0"/>
                <a:cs typeface="Times New Roman" pitchFamily="18" charset="0"/>
              </a:rPr>
              <a:t> - регулировать, настраивать</a:t>
            </a:r>
          </a:p>
          <a:p>
            <a:pPr>
              <a:lnSpc>
                <a:spcPct val="150000"/>
              </a:lnSpc>
              <a:buClrTx/>
              <a:buFont typeface="Wingdings" pitchFamily="2" charset="2"/>
              <a:buChar char="§"/>
            </a:pPr>
            <a:r>
              <a:rPr lang="en-US" sz="2200" dirty="0" smtClean="0">
                <a:solidFill>
                  <a:schemeClr val="bg1"/>
                </a:solidFill>
                <a:latin typeface="Times New Roman" pitchFamily="18" charset="0"/>
                <a:cs typeface="Times New Roman" pitchFamily="18" charset="0"/>
              </a:rPr>
              <a:t>To rivet</a:t>
            </a:r>
            <a:r>
              <a:rPr lang="ru-RU" sz="2200" dirty="0" smtClean="0">
                <a:solidFill>
                  <a:schemeClr val="bg1"/>
                </a:solidFill>
                <a:latin typeface="Times New Roman" pitchFamily="18" charset="0"/>
                <a:cs typeface="Times New Roman" pitchFamily="18" charset="0"/>
              </a:rPr>
              <a:t> - производить клепку, клепать</a:t>
            </a:r>
          </a:p>
          <a:p>
            <a:pPr>
              <a:lnSpc>
                <a:spcPct val="150000"/>
              </a:lnSpc>
              <a:buClrTx/>
              <a:buFont typeface="Wingdings" pitchFamily="2" charset="2"/>
              <a:buChar char="§"/>
            </a:pPr>
            <a:r>
              <a:rPr lang="en-US" sz="2200" dirty="0" smtClean="0">
                <a:solidFill>
                  <a:schemeClr val="bg1"/>
                </a:solidFill>
                <a:latin typeface="Times New Roman" pitchFamily="18" charset="0"/>
                <a:cs typeface="Times New Roman" pitchFamily="18" charset="0"/>
              </a:rPr>
              <a:t>To prepare</a:t>
            </a:r>
            <a:r>
              <a:rPr lang="ru-RU" sz="2200" dirty="0" smtClean="0">
                <a:solidFill>
                  <a:schemeClr val="bg1"/>
                </a:solidFill>
                <a:latin typeface="Times New Roman" pitchFamily="18" charset="0"/>
                <a:cs typeface="Times New Roman" pitchFamily="18" charset="0"/>
              </a:rPr>
              <a:t> - готовить  л.а.  к полету</a:t>
            </a:r>
          </a:p>
          <a:p>
            <a:pPr>
              <a:lnSpc>
                <a:spcPct val="150000"/>
              </a:lnSpc>
              <a:buClrTx/>
              <a:buFont typeface="Wingdings" pitchFamily="2" charset="2"/>
              <a:buChar char="§"/>
            </a:pPr>
            <a:r>
              <a:rPr lang="en-US" sz="2200" dirty="0" smtClean="0">
                <a:solidFill>
                  <a:schemeClr val="bg1"/>
                </a:solidFill>
                <a:latin typeface="Times New Roman" pitchFamily="18" charset="0"/>
                <a:cs typeface="Times New Roman" pitchFamily="18" charset="0"/>
              </a:rPr>
              <a:t>To maintain</a:t>
            </a:r>
            <a:r>
              <a:rPr lang="ru-RU" sz="2200" dirty="0" smtClean="0">
                <a:solidFill>
                  <a:schemeClr val="bg1"/>
                </a:solidFill>
                <a:latin typeface="Times New Roman" pitchFamily="18" charset="0"/>
                <a:cs typeface="Times New Roman" pitchFamily="18" charset="0"/>
              </a:rPr>
              <a:t> - обслуживать</a:t>
            </a:r>
          </a:p>
          <a:p>
            <a:pPr>
              <a:lnSpc>
                <a:spcPct val="150000"/>
              </a:lnSpc>
              <a:buClrTx/>
              <a:buFont typeface="Wingdings" pitchFamily="2" charset="2"/>
              <a:buChar char="§"/>
            </a:pPr>
            <a:r>
              <a:rPr lang="en-US" sz="2200" dirty="0" smtClean="0">
                <a:solidFill>
                  <a:schemeClr val="bg1"/>
                </a:solidFill>
                <a:latin typeface="Times New Roman" pitchFamily="18" charset="0"/>
                <a:cs typeface="Times New Roman" pitchFamily="18" charset="0"/>
              </a:rPr>
              <a:t>To test</a:t>
            </a:r>
            <a:r>
              <a:rPr lang="ru-RU" sz="2200" dirty="0" smtClean="0">
                <a:solidFill>
                  <a:schemeClr val="bg1"/>
                </a:solidFill>
                <a:latin typeface="Times New Roman" pitchFamily="18" charset="0"/>
                <a:cs typeface="Times New Roman" pitchFamily="18" charset="0"/>
              </a:rPr>
              <a:t> - проверять, тестировать</a:t>
            </a:r>
          </a:p>
          <a:p>
            <a:pPr>
              <a:lnSpc>
                <a:spcPct val="150000"/>
              </a:lnSpc>
              <a:buClrTx/>
              <a:buFont typeface="Wingdings" pitchFamily="2" charset="2"/>
              <a:buChar char="§"/>
            </a:pPr>
            <a:r>
              <a:rPr lang="en-US" sz="2200" dirty="0" smtClean="0">
                <a:solidFill>
                  <a:schemeClr val="bg1"/>
                </a:solidFill>
                <a:latin typeface="Times New Roman" pitchFamily="18" charset="0"/>
                <a:cs typeface="Times New Roman" pitchFamily="18" charset="0"/>
              </a:rPr>
              <a:t>To overhaul</a:t>
            </a:r>
            <a:r>
              <a:rPr lang="ru-RU" sz="2200" dirty="0" smtClean="0">
                <a:solidFill>
                  <a:schemeClr val="bg1"/>
                </a:solidFill>
                <a:latin typeface="Times New Roman" pitchFamily="18" charset="0"/>
                <a:cs typeface="Times New Roman" pitchFamily="18" charset="0"/>
              </a:rPr>
              <a:t> - выполнять профилактический ремонт</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8572560" cy="6643710"/>
          </a:xfrm>
        </p:spPr>
        <p:txBody>
          <a:bodyPr>
            <a:normAutofit/>
          </a:bodyPr>
          <a:lstStyle/>
          <a:p>
            <a:pPr algn="ctr">
              <a:buNone/>
            </a:pPr>
            <a:r>
              <a:rPr lang="ru-RU" sz="2400" b="1" dirty="0">
                <a:solidFill>
                  <a:schemeClr val="bg1"/>
                </a:solidFill>
                <a:latin typeface="Times New Roman" pitchFamily="18" charset="0"/>
                <a:cs typeface="Times New Roman" pitchFamily="18" charset="0"/>
              </a:rPr>
              <a:t>В соответствии с </a:t>
            </a:r>
            <a:r>
              <a:rPr lang="ru-RU" sz="2400" b="1" dirty="0" smtClean="0">
                <a:solidFill>
                  <a:schemeClr val="bg1"/>
                </a:solidFill>
                <a:latin typeface="Times New Roman" pitchFamily="18" charset="0"/>
                <a:cs typeface="Times New Roman" pitchFamily="18" charset="0"/>
              </a:rPr>
              <a:t>ФГОС техник должен</a:t>
            </a:r>
          </a:p>
          <a:p>
            <a:pPr>
              <a:buNone/>
            </a:pPr>
            <a:r>
              <a:rPr lang="ru-RU" sz="2200" b="1" dirty="0" smtClean="0">
                <a:solidFill>
                  <a:schemeClr val="bg1"/>
                </a:solidFill>
                <a:latin typeface="Times New Roman" pitchFamily="18" charset="0"/>
                <a:cs typeface="Times New Roman" pitchFamily="18" charset="0"/>
              </a:rPr>
              <a:t>		</a:t>
            </a:r>
            <a:r>
              <a:rPr lang="ru-RU" sz="2400" b="1" dirty="0" smtClean="0">
                <a:solidFill>
                  <a:schemeClr val="bg1"/>
                </a:solidFill>
                <a:latin typeface="Times New Roman" pitchFamily="18" charset="0"/>
                <a:cs typeface="Times New Roman" pitchFamily="18" charset="0"/>
              </a:rPr>
              <a:t>уметь</a:t>
            </a:r>
            <a:r>
              <a:rPr lang="ru-RU" sz="2400" b="1" dirty="0">
                <a:solidFill>
                  <a:schemeClr val="bg1"/>
                </a:solidFill>
                <a:latin typeface="Times New Roman" pitchFamily="18" charset="0"/>
                <a:cs typeface="Times New Roman" pitchFamily="18" charset="0"/>
              </a:rPr>
              <a:t>:</a:t>
            </a:r>
            <a:endParaRPr lang="ru-RU" sz="2400" dirty="0">
              <a:solidFill>
                <a:schemeClr val="bg1"/>
              </a:solidFill>
              <a:latin typeface="Times New Roman" pitchFamily="18" charset="0"/>
              <a:cs typeface="Times New Roman" pitchFamily="18" charset="0"/>
            </a:endParaRPr>
          </a:p>
          <a:p>
            <a:pPr lvl="2">
              <a:buClrTx/>
              <a:buFont typeface="Wingdings" pitchFamily="2" charset="2"/>
              <a:buChar char="§"/>
            </a:pPr>
            <a:r>
              <a:rPr lang="ru-RU" sz="2200" dirty="0">
                <a:solidFill>
                  <a:schemeClr val="bg1"/>
                </a:solidFill>
                <a:latin typeface="Times New Roman" pitchFamily="18" charset="0"/>
                <a:cs typeface="Times New Roman" pitchFamily="18" charset="0"/>
              </a:rPr>
              <a:t>общаться (устно и письменно) на иностранном языке на профессиональные и повседневные темы;</a:t>
            </a:r>
          </a:p>
          <a:p>
            <a:pPr lvl="2">
              <a:buClrTx/>
              <a:buFont typeface="Wingdings" pitchFamily="2" charset="2"/>
              <a:buChar char="§"/>
            </a:pPr>
            <a:r>
              <a:rPr lang="ru-RU" sz="2200" dirty="0">
                <a:solidFill>
                  <a:schemeClr val="bg1"/>
                </a:solidFill>
                <a:latin typeface="Times New Roman" pitchFamily="18" charset="0"/>
                <a:cs typeface="Times New Roman" pitchFamily="18" charset="0"/>
              </a:rPr>
              <a:t>переводить (со словарем) иностранные тексты профессиональной направленности;</a:t>
            </a:r>
          </a:p>
          <a:p>
            <a:pPr lvl="2">
              <a:buClrTx/>
              <a:buFont typeface="Wingdings" pitchFamily="2" charset="2"/>
              <a:buChar char="§"/>
            </a:pPr>
            <a:r>
              <a:rPr lang="ru-RU" sz="2200" dirty="0">
                <a:solidFill>
                  <a:schemeClr val="bg1"/>
                </a:solidFill>
                <a:latin typeface="Times New Roman" pitchFamily="18" charset="0"/>
                <a:cs typeface="Times New Roman" pitchFamily="18" charset="0"/>
              </a:rPr>
              <a:t>самостоятельно совершенствовать устную и письменную речь, пополнять словарный запас.</a:t>
            </a:r>
          </a:p>
          <a:p>
            <a:pPr>
              <a:buClrTx/>
              <a:buNone/>
            </a:pPr>
            <a:r>
              <a:rPr lang="ru-RU" sz="2200" b="1" dirty="0" smtClean="0">
                <a:solidFill>
                  <a:schemeClr val="bg1"/>
                </a:solidFill>
                <a:latin typeface="Times New Roman" pitchFamily="18" charset="0"/>
                <a:cs typeface="Times New Roman" pitchFamily="18" charset="0"/>
              </a:rPr>
              <a:t>		</a:t>
            </a:r>
            <a:r>
              <a:rPr lang="ru-RU" sz="2400" b="1" dirty="0" smtClean="0">
                <a:solidFill>
                  <a:schemeClr val="bg1"/>
                </a:solidFill>
                <a:latin typeface="Times New Roman" pitchFamily="18" charset="0"/>
                <a:cs typeface="Times New Roman" pitchFamily="18" charset="0"/>
              </a:rPr>
              <a:t>знать:</a:t>
            </a:r>
            <a:endParaRPr lang="ru-RU" sz="2400" dirty="0" smtClean="0">
              <a:solidFill>
                <a:schemeClr val="bg1"/>
              </a:solidFill>
              <a:latin typeface="Times New Roman" pitchFamily="18" charset="0"/>
              <a:cs typeface="Times New Roman" pitchFamily="18" charset="0"/>
            </a:endParaRPr>
          </a:p>
          <a:p>
            <a:pPr lvl="2">
              <a:buClrTx/>
              <a:buFont typeface="Wingdings" pitchFamily="2" charset="2"/>
              <a:buChar char="§"/>
            </a:pPr>
            <a:r>
              <a:rPr lang="ru-RU" sz="2200" dirty="0" smtClean="0">
                <a:solidFill>
                  <a:schemeClr val="bg1"/>
                </a:solidFill>
                <a:latin typeface="Times New Roman" pitchFamily="18" charset="0"/>
                <a:cs typeface="Times New Roman" pitchFamily="18" charset="0"/>
              </a:rPr>
              <a:t>лексический (1200-1400 лексических единиц) и грамматический минимум, необходимый для чтения и перевода (со словарем) иностранных текстов профессиональной направленности.</a:t>
            </a:r>
            <a:endParaRPr lang="ru-RU" sz="2200" dirty="0">
              <a:latin typeface="Times New Roman" pitchFamily="18" charset="0"/>
              <a:cs typeface="Times New Roman" pitchFamily="18" charset="0"/>
            </a:endParaRPr>
          </a:p>
          <a:p>
            <a:pPr>
              <a:buNone/>
            </a:pPr>
            <a:endParaRPr lang="ru-RU"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286676" cy="1643074"/>
          </a:xfrm>
        </p:spPr>
        <p:txBody>
          <a:bodyPr>
            <a:noAutofit/>
          </a:bodyPr>
          <a:lstStyle/>
          <a:p>
            <a:pPr lvl="0" algn="l"/>
            <a:r>
              <a:rPr lang="en-US" sz="3000" b="1" cap="none" dirty="0" smtClean="0">
                <a:solidFill>
                  <a:schemeClr val="bg1"/>
                </a:solidFill>
                <a:latin typeface="Times New Roman" pitchFamily="18" charset="0"/>
                <a:ea typeface="+mn-ea"/>
                <a:cs typeface="Times New Roman" pitchFamily="18" charset="0"/>
              </a:rPr>
              <a:t>Put in the right form : </a:t>
            </a:r>
            <a:r>
              <a:rPr lang="en-US" sz="1500" b="1" cap="none" dirty="0" smtClean="0">
                <a:solidFill>
                  <a:schemeClr val="bg1"/>
                </a:solidFill>
                <a:latin typeface="Times New Roman" pitchFamily="18" charset="0"/>
                <a:ea typeface="+mn-ea"/>
                <a:cs typeface="Times New Roman" pitchFamily="18" charset="0"/>
              </a:rPr>
              <a:t/>
            </a:r>
            <a:br>
              <a:rPr lang="en-US" sz="1500" b="1" cap="none" dirty="0" smtClean="0">
                <a:solidFill>
                  <a:schemeClr val="bg1"/>
                </a:solidFill>
                <a:latin typeface="Times New Roman" pitchFamily="18" charset="0"/>
                <a:ea typeface="+mn-ea"/>
                <a:cs typeface="Times New Roman" pitchFamily="18" charset="0"/>
              </a:rPr>
            </a:br>
            <a:r>
              <a:rPr lang="en-US" sz="1500" b="1" cap="none" dirty="0" smtClean="0"/>
              <a:t/>
            </a:r>
            <a:br>
              <a:rPr lang="en-US" sz="1500" b="1" cap="none" dirty="0" smtClean="0"/>
            </a:br>
            <a:r>
              <a:rPr lang="en-US" sz="2400" cap="none" dirty="0" smtClean="0">
                <a:solidFill>
                  <a:schemeClr val="bg1"/>
                </a:solidFill>
                <a:latin typeface="Times New Roman" pitchFamily="18" charset="0"/>
                <a:cs typeface="Times New Roman" pitchFamily="18" charset="0"/>
              </a:rPr>
              <a:t>to drill, to pump up, to keep, to test, to prepare,</a:t>
            </a:r>
            <a:r>
              <a:rPr lang="ru-RU" sz="2400" cap="none" dirty="0" smtClean="0">
                <a:solidFill>
                  <a:schemeClr val="bg1"/>
                </a:solidFill>
                <a:latin typeface="Times New Roman" pitchFamily="18" charset="0"/>
                <a:cs typeface="Times New Roman" pitchFamily="18" charset="0"/>
              </a:rPr>
              <a:t> </a:t>
            </a:r>
            <a:r>
              <a:rPr lang="en-US" sz="2400" cap="none" dirty="0" smtClean="0">
                <a:solidFill>
                  <a:schemeClr val="bg1"/>
                </a:solidFill>
                <a:latin typeface="Times New Roman" pitchFamily="18" charset="0"/>
                <a:cs typeface="Times New Roman" pitchFamily="18" charset="0"/>
              </a:rPr>
              <a:t>to repair, to glue, to weld.</a:t>
            </a:r>
            <a:endParaRPr lang="ru-RU" sz="2400"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571472" y="1928802"/>
            <a:ext cx="8215370" cy="4714908"/>
          </a:xfrm>
        </p:spPr>
        <p:txBody>
          <a:bodyPr>
            <a:normAutofit/>
          </a:bodyPr>
          <a:lstStyle/>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Sheet-metal workers ……holes in the metal with a pneumatic drill.</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We often …… the wheels of our car.</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The refrigerator ……. food fresh.</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Scientists  usually …… the results of their experiments in practice.</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Electricians ……. an electrical system.</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We tried to ….. the broken cup. </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The flight dispatcher …….  the flight plan of the aircraft.</a:t>
            </a:r>
            <a:endParaRPr lang="ru-RU" sz="2200" dirty="0" smtClean="0">
              <a:solidFill>
                <a:schemeClr val="bg1"/>
              </a:solidFill>
              <a:latin typeface="Times New Roman" pitchFamily="18" charset="0"/>
              <a:cs typeface="Times New Roman" pitchFamily="18" charset="0"/>
            </a:endParaRPr>
          </a:p>
          <a:p>
            <a:pPr marL="514350" indent="-514350">
              <a:buClrTx/>
              <a:buFont typeface="+mj-lt"/>
              <a:buAutoNum type="arabicPeriod"/>
            </a:pPr>
            <a:r>
              <a:rPr lang="en-US" sz="2200" dirty="0" smtClean="0">
                <a:solidFill>
                  <a:schemeClr val="bg1"/>
                </a:solidFill>
                <a:latin typeface="Times New Roman" pitchFamily="18" charset="0"/>
                <a:cs typeface="Times New Roman" pitchFamily="18" charset="0"/>
              </a:rPr>
              <a:t>To join the structural parts of an aircraft the worker must ….  them.</a:t>
            </a:r>
            <a:endParaRPr lang="ru-RU" sz="2200" dirty="0" smtClean="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86808" cy="1428736"/>
          </a:xfrm>
        </p:spPr>
        <p:txBody>
          <a:bodyPr>
            <a:noAutofit/>
          </a:bodyPr>
          <a:lstStyle/>
          <a:p>
            <a:pPr lvl="0" algn="ctr"/>
            <a:r>
              <a:rPr lang="en-US" sz="3000" b="1" cap="none" dirty="0" smtClean="0">
                <a:solidFill>
                  <a:schemeClr val="bg1"/>
                </a:solidFill>
                <a:latin typeface="Times New Roman" pitchFamily="18" charset="0"/>
                <a:ea typeface="+mn-ea"/>
                <a:cs typeface="Times New Roman" pitchFamily="18" charset="0"/>
              </a:rPr>
              <a:t>Read the text and say what specialists prepare an aircraft for flight.</a:t>
            </a:r>
            <a:endParaRPr lang="ru-RU" sz="3000" b="1" cap="none" dirty="0" smtClean="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0" y="1071546"/>
            <a:ext cx="9144000" cy="5786454"/>
          </a:xfrm>
        </p:spPr>
        <p:txBody>
          <a:bodyPr>
            <a:noAutofit/>
          </a:bodyPr>
          <a:lstStyle/>
          <a:p>
            <a:pPr indent="285750">
              <a:spcBef>
                <a:spcPts val="0"/>
              </a:spcBef>
              <a:spcAft>
                <a:spcPts val="0"/>
              </a:spcAft>
              <a:buNone/>
            </a:pPr>
            <a:r>
              <a:rPr lang="en-US" sz="1600" dirty="0" smtClean="0">
                <a:solidFill>
                  <a:schemeClr val="bg1"/>
                </a:solidFill>
                <a:latin typeface="Times New Roman" pitchFamily="18" charset="0"/>
                <a:cs typeface="Times New Roman" pitchFamily="18" charset="0"/>
              </a:rPr>
              <a:t> </a:t>
            </a:r>
            <a:r>
              <a:rPr lang="en-US" sz="1650" dirty="0" smtClean="0">
                <a:solidFill>
                  <a:schemeClr val="bg1"/>
                </a:solidFill>
                <a:latin typeface="Times New Roman" pitchFamily="18" charset="0"/>
                <a:cs typeface="Times New Roman" pitchFamily="18" charset="0"/>
              </a:rPr>
              <a:t>Preparing airplanes for flight.</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Aircraft technicians and other specialists prepare airplanes for flight. Their job is to maintain, overhaul and repair airplanes. Different aircraft parts and systems require different aviation specialists for their maintenance. </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For instance, </a:t>
            </a:r>
            <a:r>
              <a:rPr lang="en-US" sz="1650" dirty="0" err="1" smtClean="0">
                <a:solidFill>
                  <a:schemeClr val="bg1"/>
                </a:solidFill>
                <a:latin typeface="Times New Roman" pitchFamily="18" charset="0"/>
                <a:cs typeface="Times New Roman" pitchFamily="18" charset="0"/>
              </a:rPr>
              <a:t>powerplant</a:t>
            </a:r>
            <a:r>
              <a:rPr lang="en-US" sz="1650" dirty="0" smtClean="0">
                <a:solidFill>
                  <a:schemeClr val="bg1"/>
                </a:solidFill>
                <a:latin typeface="Times New Roman" pitchFamily="18" charset="0"/>
                <a:cs typeface="Times New Roman" pitchFamily="18" charset="0"/>
              </a:rPr>
              <a:t> technicians maintain engines, fuel, oil and air systems and engines controls. They fill oleo absorber with oil, change landing gear latch pumping up the hydraulic jacks which support the aircraft and make a test to ensure that the landing gear can move up and down as it should. </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Electricians often use soldering machines for repair work. To make a modification to the wiring the electrician needs an electric soldering iron, a solder and source of electric power. He uses the electric soldering iron for applying heat to the solder and to the electric elements to be joined. As a rule electrician changes the pot, the relay and adjust the voltage regulators.</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Sometimes an airplane needs joining their parts.</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 The most widely used way of joining structural parts of modern aircraft is welding. Special types of welding, such as electron beam or laser beam welding, are used for joining small mechanical and</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electrical elements of the avionic equipment.</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        </a:t>
            </a:r>
            <a:r>
              <a:rPr lang="en-US" sz="1650" dirty="0" err="1" smtClean="0">
                <a:solidFill>
                  <a:schemeClr val="bg1"/>
                </a:solidFill>
                <a:latin typeface="Times New Roman" pitchFamily="18" charset="0"/>
                <a:cs typeface="Times New Roman" pitchFamily="18" charset="0"/>
              </a:rPr>
              <a:t>Glueing</a:t>
            </a:r>
            <a:r>
              <a:rPr lang="en-US" sz="1650" dirty="0" smtClean="0">
                <a:solidFill>
                  <a:schemeClr val="bg1"/>
                </a:solidFill>
                <a:latin typeface="Times New Roman" pitchFamily="18" charset="0"/>
                <a:cs typeface="Times New Roman" pitchFamily="18" charset="0"/>
              </a:rPr>
              <a:t> is another efficient and cheap way of joining sheets of metal and composite materials to the structural parts of aircraft. Glued joints  are widely used in small-size aircraft construction.</a:t>
            </a:r>
            <a:endParaRPr lang="ru-RU" sz="1650" dirty="0" smtClean="0">
              <a:solidFill>
                <a:schemeClr val="bg1"/>
              </a:solidFill>
              <a:latin typeface="Times New Roman" pitchFamily="18" charset="0"/>
              <a:cs typeface="Times New Roman" pitchFamily="18" charset="0"/>
            </a:endParaRPr>
          </a:p>
          <a:p>
            <a:pPr indent="285750">
              <a:spcBef>
                <a:spcPts val="0"/>
              </a:spcBef>
              <a:spcAft>
                <a:spcPts val="0"/>
              </a:spcAft>
              <a:buNone/>
            </a:pPr>
            <a:r>
              <a:rPr lang="en-US" sz="1650" dirty="0" smtClean="0">
                <a:solidFill>
                  <a:schemeClr val="bg1"/>
                </a:solidFill>
                <a:latin typeface="Times New Roman" pitchFamily="18" charset="0"/>
                <a:cs typeface="Times New Roman" pitchFamily="18" charset="0"/>
              </a:rPr>
              <a:t>Riveting is used to join metal parts of an aircraft. Sheet-metal workers drill holes in the metal with a pneumatic  or electric drill, put in a rivet and finally join the structural parts together using a riveting machine. </a:t>
            </a:r>
            <a:endParaRPr lang="ru-RU" sz="1650" dirty="0" smtClean="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8200"/>
          </a:xfrm>
        </p:spPr>
        <p:txBody>
          <a:bodyPr>
            <a:noAutofit/>
          </a:bodyPr>
          <a:lstStyle/>
          <a:p>
            <a:pPr lvl="0" algn="ctr"/>
            <a:r>
              <a:rPr lang="en-US" sz="3000" b="1" cap="none" dirty="0" smtClean="0">
                <a:solidFill>
                  <a:schemeClr val="bg1"/>
                </a:solidFill>
                <a:latin typeface="Times New Roman" pitchFamily="18" charset="0"/>
                <a:ea typeface="+mn-ea"/>
                <a:cs typeface="Times New Roman" pitchFamily="18" charset="0"/>
              </a:rPr>
              <a:t>Find out if the statement is true or false.</a:t>
            </a:r>
            <a:endParaRPr lang="ru-RU" sz="3000" b="1" cap="none" dirty="0" smtClean="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571472" y="1241376"/>
            <a:ext cx="8072494" cy="5188020"/>
          </a:xfrm>
        </p:spPr>
        <p:txBody>
          <a:bodyPr>
            <a:normAutofit/>
          </a:bodyPr>
          <a:lstStyle/>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Aviation pilots  maintain and repair airplanes.</a:t>
            </a:r>
            <a:endParaRPr lang="ru-RU" sz="2200" dirty="0" smtClean="0">
              <a:solidFill>
                <a:schemeClr val="bg1"/>
              </a:solidFill>
              <a:latin typeface="Times New Roman" pitchFamily="18" charset="0"/>
              <a:cs typeface="Times New Roman" pitchFamily="18" charset="0"/>
            </a:endParaRPr>
          </a:p>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The primary duty of an aircraft maintenance specialists is to  keep their airplane always ready for flight.</a:t>
            </a:r>
            <a:endParaRPr lang="ru-RU" sz="2200" dirty="0" smtClean="0">
              <a:solidFill>
                <a:schemeClr val="bg1"/>
              </a:solidFill>
              <a:latin typeface="Times New Roman" pitchFamily="18" charset="0"/>
              <a:cs typeface="Times New Roman" pitchFamily="18" charset="0"/>
            </a:endParaRPr>
          </a:p>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Sheet-metal workers use welding machines to drill holes in the metal.</a:t>
            </a:r>
            <a:endParaRPr lang="ru-RU" sz="2200" dirty="0" smtClean="0">
              <a:solidFill>
                <a:schemeClr val="bg1"/>
              </a:solidFill>
              <a:latin typeface="Times New Roman" pitchFamily="18" charset="0"/>
              <a:cs typeface="Times New Roman" pitchFamily="18" charset="0"/>
            </a:endParaRPr>
          </a:p>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Electricians maintain engines, fuel, oil and air systems.</a:t>
            </a:r>
            <a:endParaRPr lang="ru-RU" sz="2200" dirty="0" smtClean="0">
              <a:solidFill>
                <a:schemeClr val="bg1"/>
              </a:solidFill>
              <a:latin typeface="Times New Roman" pitchFamily="18" charset="0"/>
              <a:cs typeface="Times New Roman" pitchFamily="18" charset="0"/>
            </a:endParaRPr>
          </a:p>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The most widely used way of joining structural parts of modern aircraft is welding.</a:t>
            </a:r>
            <a:endParaRPr lang="ru-RU" sz="2200" dirty="0" smtClean="0">
              <a:solidFill>
                <a:schemeClr val="bg1"/>
              </a:solidFill>
              <a:latin typeface="Times New Roman" pitchFamily="18" charset="0"/>
              <a:cs typeface="Times New Roman" pitchFamily="18" charset="0"/>
            </a:endParaRPr>
          </a:p>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Glued joints  are widely used in large-size aircraft construction.</a:t>
            </a:r>
            <a:endParaRPr lang="ru-RU" sz="2200" dirty="0" smtClean="0">
              <a:solidFill>
                <a:schemeClr val="bg1"/>
              </a:solidFill>
              <a:latin typeface="Times New Roman" pitchFamily="18" charset="0"/>
              <a:cs typeface="Times New Roman" pitchFamily="18" charset="0"/>
            </a:endParaRPr>
          </a:p>
          <a:p>
            <a:pPr marL="514350" lvl="0" indent="-514350">
              <a:buClrTx/>
              <a:buFont typeface="+mj-lt"/>
              <a:buAutoNum type="arabicPeriod"/>
            </a:pPr>
            <a:r>
              <a:rPr lang="en-US" sz="2200" dirty="0" smtClean="0">
                <a:solidFill>
                  <a:schemeClr val="bg1"/>
                </a:solidFill>
                <a:latin typeface="Times New Roman" pitchFamily="18" charset="0"/>
                <a:cs typeface="Times New Roman" pitchFamily="18" charset="0"/>
              </a:rPr>
              <a:t>Modern aircrafts are made in modular form and their modular construction facilitates the rapid replacement of  worn assemblies. </a:t>
            </a:r>
            <a:endParaRPr lang="ru-RU" sz="2200" dirty="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86800" cy="838200"/>
          </a:xfrm>
        </p:spPr>
        <p:txBody>
          <a:bodyPr>
            <a:normAutofit/>
          </a:bodyPr>
          <a:lstStyle/>
          <a:p>
            <a:pPr lvl="0" algn="ctr"/>
            <a:r>
              <a:rPr lang="en-US" sz="3000" b="1" cap="none" dirty="0" smtClean="0">
                <a:solidFill>
                  <a:schemeClr val="bg1"/>
                </a:solidFill>
                <a:latin typeface="Times New Roman" pitchFamily="18" charset="0"/>
                <a:ea typeface="+mn-ea"/>
                <a:cs typeface="Times New Roman" pitchFamily="18" charset="0"/>
              </a:rPr>
              <a:t>Complete the sentences:</a:t>
            </a:r>
            <a:endParaRPr lang="ru-RU" sz="3000" b="1" cap="none" dirty="0" smtClean="0">
              <a:solidFill>
                <a:schemeClr val="bg1"/>
              </a:solidFill>
              <a:latin typeface="Times New Roman" pitchFamily="18" charset="0"/>
              <a:ea typeface="+mn-ea"/>
              <a:cs typeface="Times New Roman" pitchFamily="18" charset="0"/>
            </a:endParaRPr>
          </a:p>
        </p:txBody>
      </p:sp>
      <p:sp>
        <p:nvSpPr>
          <p:cNvPr id="3" name="Содержимое 2"/>
          <p:cNvSpPr>
            <a:spLocks noGrp="1"/>
          </p:cNvSpPr>
          <p:nvPr>
            <p:ph idx="1"/>
          </p:nvPr>
        </p:nvSpPr>
        <p:spPr>
          <a:xfrm>
            <a:off x="714348" y="714356"/>
            <a:ext cx="7715304" cy="5572164"/>
          </a:xfrm>
        </p:spPr>
        <p:txBody>
          <a:bodyPr>
            <a:noAutofit/>
          </a:bodyPr>
          <a:lstStyle/>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The oleo absorber is usually filled with…..</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The main ways of joining structural elements are….</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The main duties of metal-sheet workers are….</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 For repair work in the field electricians often use …..</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Aircraft technicians and other specialists prepare airplanes for ….</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 are made in modular form and their modular construction facilitates the rapid replacement of  worn assemblies. </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smtClean="0">
                <a:ln w="3175" cmpd="sng">
                  <a:noFill/>
                </a:ln>
                <a:solidFill>
                  <a:schemeClr val="bg1"/>
                </a:solidFill>
                <a:latin typeface="Times New Roman" pitchFamily="18" charset="0"/>
                <a:cs typeface="Times New Roman" pitchFamily="18" charset="0"/>
              </a:rPr>
              <a:t>………. make a test to ensure that the landing gear can move up and down as it should.</a:t>
            </a:r>
            <a:endParaRPr lang="ru-RU" sz="2200" dirty="0" smtClean="0">
              <a:ln w="3175" cmpd="sng">
                <a:noFill/>
              </a:ln>
              <a:solidFill>
                <a:schemeClr val="bg1"/>
              </a:solidFill>
              <a:latin typeface="Times New Roman" pitchFamily="18" charset="0"/>
              <a:cs typeface="Times New Roman" pitchFamily="18" charset="0"/>
            </a:endParaRPr>
          </a:p>
          <a:p>
            <a:pPr marL="457200" lvl="0" indent="-457200">
              <a:spcBef>
                <a:spcPts val="0"/>
              </a:spcBef>
              <a:spcAft>
                <a:spcPts val="0"/>
              </a:spcAft>
              <a:buClrTx/>
              <a:buFont typeface="+mj-lt"/>
              <a:buAutoNum type="arabicPeriod"/>
            </a:pPr>
            <a:r>
              <a:rPr lang="en-US" sz="2200" dirty="0" err="1" smtClean="0">
                <a:ln w="3175" cmpd="sng">
                  <a:noFill/>
                </a:ln>
                <a:solidFill>
                  <a:schemeClr val="bg1"/>
                </a:solidFill>
                <a:latin typeface="Times New Roman" pitchFamily="18" charset="0"/>
                <a:cs typeface="Times New Roman" pitchFamily="18" charset="0"/>
              </a:rPr>
              <a:t>Glueing</a:t>
            </a:r>
            <a:r>
              <a:rPr lang="en-US" sz="2200" dirty="0" smtClean="0">
                <a:ln w="3175" cmpd="sng">
                  <a:noFill/>
                </a:ln>
                <a:solidFill>
                  <a:schemeClr val="bg1"/>
                </a:solidFill>
                <a:latin typeface="Times New Roman" pitchFamily="18" charset="0"/>
                <a:cs typeface="Times New Roman" pitchFamily="18" charset="0"/>
              </a:rPr>
              <a:t> is another efficient and cheap way of joining sheets of metal and composite materials to the structural parts of ………</a:t>
            </a:r>
            <a:endParaRPr lang="ru-RU" sz="2200" dirty="0" smtClean="0">
              <a:ln w="3175" cmpd="sng">
                <a:noFill/>
              </a:ln>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500166" y="2214554"/>
            <a:ext cx="6357982" cy="2071702"/>
          </a:xfrm>
        </p:spPr>
        <p:txBody>
          <a:bodyPr>
            <a:noAutofit/>
          </a:bodyPr>
          <a:lstStyle/>
          <a:p>
            <a:pPr lvl="0" algn="just"/>
            <a:r>
              <a:rPr lang="en-US" sz="3500" b="1" cap="none" dirty="0" smtClean="0">
                <a:solidFill>
                  <a:schemeClr val="bg1"/>
                </a:solidFill>
                <a:latin typeface="Times New Roman" pitchFamily="18" charset="0"/>
                <a:cs typeface="Times New Roman" pitchFamily="18" charset="0"/>
              </a:rPr>
              <a:t>Using the information from the text say what skills and tools aircraft technicians must have to prepare an aircraft for flight.</a:t>
            </a:r>
            <a:r>
              <a:rPr lang="en-US" sz="3500" dirty="0" smtClean="0"/>
              <a:t> </a:t>
            </a:r>
            <a:endParaRPr lang="ru-RU" sz="35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1285860"/>
            <a:ext cx="7072362" cy="4143404"/>
          </a:xfrm>
        </p:spPr>
        <p:txBody>
          <a:bodyPr>
            <a:normAutofit/>
          </a:bodyPr>
          <a:lstStyle/>
          <a:p>
            <a:pPr algn="ctr">
              <a:buNone/>
            </a:pPr>
            <a:r>
              <a:rPr lang="ru-RU" sz="3600" b="1" i="1" dirty="0" smtClean="0">
                <a:solidFill>
                  <a:schemeClr val="bg1"/>
                </a:solidFill>
                <a:latin typeface="Times New Roman" pitchFamily="18" charset="0"/>
                <a:cs typeface="Times New Roman" pitchFamily="18" charset="0"/>
              </a:rPr>
              <a:t>Примерная программа </a:t>
            </a:r>
            <a:r>
              <a:rPr lang="ru-RU" sz="3600" dirty="0">
                <a:solidFill>
                  <a:schemeClr val="bg1"/>
                </a:solidFill>
                <a:latin typeface="Times New Roman" pitchFamily="18" charset="0"/>
                <a:cs typeface="Times New Roman" pitchFamily="18" charset="0"/>
              </a:rPr>
              <a:t>учебной дисциплины </a:t>
            </a:r>
            <a:r>
              <a:rPr lang="ru-RU" sz="3600" b="1" i="1" dirty="0">
                <a:solidFill>
                  <a:schemeClr val="bg1"/>
                </a:solidFill>
                <a:latin typeface="Times New Roman" pitchFamily="18" charset="0"/>
                <a:cs typeface="Times New Roman" pitchFamily="18" charset="0"/>
              </a:rPr>
              <a:t>«Английский язык» </a:t>
            </a:r>
            <a:r>
              <a:rPr lang="ru-RU" sz="3600" dirty="0">
                <a:solidFill>
                  <a:schemeClr val="bg1"/>
                </a:solidFill>
                <a:latin typeface="Times New Roman" pitchFamily="18" charset="0"/>
                <a:cs typeface="Times New Roman" pitchFamily="18" charset="0"/>
              </a:rPr>
              <a:t>для специальностей СПО автора Тимофеева В.Г., рекомендованной ФГУ “ФИРО” </a:t>
            </a:r>
            <a:r>
              <a:rPr lang="ru-RU" sz="3600" dirty="0" err="1">
                <a:solidFill>
                  <a:schemeClr val="bg1"/>
                </a:solidFill>
                <a:latin typeface="Times New Roman" pitchFamily="18" charset="0"/>
                <a:cs typeface="Times New Roman" pitchFamily="18" charset="0"/>
              </a:rPr>
              <a:t>Минобрнауки</a:t>
            </a:r>
            <a:r>
              <a:rPr lang="ru-RU" sz="3600" dirty="0">
                <a:solidFill>
                  <a:schemeClr val="bg1"/>
                </a:solidFill>
                <a:latin typeface="Times New Roman" pitchFamily="18" charset="0"/>
                <a:cs typeface="Times New Roman" pitchFamily="18" charset="0"/>
              </a:rPr>
              <a:t> России 2008 </a:t>
            </a:r>
            <a:r>
              <a:rPr lang="ru-RU" sz="3600" dirty="0" smtClean="0">
                <a:solidFill>
                  <a:schemeClr val="bg1"/>
                </a:solidFill>
                <a:latin typeface="Times New Roman" pitchFamily="18" charset="0"/>
                <a:cs typeface="Times New Roman" pitchFamily="18" charset="0"/>
              </a:rPr>
              <a:t>года</a:t>
            </a:r>
            <a:endParaRPr lang="ru-RU" sz="3600" dirty="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285860"/>
            <a:ext cx="8501122" cy="4143404"/>
          </a:xfrm>
        </p:spPr>
        <p:txBody>
          <a:bodyPr>
            <a:normAutofit/>
          </a:bodyPr>
          <a:lstStyle/>
          <a:p>
            <a:pPr algn="ctr">
              <a:buNone/>
            </a:pPr>
            <a:r>
              <a:rPr lang="ru-RU" sz="3600" b="1" dirty="0" smtClean="0">
                <a:solidFill>
                  <a:schemeClr val="bg1"/>
                </a:solidFill>
                <a:latin typeface="Times New Roman" pitchFamily="18" charset="0"/>
                <a:cs typeface="Times New Roman" pitchFamily="18" charset="0"/>
              </a:rPr>
              <a:t>Рабочая программа </a:t>
            </a:r>
            <a:r>
              <a:rPr lang="ru-RU" sz="3600" dirty="0">
                <a:solidFill>
                  <a:schemeClr val="bg1"/>
                </a:solidFill>
                <a:latin typeface="Times New Roman" pitchFamily="18" charset="0"/>
                <a:cs typeface="Times New Roman" pitchFamily="18" charset="0"/>
              </a:rPr>
              <a:t>учебной дисциплины </a:t>
            </a:r>
            <a:r>
              <a:rPr lang="ru-RU" sz="3600" b="1" dirty="0">
                <a:solidFill>
                  <a:schemeClr val="bg1"/>
                </a:solidFill>
                <a:latin typeface="Times New Roman" pitchFamily="18" charset="0"/>
                <a:cs typeface="Times New Roman" pitchFamily="18" charset="0"/>
              </a:rPr>
              <a:t>«Английский </a:t>
            </a:r>
            <a:r>
              <a:rPr lang="ru-RU" sz="3600" b="1" dirty="0" smtClean="0">
                <a:solidFill>
                  <a:schemeClr val="bg1"/>
                </a:solidFill>
                <a:latin typeface="Times New Roman" pitchFamily="18" charset="0"/>
                <a:cs typeface="Times New Roman" pitchFamily="18" charset="0"/>
              </a:rPr>
              <a:t>язык</a:t>
            </a:r>
            <a:r>
              <a:rPr lang="ru-RU" sz="3600" b="1" dirty="0">
                <a:solidFill>
                  <a:schemeClr val="bg1"/>
                </a:solidFill>
                <a:latin typeface="Times New Roman" pitchFamily="18" charset="0"/>
                <a:cs typeface="Times New Roman" pitchFamily="18" charset="0"/>
              </a:rPr>
              <a:t>» </a:t>
            </a:r>
            <a:r>
              <a:rPr lang="ru-RU" sz="3600" dirty="0">
                <a:solidFill>
                  <a:schemeClr val="bg1"/>
                </a:solidFill>
                <a:latin typeface="Times New Roman" pitchFamily="18" charset="0"/>
                <a:cs typeface="Times New Roman" pitchFamily="18" charset="0"/>
              </a:rPr>
              <a:t>для </a:t>
            </a:r>
            <a:r>
              <a:rPr lang="ru-RU" sz="3600" dirty="0" smtClean="0">
                <a:solidFill>
                  <a:schemeClr val="bg1"/>
                </a:solidFill>
                <a:latin typeface="Times New Roman" pitchFamily="18" charset="0"/>
                <a:cs typeface="Times New Roman" pitchFamily="18" charset="0"/>
              </a:rPr>
              <a:t>специальности 160108 </a:t>
            </a:r>
            <a:r>
              <a:rPr lang="ru-RU" sz="3600" b="1" dirty="0" smtClean="0">
                <a:solidFill>
                  <a:schemeClr val="bg1"/>
                </a:solidFill>
                <a:latin typeface="Times New Roman" pitchFamily="18" charset="0"/>
                <a:cs typeface="Times New Roman" pitchFamily="18" charset="0"/>
              </a:rPr>
              <a:t>«Производство летательных аппаратов» </a:t>
            </a:r>
          </a:p>
          <a:p>
            <a:pPr algn="ctr">
              <a:lnSpc>
                <a:spcPct val="120000"/>
              </a:lnSpc>
              <a:spcBef>
                <a:spcPts val="0"/>
              </a:spcBef>
              <a:spcAft>
                <a:spcPts val="0"/>
              </a:spcAft>
              <a:buNone/>
            </a:pPr>
            <a:endParaRPr lang="ru-RU" sz="2800" dirty="0" smtClean="0">
              <a:solidFill>
                <a:schemeClr val="bg1"/>
              </a:solidFill>
              <a:latin typeface="Times New Roman" pitchFamily="18" charset="0"/>
              <a:cs typeface="Times New Roman" pitchFamily="18" charset="0"/>
            </a:endParaRPr>
          </a:p>
          <a:p>
            <a:pPr algn="ctr">
              <a:lnSpc>
                <a:spcPct val="120000"/>
              </a:lnSpc>
              <a:spcBef>
                <a:spcPts val="0"/>
              </a:spcBef>
              <a:spcAft>
                <a:spcPts val="0"/>
              </a:spcAft>
              <a:buNone/>
            </a:pPr>
            <a:r>
              <a:rPr lang="ru-RU" sz="2800" dirty="0" smtClean="0">
                <a:solidFill>
                  <a:schemeClr val="bg1"/>
                </a:solidFill>
                <a:latin typeface="Times New Roman" pitchFamily="18" charset="0"/>
                <a:cs typeface="Times New Roman" pitchFamily="18" charset="0"/>
              </a:rPr>
              <a:t>Составители</a:t>
            </a:r>
            <a:r>
              <a:rPr lang="en-US" sz="2800" dirty="0" smtClean="0">
                <a:solidFill>
                  <a:schemeClr val="bg1"/>
                </a:solidFill>
                <a:latin typeface="Times New Roman" pitchFamily="18" charset="0"/>
                <a:cs typeface="Times New Roman" pitchFamily="18" charset="0"/>
              </a:rPr>
              <a:t>:</a:t>
            </a:r>
            <a:r>
              <a:rPr lang="ru-RU" sz="2800" dirty="0" smtClean="0">
                <a:solidFill>
                  <a:schemeClr val="bg1"/>
                </a:solidFill>
                <a:latin typeface="Times New Roman" pitchFamily="18" charset="0"/>
                <a:cs typeface="Times New Roman" pitchFamily="18" charset="0"/>
              </a:rPr>
              <a:t> преподаватели ГБОУ СПО МАТ имени Н.Н. </a:t>
            </a:r>
            <a:r>
              <a:rPr lang="ru-RU" sz="2800" dirty="0" err="1" smtClean="0">
                <a:solidFill>
                  <a:schemeClr val="bg1"/>
                </a:solidFill>
                <a:latin typeface="Times New Roman" pitchFamily="18" charset="0"/>
                <a:cs typeface="Times New Roman" pitchFamily="18" charset="0"/>
              </a:rPr>
              <a:t>Годовикова</a:t>
            </a:r>
            <a:r>
              <a:rPr lang="ru-RU" sz="2800" dirty="0" smtClean="0">
                <a:solidFill>
                  <a:schemeClr val="bg1"/>
                </a:solidFill>
                <a:latin typeface="Times New Roman" pitchFamily="18" charset="0"/>
                <a:cs typeface="Times New Roman" pitchFamily="18" charset="0"/>
              </a:rPr>
              <a:t> Кошелева Е.В., </a:t>
            </a:r>
            <a:r>
              <a:rPr lang="ru-RU" sz="2800" dirty="0" err="1" smtClean="0">
                <a:solidFill>
                  <a:schemeClr val="bg1"/>
                </a:solidFill>
                <a:latin typeface="Times New Roman" pitchFamily="18" charset="0"/>
                <a:cs typeface="Times New Roman" pitchFamily="18" charset="0"/>
              </a:rPr>
              <a:t>Орчакова</a:t>
            </a:r>
            <a:r>
              <a:rPr lang="ru-RU" sz="2800" dirty="0" smtClean="0">
                <a:solidFill>
                  <a:schemeClr val="bg1"/>
                </a:solidFill>
                <a:latin typeface="Times New Roman" pitchFamily="18" charset="0"/>
                <a:cs typeface="Times New Roman" pitchFamily="18" charset="0"/>
              </a:rPr>
              <a:t> С.В.</a:t>
            </a:r>
            <a:endParaRPr lang="ru-RU" sz="2800" dirty="0">
              <a:solidFill>
                <a:schemeClr val="bg1"/>
              </a:solidFill>
              <a:latin typeface="Times New Roman" pitchFamily="18"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graphicFrame>
        <p:nvGraphicFramePr>
          <p:cNvPr id="4" name="Содержимое 3"/>
          <p:cNvGraphicFramePr>
            <a:graphicFrameLocks noChangeAspect="1"/>
          </p:cNvGraphicFramePr>
          <p:nvPr>
            <p:ph idx="1"/>
          </p:nvPr>
        </p:nvGraphicFramePr>
        <p:xfrm>
          <a:off x="142844" y="142852"/>
          <a:ext cx="8905906" cy="6929486"/>
        </p:xfrm>
        <a:graphic>
          <a:graphicData uri="http://schemas.openxmlformats.org/presentationml/2006/ole">
            <p:oleObj spid="_x0000_s1026" name="Документ" r:id="rId3" imgW="9979316" imgH="7843550" progId="Word.Document.12">
              <p:embed/>
            </p:oleObj>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0"/>
            <a:ext cx="8501122" cy="6429420"/>
          </a:xfrm>
        </p:spPr>
        <p:txBody>
          <a:bodyPr>
            <a:noAutofit/>
          </a:bodyPr>
          <a:lstStyle/>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№1: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Подготовить письменное сообщение на тему: «Правила поведения учащегося в техникуме, его права и обязанности»;</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№2: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Написать письмо другу о любимом виде спорта;</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№3: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Выполнить проектную работу: «Сравнение погоды в Москве, Лондоне, Вашингтоне»;</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№4 (по выбору): </a:t>
            </a:r>
            <a:endParaRPr lang="ru-RU" sz="1600" dirty="0" smtClean="0">
              <a:latin typeface="Times New Roman" pitchFamily="18" charset="0"/>
              <a:cs typeface="Times New Roman" pitchFamily="18" charset="0"/>
            </a:endParaRPr>
          </a:p>
          <a:p>
            <a:pPr algn="just">
              <a:spcBef>
                <a:spcPts val="0"/>
              </a:spcBef>
              <a:spcAft>
                <a:spcPts val="0"/>
              </a:spcAft>
            </a:pP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Выполнить реферирование статьи</a:t>
            </a:r>
            <a:r>
              <a:rPr lang="en-US" sz="1600" dirty="0" smtClean="0">
                <a:latin typeface="Times New Roman" pitchFamily="18" charset="0"/>
                <a:cs typeface="Times New Roman" pitchFamily="18" charset="0"/>
              </a:rPr>
              <a:t>: «Eco-friendly Planes of the Future»;</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 Подготовить письменное сообщение на тему: «Влияние современных технологических процессов производства на окружающую среду»;</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№5 (по выбору):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 Подготовить письменное сообщение на тему: «Один день студента»;</a:t>
            </a:r>
          </a:p>
          <a:p>
            <a:pPr algn="just">
              <a:spcBef>
                <a:spcPts val="0"/>
              </a:spcBef>
              <a:spcAft>
                <a:spcPts val="0"/>
              </a:spcAft>
            </a:pPr>
            <a:r>
              <a:rPr lang="ru-RU" sz="1600" dirty="0" smtClean="0">
                <a:latin typeface="Times New Roman" pitchFamily="18" charset="0"/>
                <a:cs typeface="Times New Roman" pitchFamily="18" charset="0"/>
              </a:rPr>
              <a:t>- Составить учебное расписание на неделю (на английском языке);</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№6: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Написать эссе о прочитанном литературном произведении или любимом фильме;</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№7: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Выполнить проект в форме презентации на тему: «Страна изучаемого языка (по выбору): общие сведения, государственное устройство, праздники, обычаи и традиции»;</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№8: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Выполнить проект в форме презентации на тему: «Измерительные приборы»;</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№9: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Выполнить реферирование научно-технического текста: «</a:t>
            </a:r>
            <a:r>
              <a:rPr lang="en-US" sz="1600" dirty="0" smtClean="0">
                <a:latin typeface="Times New Roman" pitchFamily="18" charset="0"/>
                <a:cs typeface="Times New Roman" pitchFamily="18" charset="0"/>
              </a:rPr>
              <a:t>The World</a:t>
            </a:r>
            <a:r>
              <a:rPr lang="ru-RU" sz="1600"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s Largest Aircraft</a:t>
            </a:r>
            <a:r>
              <a:rPr lang="ru-RU" sz="1600" dirty="0" smtClean="0">
                <a:latin typeface="Times New Roman" pitchFamily="18" charset="0"/>
                <a:cs typeface="Times New Roman" pitchFamily="18" charset="0"/>
              </a:rPr>
              <a:t>»;</a:t>
            </a:r>
          </a:p>
          <a:p>
            <a:pPr algn="just">
              <a:spcBef>
                <a:spcPts val="0"/>
              </a:spcBef>
              <a:spcAft>
                <a:spcPts val="0"/>
              </a:spcAft>
            </a:pPr>
            <a:r>
              <a:rPr lang="ru-RU" sz="1600" u="sng" dirty="0" smtClean="0">
                <a:latin typeface="Times New Roman" pitchFamily="18" charset="0"/>
                <a:cs typeface="Times New Roman" pitchFamily="18" charset="0"/>
              </a:rPr>
              <a:t>Самостоятельная работа №10: </a:t>
            </a:r>
            <a:endParaRPr lang="ru-RU" sz="1600" dirty="0" smtClean="0">
              <a:latin typeface="Times New Roman" pitchFamily="18" charset="0"/>
              <a:cs typeface="Times New Roman" pitchFamily="18" charset="0"/>
            </a:endParaRPr>
          </a:p>
          <a:p>
            <a:pPr algn="just">
              <a:spcBef>
                <a:spcPts val="0"/>
              </a:spcBef>
              <a:spcAft>
                <a:spcPts val="0"/>
              </a:spcAft>
            </a:pPr>
            <a:r>
              <a:rPr lang="ru-RU" sz="1600" dirty="0" smtClean="0">
                <a:latin typeface="Times New Roman" pitchFamily="18" charset="0"/>
                <a:cs typeface="Times New Roman" pitchFamily="18" charset="0"/>
              </a:rPr>
              <a:t>Выполнить проектную работу: «Инструкция по эксплуатации оборудования (по выбору)»</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548680"/>
            <a:ext cx="8496944" cy="2304256"/>
          </a:xfrm>
        </p:spPr>
        <p:txBody>
          <a:bodyPr>
            <a:noAutofit/>
          </a:bodyPr>
          <a:lstStyle/>
          <a:p>
            <a:r>
              <a:rPr lang="ru-RU" sz="4000" b="1" dirty="0" smtClean="0"/>
              <a:t>Тема: Основные геометрические понятия и физические явления</a:t>
            </a:r>
            <a:r>
              <a:rPr lang="en-US" sz="4000" b="1" dirty="0" smtClean="0"/>
              <a:t> </a:t>
            </a:r>
            <a:r>
              <a:rPr lang="ru-RU" sz="4000" b="1" dirty="0" smtClean="0"/>
              <a:t>(4 ч)</a:t>
            </a:r>
            <a:endParaRPr lang="ru-RU" sz="4000" b="1" dirty="0"/>
          </a:p>
        </p:txBody>
      </p:sp>
      <p:sp>
        <p:nvSpPr>
          <p:cNvPr id="3" name="Подзаголовок 2"/>
          <p:cNvSpPr>
            <a:spLocks noGrp="1"/>
          </p:cNvSpPr>
          <p:nvPr>
            <p:ph type="subTitle" idx="1"/>
          </p:nvPr>
        </p:nvSpPr>
        <p:spPr>
          <a:xfrm>
            <a:off x="179512" y="4005064"/>
            <a:ext cx="8784976" cy="2286016"/>
          </a:xfrm>
        </p:spPr>
        <p:txBody>
          <a:bodyPr>
            <a:noAutofit/>
          </a:bodyPr>
          <a:lstStyle/>
          <a:p>
            <a:pPr algn="l"/>
            <a:r>
              <a:rPr lang="ru-RU" sz="3200" dirty="0" smtClean="0">
                <a:solidFill>
                  <a:schemeClr val="bg1"/>
                </a:solidFill>
              </a:rPr>
              <a:t>Цель урока:</a:t>
            </a:r>
            <a:r>
              <a:rPr lang="en-US" sz="3200" dirty="0" smtClean="0">
                <a:solidFill>
                  <a:schemeClr val="bg1"/>
                </a:solidFill>
              </a:rPr>
              <a:t> </a:t>
            </a:r>
            <a:r>
              <a:rPr lang="ru-RU" sz="3200" dirty="0" smtClean="0">
                <a:solidFill>
                  <a:schemeClr val="bg1"/>
                </a:solidFill>
              </a:rPr>
              <a:t>Студенты смогут использовать в речи названия геометрических фигур и понятия из геометрии.</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4EAF8"/>
        </a:solidFill>
        <a:effectLst/>
      </p:bgPr>
    </p:bg>
    <p:spTree>
      <p:nvGrpSpPr>
        <p:cNvPr id="1" name=""/>
        <p:cNvGrpSpPr/>
        <p:nvPr/>
      </p:nvGrpSpPr>
      <p:grpSpPr>
        <a:xfrm>
          <a:off x="0" y="0"/>
          <a:ext cx="0" cy="0"/>
          <a:chOff x="0" y="0"/>
          <a:chExt cx="0" cy="0"/>
        </a:xfrm>
      </p:grpSpPr>
      <p:sp>
        <p:nvSpPr>
          <p:cNvPr id="2" name="TextBox 1"/>
          <p:cNvSpPr txBox="1"/>
          <p:nvPr/>
        </p:nvSpPr>
        <p:spPr>
          <a:xfrm>
            <a:off x="1500166" y="357166"/>
            <a:ext cx="6143668" cy="553998"/>
          </a:xfrm>
          <a:prstGeom prst="rect">
            <a:avLst/>
          </a:prstGeom>
          <a:noFill/>
        </p:spPr>
        <p:txBody>
          <a:bodyPr wrap="square" rtlCol="0">
            <a:spAutoFit/>
          </a:bodyPr>
          <a:lstStyle/>
          <a:p>
            <a:pPr algn="ctr"/>
            <a:r>
              <a:rPr lang="en-US" sz="3000" b="1" dirty="0" smtClean="0">
                <a:solidFill>
                  <a:schemeClr val="bg1"/>
                </a:solidFill>
                <a:latin typeface="Times New Roman" pitchFamily="18" charset="0"/>
                <a:cs typeface="Times New Roman" pitchFamily="18" charset="0"/>
              </a:rPr>
              <a:t>Guess the topic.</a:t>
            </a:r>
            <a:endParaRPr lang="ru-RU" sz="3000" b="1" dirty="0">
              <a:solidFill>
                <a:schemeClr val="bg1"/>
              </a:solidFill>
              <a:latin typeface="Times New Roman" pitchFamily="18" charset="0"/>
              <a:cs typeface="Times New Roman"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66205" y="1268760"/>
            <a:ext cx="7811590" cy="508706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Сектор">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
  <TotalTime>732</TotalTime>
  <Words>2036</Words>
  <Application>Microsoft Office PowerPoint</Application>
  <PresentationFormat>Экран (4:3)</PresentationFormat>
  <Paragraphs>209</Paragraphs>
  <Slides>34</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34</vt:i4>
      </vt:variant>
    </vt:vector>
  </HeadingPairs>
  <TitlesOfParts>
    <vt:vector size="36" baseType="lpstr">
      <vt:lpstr>Сектор</vt:lpstr>
      <vt:lpstr>Документ</vt:lpstr>
      <vt:lpstr>Слайд 1</vt:lpstr>
      <vt:lpstr>Слайд 2</vt:lpstr>
      <vt:lpstr>Слайд 3</vt:lpstr>
      <vt:lpstr>Слайд 4</vt:lpstr>
      <vt:lpstr>Слайд 5</vt:lpstr>
      <vt:lpstr>Слайд 6</vt:lpstr>
      <vt:lpstr>Слайд 7</vt:lpstr>
      <vt:lpstr>Тема: Основные геометрические понятия и физические явления (4 ч)</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Тема урока: ОБОРУДОВАНИЕ. РАБОТА.</vt:lpstr>
      <vt:lpstr>Слайд 22</vt:lpstr>
      <vt:lpstr>The word «aircraft» means any kind of craft or vehicle which air can support.</vt:lpstr>
      <vt:lpstr>Match these columns and show these parts in the picture.</vt:lpstr>
      <vt:lpstr>Match the words in the box to their meaning:</vt:lpstr>
      <vt:lpstr>Match the pictures and the verbs The verbs: to control, to keep, to glue, to pump up, to repair,  to weld, to solder, to replace, to drill, to dismantle</vt:lpstr>
      <vt:lpstr>Check your answers.</vt:lpstr>
      <vt:lpstr>Match the verb and the noun:</vt:lpstr>
      <vt:lpstr>Make 6 phrases or 4 sentences using the pictures and the verbs bellow.</vt:lpstr>
      <vt:lpstr>Put in the right form :   to drill, to pump up, to keep, to test, to prepare, to repair, to glue, to weld.</vt:lpstr>
      <vt:lpstr>Read the text and say what specialists prepare an aircraft for flight.</vt:lpstr>
      <vt:lpstr>Find out if the statement is true or false.</vt:lpstr>
      <vt:lpstr>Complete the sentences:</vt:lpstr>
      <vt:lpstr>Using the information from the text say what skills and tools aircraft technicians must have to prepare an aircraft for flight.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Основные геометрические понятия и</dc:title>
  <dc:creator>Inferno</dc:creator>
  <cp:lastModifiedBy>Света</cp:lastModifiedBy>
  <cp:revision>72</cp:revision>
  <dcterms:created xsi:type="dcterms:W3CDTF">2014-03-25T06:04:22Z</dcterms:created>
  <dcterms:modified xsi:type="dcterms:W3CDTF">2014-03-31T08:49:10Z</dcterms:modified>
</cp:coreProperties>
</file>