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0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7FD7C-AB48-4D7E-85E5-2C1A69D8B5BD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785085-063C-4AC0-9BEE-2F6998B7D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Дидактические игры</a:t>
            </a:r>
            <a:r>
              <a:rPr lang="ru-RU" dirty="0" smtClean="0"/>
              <a:t> </a:t>
            </a:r>
            <a:r>
              <a:rPr lang="ru-RU" sz="1200" b="1" dirty="0" smtClean="0"/>
              <a:t> Наблюдения в природе</a:t>
            </a:r>
          </a:p>
          <a:p>
            <a:r>
              <a:rPr lang="ru-RU" dirty="0" smtClean="0"/>
              <a:t>Пальчиковые игры,</a:t>
            </a:r>
            <a:r>
              <a:rPr lang="ru-RU" baseline="0" dirty="0" smtClean="0"/>
              <a:t> подвижные игры, труд и наблюдения в природе, продуктивная деятельность.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94F63-7684-46B8-926F-C26589C2082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94F63-7684-46B8-926F-C26589C20825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38D7-793B-432F-B6EF-F262CD019924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921A-C084-47D6-8BF4-AD60D7BCD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38D7-793B-432F-B6EF-F262CD019924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921A-C084-47D6-8BF4-AD60D7BCD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38D7-793B-432F-B6EF-F262CD019924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921A-C084-47D6-8BF4-AD60D7BCD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38D7-793B-432F-B6EF-F262CD019924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921A-C084-47D6-8BF4-AD60D7BCD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38D7-793B-432F-B6EF-F262CD019924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921A-C084-47D6-8BF4-AD60D7BCD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38D7-793B-432F-B6EF-F262CD019924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921A-C084-47D6-8BF4-AD60D7BCD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38D7-793B-432F-B6EF-F262CD019924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921A-C084-47D6-8BF4-AD60D7BCD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38D7-793B-432F-B6EF-F262CD019924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921A-C084-47D6-8BF4-AD60D7BCD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38D7-793B-432F-B6EF-F262CD019924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921A-C084-47D6-8BF4-AD60D7BCD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38D7-793B-432F-B6EF-F262CD019924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921A-C084-47D6-8BF4-AD60D7BCD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38D7-793B-432F-B6EF-F262CD019924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921A-C084-47D6-8BF4-AD60D7BCD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438D7-793B-432F-B6EF-F262CD019924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7921A-C084-47D6-8BF4-AD60D7BCD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microsoft.com/office/2007/relationships/hdphoto" Target="../media/hdphoto4.wdp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7.wdp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microsoft.com/office/2007/relationships/hdphoto" Target="../media/hdphoto9.wdp"/><Relationship Id="rId7" Type="http://schemas.microsoft.com/office/2007/relationships/hdphoto" Target="../media/hdphoto11.wdp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microsoft.com/office/2007/relationships/hdphoto" Target="../media/hdphoto10.wdp"/><Relationship Id="rId4" Type="http://schemas.openxmlformats.org/officeDocument/2006/relationships/image" Target="../media/image38.jpeg"/><Relationship Id="rId9" Type="http://schemas.microsoft.com/office/2007/relationships/hdphoto" Target="../media/hdphoto12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C:\Users\Михаил\Downloads\IMG-20170420-WA0004.jpe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5400000">
            <a:off x="648335" y="-984003"/>
            <a:ext cx="7883841" cy="918051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1556792"/>
            <a:ext cx="9180512" cy="2232248"/>
          </a:xfrm>
          <a:prstGeom prst="rect">
            <a:avLst/>
          </a:pr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422235"/>
            <a:ext cx="6912768" cy="1368152"/>
          </a:xfrm>
          <a:noFill/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№ 41 «</a:t>
            </a:r>
            <a:r>
              <a:rPr lang="ru-RU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аряночка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2996952"/>
            <a:ext cx="3456384" cy="792088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Опыт работы воспитателя</a:t>
            </a:r>
          </a:p>
          <a:p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Сухоруковой  Г.П.</a:t>
            </a:r>
            <a:endParaRPr lang="ru-RU" sz="20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 понимания друг друга: </a:t>
            </a:r>
            <a:b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мы разные, но все мы  живем в одной группе,</a:t>
            </a:r>
            <a:b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мы не отбираем, а договариваемся. 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Детсад\ПРОЕКТ Я И МОИ ДРУЗЬЯ\фото для проекта я и мои друзья\2014-05-19 08.05.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1064" y="1862826"/>
            <a:ext cx="2686800" cy="3582398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6">
                <a:lumMod val="60000"/>
                <a:lumOff val="40000"/>
              </a:schemeClr>
            </a:outerShdw>
          </a:effectLst>
        </p:spPr>
      </p:pic>
      <p:pic>
        <p:nvPicPr>
          <p:cNvPr id="1027" name="Picture 3" descr="C:\Детсад\ПРОЕКТ Я И МОИ ДРУЗЬЯ\фото для проекта я и мои друзья\20141121_10512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95936" y="1608071"/>
            <a:ext cx="4083154" cy="2396993"/>
          </a:xfrm>
          <a:prstGeom prst="rect">
            <a:avLst/>
          </a:prstGeom>
          <a:noFill/>
          <a:effectLst>
            <a:outerShdw blurRad="50800" dist="50800" dir="5400000" algn="ctr" rotWithShape="0">
              <a:srgbClr val="92D050"/>
            </a:outerShdw>
          </a:effectLst>
        </p:spPr>
      </p:pic>
      <p:pic>
        <p:nvPicPr>
          <p:cNvPr id="1029" name="Picture 5" descr="C:\Детсад\Проект я и мои друзья третий год обучения\к проекту я и мои друзьяНовая папка\2014-06-02 11.12.16 — копия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79912" y="4329100"/>
            <a:ext cx="3024336" cy="226825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FF0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своей работе я использую  любые игры, в которых дети учатся  понимать друг друга,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Picture 4" descr="C:\Детсад\ПРОЕКТ Я И МОИ ДРУЗЬЯ\фото для проекта я и мои друзья\2014-12-26 09.17.4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5887995" y="2334822"/>
            <a:ext cx="3343920" cy="250794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4">
                <a:lumMod val="60000"/>
                <a:lumOff val="40000"/>
              </a:schemeClr>
            </a:outerShdw>
          </a:effectLst>
        </p:spPr>
      </p:pic>
      <p:pic>
        <p:nvPicPr>
          <p:cNvPr id="2050" name="Picture 2" descr="C:\Детсад\ПРОЕКТ Я И МОИ ДРУЗЬЯ\фото для проекта я и мои друзья\20150423_15393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69926" y="3598202"/>
            <a:ext cx="3089316" cy="2316987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4">
                <a:lumMod val="60000"/>
                <a:lumOff val="40000"/>
              </a:schemeClr>
            </a:outerShdw>
          </a:effectLst>
        </p:spPr>
      </p:pic>
      <p:pic>
        <p:nvPicPr>
          <p:cNvPr id="2051" name="Picture 3" descr="C:\Детсад\ПРОЕКТ Я И МОИ ДРУЗЬЯ\фото для проекта я и мои друзья\2014-12-26 09.26.4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33377" y="1700808"/>
            <a:ext cx="1782199" cy="2376264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4">
                <a:lumMod val="60000"/>
                <a:lumOff val="4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игры, которые способствуют  сплочению коллектива.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2290" name="Picture 2" descr="C:\Users\Михаил\Documents\Для выпуска\20140219_1619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552" y="2492896"/>
            <a:ext cx="5149079" cy="3861809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2">
                <a:lumMod val="60000"/>
                <a:lumOff val="40000"/>
              </a:schemeClr>
            </a:outerShdw>
          </a:effectLst>
        </p:spPr>
      </p:pic>
      <p:pic>
        <p:nvPicPr>
          <p:cNvPr id="12291" name="Picture 3" descr="C:\Users\Михаил\Documents\Для выпуска\IMG-20170307-WA000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12160" y="1700808"/>
            <a:ext cx="2487063" cy="4525963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2">
                <a:lumMod val="60000"/>
                <a:lumOff val="4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коммуникативных навыков.</a:t>
            </a:r>
            <a:br>
              <a:rPr lang="ru-RU" sz="2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Закреплять представления детей о себе, как о члене коллектива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Детсад\Старшая группа\ФОТО\игры по интересам\20160112_1057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4319973" y="2312876"/>
            <a:ext cx="4464494" cy="3096343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70C0"/>
            </a:outerShdw>
          </a:effectLst>
        </p:spPr>
      </p:pic>
      <p:pic>
        <p:nvPicPr>
          <p:cNvPr id="5" name="Picture 2" descr="C:\Детсад\Старшая группа\ФОТО\20160121_16195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389132" y="2355283"/>
            <a:ext cx="4405293" cy="309634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70C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морально-нравственной, доброжелательной, творческой, стремящейся к развитию личности через театрализованные игры.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5076056" y="1484784"/>
            <a:ext cx="3652288" cy="2739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B050"/>
            </a:out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5575" y="4293095"/>
            <a:ext cx="3772271" cy="223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B050"/>
            </a:outerShdw>
          </a:effectLst>
        </p:spPr>
      </p:pic>
      <p:pic>
        <p:nvPicPr>
          <p:cNvPr id="8" name="Picture 3" descr="C:\Детсад\Подготовительная группа\Фото День Матери\IMG_850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48064" y="4365104"/>
            <a:ext cx="3240358" cy="2160239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B050"/>
            </a:outerShdw>
          </a:effectLst>
        </p:spPr>
      </p:pic>
      <p:pic>
        <p:nvPicPr>
          <p:cNvPr id="9" name="Picture 2" descr="C:\Детсад\Подготовительная группа\Фото День Матери\IMG_849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3888433" cy="259228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B05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 у детей способности осознавать свои эмоции и эмоциональные реакции других людей.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34819" name="Picture 3" descr="F:\детский сад\Старшая группа\Осень.Фото\20000115_1138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96003" y="2205933"/>
            <a:ext cx="3936437" cy="295232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FF00"/>
            </a:outerShdw>
          </a:effectLst>
        </p:spPr>
      </p:pic>
      <p:pic>
        <p:nvPicPr>
          <p:cNvPr id="6" name="Содержимое 4" descr="C:\Users\Михаил\AppData\Local\Microsoft\Windows\INetCache\Content.Word\DSC_0026.jpg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3568" y="2132856"/>
            <a:ext cx="3534152" cy="309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FFFF0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9"/>
            <a:ext cx="7931224" cy="792087"/>
          </a:xfrm>
          <a:solidFill>
            <a:schemeClr val="bg2">
              <a:lumMod val="50000"/>
            </a:schemeClr>
          </a:solidFill>
        </p:spPr>
        <p:txBody>
          <a:bodyPr>
            <a:normAutofit fontScale="90000"/>
          </a:bodyPr>
          <a:lstStyle/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Формирование  дружеских взаимоотношений между детьми. Рассказываю о том, как принято встречать гостей.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25602" name="Picture 2" descr="C:\Детсад\Подготовительная группа\фото\20161014_12311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5400000">
            <a:off x="99499" y="2392282"/>
            <a:ext cx="4789139" cy="290092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2">
                <a:lumMod val="60000"/>
                <a:lumOff val="40000"/>
              </a:schemeClr>
            </a:outerShdw>
          </a:effectLst>
        </p:spPr>
      </p:pic>
      <p:pic>
        <p:nvPicPr>
          <p:cNvPr id="25603" name="Picture 3" descr="C:\Детсад\Подготовительная группа\фото\20161019_16025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4425203" y="2207645"/>
            <a:ext cx="4830098" cy="3384376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2">
                <a:lumMod val="60000"/>
                <a:lumOff val="4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solidFill>
            <a:schemeClr val="accent6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Викторина « Красный, зеленый» </a:t>
            </a:r>
            <a:b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по закреплению правил дорожного движения): </a:t>
            </a:r>
            <a:b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в команде сильный и слабый игрок: развитие взаимовыручки, формирование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положительной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«Я – концепции». 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C:\Детсад\Подготовительная группа\20161123_1540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60553" y="2467839"/>
            <a:ext cx="4320480" cy="321846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B050"/>
            </a:outerShdw>
          </a:effectLst>
        </p:spPr>
      </p:pic>
      <p:pic>
        <p:nvPicPr>
          <p:cNvPr id="66562" name="Picture 2" descr="C:\Детсад\Подготовительная группа\фото\IMG-20161210-WA000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163955" y="1988840"/>
            <a:ext cx="4512501" cy="3384376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B05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Закрепить знания детей о дружбе, воспитывать доброжелательность и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отзывчивость.Развивать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чувство коллективизма. НОД «Научим Незнайку дружить!»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Детсад\Проект я и мои друзья второй год обучения\Научим Незнайку дружить\20160318_1026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35491" y="1700808"/>
            <a:ext cx="4096454" cy="2304256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0000"/>
            </a:outerShdw>
          </a:effectLst>
        </p:spPr>
      </p:pic>
      <p:pic>
        <p:nvPicPr>
          <p:cNvPr id="4099" name="Picture 3" descr="C:\Users\Михаил\Documents\Для выпуска\2015-05-14 09.58.0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1748813"/>
            <a:ext cx="2448272" cy="3264363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0000"/>
            </a:outerShdw>
          </a:effectLst>
        </p:spPr>
      </p:pic>
      <p:pic>
        <p:nvPicPr>
          <p:cNvPr id="78849" name="Picture 1" descr="F:\детский сад\Старшая группа\Осень.Фото\IMG_435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65766" y="3429000"/>
            <a:ext cx="2322258" cy="3096344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000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Отказ от прямого принуждения, как метода, не дающего результатов в современных условиях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Игра-беседа. Вызывать у детей  желание обсудить  взаимоотношения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C:\Детсад\Подготовительная группа\фото\IMG_524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4064000" cy="304800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6">
                <a:lumMod val="75000"/>
              </a:schemeClr>
            </a:outerShdw>
          </a:effectLst>
        </p:spPr>
      </p:pic>
      <p:pic>
        <p:nvPicPr>
          <p:cNvPr id="28675" name="Picture 3" descr="C:\Детсад\Подготовительная группа\фото\IMG_524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55976" y="2348880"/>
            <a:ext cx="4460313" cy="334523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6">
                <a:lumMod val="75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90056" y="908720"/>
            <a:ext cx="5758408" cy="1224136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«Я и мои друзья»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077072"/>
            <a:ext cx="8136904" cy="1584176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chemeClr val="tx2"/>
                </a:solidFill>
              </a:rPr>
              <a:t>«Если ребенок не переживает- значит в нем что-то надломлено».</a:t>
            </a:r>
          </a:p>
          <a:p>
            <a:pPr algn="r"/>
            <a:r>
              <a:rPr lang="ru-RU" sz="2800" b="1" dirty="0" smtClean="0">
                <a:solidFill>
                  <a:schemeClr val="tx2"/>
                </a:solidFill>
              </a:rPr>
              <a:t>В.А.Сухомлинский.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30722" name="Picture 2" descr="C:\Детсад\Подготовительная группа\фото\IMG-20160422-WA00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1998222" cy="2664296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2">
                <a:lumMod val="60000"/>
                <a:lumOff val="40000"/>
              </a:scheme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Сопереживание. Духовно-нравственное воспитание.</a:t>
            </a:r>
            <a:b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Как важно, чтобы у детей был друг, о ком надо заботиться. 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Users\Михаил\Downloads\DSC_00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51720" y="2708920"/>
            <a:ext cx="5184576" cy="3456384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B050"/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67544" y="1628800"/>
            <a:ext cx="7801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Уметь адекватно оценивать поступки сверстников.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«Был я у друга, пил я воду, слаще меду..»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lvl="0"/>
            <a:r>
              <a:rPr lang="ru-RU" sz="2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Сердца детей должны быть широко открыты радостям и горестям других людей</a:t>
            </a:r>
            <a:r>
              <a:rPr lang="ru-RU" sz="2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1506" name="Picture 2" descr="C:\Детсад\Подготовительная группа\фото\20160926_1153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8923" y="1639341"/>
            <a:ext cx="8046156" cy="4525963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Неделя  доброжелательности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-180424" y="2318960"/>
            <a:ext cx="4365105" cy="3242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70C0"/>
            </a:outerShdw>
          </a:effectLst>
        </p:spPr>
      </p:pic>
      <p:pic>
        <p:nvPicPr>
          <p:cNvPr id="1027" name="Picture 3" descr="C:\Детсад\Проект я и мои друзья второй год обучения\DSC_0014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14130" y="1728191"/>
            <a:ext cx="4745632" cy="461056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70C0"/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9049"/>
            <a:ext cx="8229600" cy="1143000"/>
          </a:xfrm>
          <a:solidFill>
            <a:schemeClr val="accent3"/>
          </a:solidFill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Неделя доброжелательности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Михаил\Downloads\DSC_00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499992" y="2708920"/>
            <a:ext cx="4283968" cy="335269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2">
                <a:lumMod val="60000"/>
                <a:lumOff val="40000"/>
              </a:schemeClr>
            </a:outerShdw>
          </a:effectLst>
        </p:spPr>
      </p:pic>
      <p:pic>
        <p:nvPicPr>
          <p:cNvPr id="2051" name="Picture 3" descr="C:\Users\Михаил\Downloads\DSC_001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3645024"/>
            <a:ext cx="3564396" cy="2376264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2">
                <a:lumMod val="60000"/>
                <a:lumOff val="40000"/>
              </a:schemeClr>
            </a:outerShdw>
          </a:effectLst>
        </p:spPr>
      </p:pic>
      <p:pic>
        <p:nvPicPr>
          <p:cNvPr id="2052" name="Picture 4" descr="C:\Users\Михаил\Downloads\DSC_001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4392488" cy="292832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2">
                <a:lumMod val="60000"/>
                <a:lumOff val="40000"/>
              </a:schemeClr>
            </a:outerShdw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Выставка детских работ «Наши эмоции утором и вечером».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3707904" cy="3288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FFC000"/>
            </a:outerShdw>
          </a:effectLst>
        </p:spPr>
      </p:pic>
      <p:pic>
        <p:nvPicPr>
          <p:cNvPr id="2051" name="Picture 3" descr="C:\Детсад\Проект я и мои друзья второй год обучения\DSC_000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27984" y="1916832"/>
            <a:ext cx="4536504" cy="3024336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C000"/>
            </a:outerShdw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47248" cy="1296144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морально-нравственных качеств, творческого  воображения. 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Рассказ по рисунку « Мой друг».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Детсад\Проект я и мои друзья второй год обучения\Рассказ  Мой друг по рисунку\Рассказ  Мой друг по рисунку\20160317_1658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868144" y="1988840"/>
            <a:ext cx="2688301" cy="1512169"/>
          </a:xfrm>
          <a:prstGeom prst="rect">
            <a:avLst/>
          </a:prstGeom>
          <a:noFill/>
          <a:effectLst>
            <a:outerShdw blurRad="50800" dist="50800" dir="5400000" algn="ctr" rotWithShape="0">
              <a:srgbClr val="7030A0"/>
            </a:outerShdw>
          </a:effectLst>
        </p:spPr>
      </p:pic>
      <p:pic>
        <p:nvPicPr>
          <p:cNvPr id="5123" name="Picture 3" descr="C:\Детсад\Проект я и мои друзья второй год обучения\Рассказ  Мой друг по рисунку\Рассказ  Мой друг по рисунку\20160317_16594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796136" y="4149081"/>
            <a:ext cx="3113810" cy="2016224"/>
          </a:xfrm>
          <a:prstGeom prst="rect">
            <a:avLst/>
          </a:prstGeom>
          <a:noFill/>
          <a:effectLst>
            <a:outerShdw blurRad="50800" dist="50800" dir="5400000" algn="ctr" rotWithShape="0">
              <a:srgbClr val="7030A0"/>
            </a:outerShdw>
          </a:effectLst>
        </p:spPr>
      </p:pic>
      <p:pic>
        <p:nvPicPr>
          <p:cNvPr id="5124" name="Picture 4" descr="C:\Детсад\Проект я и мои друзья второй год обучения\Рассказ по рисунку о  друге ФОТО\20160309_17145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-100519" y="3204975"/>
            <a:ext cx="3584398" cy="2016224"/>
          </a:xfrm>
          <a:prstGeom prst="rect">
            <a:avLst/>
          </a:prstGeom>
          <a:noFill/>
          <a:effectLst>
            <a:outerShdw blurRad="50800" dist="50800" dir="5400000" algn="ctr" rotWithShape="0">
              <a:srgbClr val="7030A0"/>
            </a:outerShdw>
          </a:effectLst>
        </p:spPr>
      </p:pic>
      <p:pic>
        <p:nvPicPr>
          <p:cNvPr id="5125" name="Picture 5" descr="C:\Детсад\Проект я и мои друзья второй год обучения\Рассказ по рисунку о  друге ФОТО\20160309_171412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2018217" y="3030456"/>
            <a:ext cx="4432492" cy="249327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7030A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Дружеское участие, взаимовыручка, поддержка. Закрепить правила доброжелательного отношения друг к другу.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Детсад\Проект я и мои друзья третий год обучения\к проекту я и мои друзьяНовая папка\20141021_1043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31840" y="1556792"/>
            <a:ext cx="2520280" cy="3360374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FF00"/>
            </a:outerShdw>
          </a:effectLst>
        </p:spPr>
      </p:pic>
      <p:pic>
        <p:nvPicPr>
          <p:cNvPr id="6147" name="Picture 3" descr="C:\Users\Михаил\Documents\Для выпуска\2014-11-06 12.19.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552" y="3197650"/>
            <a:ext cx="2376264" cy="318367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FF00"/>
            </a:outerShdw>
          </a:effectLst>
        </p:spPr>
      </p:pic>
      <p:pic>
        <p:nvPicPr>
          <p:cNvPr id="6148" name="Picture 4" descr="C:\Детсад\Подготовительная группа\фото\20161010_11415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5276079" y="2652913"/>
            <a:ext cx="4280474" cy="280831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FF0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Формировать у детей умение договариваться о том, что они будут делать. Развитие  интегративных качеств : любознательность, активность. </a:t>
            </a:r>
            <a:endParaRPr lang="ru-RU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482" name="Picture 2" descr="C:\Детсад\Подготовительная группа\фото\20160926_11241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-69209" y="2388192"/>
            <a:ext cx="4968553" cy="3305751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</p:pic>
      <p:pic>
        <p:nvPicPr>
          <p:cNvPr id="20483" name="Picture 3" descr="C:\Детсад\Подготовительная группа\фото\20170209_15303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4302960" y="2379394"/>
            <a:ext cx="4980073" cy="333487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  <a:solidFill>
            <a:schemeClr val="accent5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Развитию  чувства коллективизма, воспитанию  доброжелательности  и отзывчивости помогают командные игры.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Спортивный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задор!Командная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поддержка!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38" name="Picture 2" descr="C:\Детсад\Подготовительная группа\фото\IMG-20161114-WA00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91680" y="1772816"/>
            <a:ext cx="6034617" cy="4525963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C00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Если добрые чувства не воспитаны в детстве, их никогда не воспитаешь. Создать проблемную ситуацию, когда проявляются дружеские взаимоотношения 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2" name="Picture 2" descr="C:\Детсад\Подготовительная группа\20160224_1143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190760" y="2432140"/>
            <a:ext cx="4680522" cy="321786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FF00"/>
            </a:outerShdw>
          </a:effectLst>
        </p:spPr>
      </p:pic>
      <p:pic>
        <p:nvPicPr>
          <p:cNvPr id="15363" name="Picture 3" descr="C:\Детсад\Подготовительная группа\20160224_11445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4282685" y="2390396"/>
            <a:ext cx="4712296" cy="326957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FF0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6646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6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286223"/>
            <a:ext cx="2736304" cy="312494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Анализ внешней среды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just" defTabSz="0">
              <a:buNone/>
            </a:pPr>
            <a:r>
              <a:rPr lang="ru-RU" sz="1400" dirty="0" smtClean="0"/>
              <a:t>Родители  мало</a:t>
            </a:r>
            <a:r>
              <a:rPr lang="en-US" sz="1400" dirty="0" smtClean="0"/>
              <a:t> </a:t>
            </a:r>
            <a:r>
              <a:rPr lang="ru-RU" sz="1400" dirty="0" smtClean="0"/>
              <a:t>внимания</a:t>
            </a:r>
            <a:r>
              <a:rPr lang="en-US" sz="1400" dirty="0" smtClean="0"/>
              <a:t> </a:t>
            </a:r>
            <a:r>
              <a:rPr lang="ru-RU" sz="1400" dirty="0" smtClean="0"/>
              <a:t>уделяют</a:t>
            </a:r>
            <a:r>
              <a:rPr lang="en-US" sz="1400" dirty="0" smtClean="0"/>
              <a:t> </a:t>
            </a:r>
            <a:r>
              <a:rPr lang="ru-RU" sz="1400" dirty="0" smtClean="0"/>
              <a:t>воспитанию ребенка</a:t>
            </a:r>
            <a:r>
              <a:rPr lang="en-US" sz="1400" dirty="0" smtClean="0"/>
              <a:t>. </a:t>
            </a:r>
            <a:r>
              <a:rPr lang="ru-RU" sz="1400" dirty="0" smtClean="0"/>
              <a:t>Родители </a:t>
            </a:r>
            <a:r>
              <a:rPr lang="ru-RU" sz="1400" dirty="0"/>
              <a:t>не </a:t>
            </a:r>
            <a:r>
              <a:rPr lang="ru-RU" sz="1400" dirty="0" smtClean="0"/>
              <a:t>обращают</a:t>
            </a:r>
            <a:r>
              <a:rPr lang="en-US" sz="1400" dirty="0" smtClean="0"/>
              <a:t> </a:t>
            </a:r>
            <a:r>
              <a:rPr lang="ru-RU" sz="1400" dirty="0"/>
              <a:t>внимание </a:t>
            </a:r>
            <a:r>
              <a:rPr lang="ru-RU" sz="1400" dirty="0" smtClean="0"/>
              <a:t>на</a:t>
            </a:r>
            <a:r>
              <a:rPr lang="en-US" sz="1400" dirty="0"/>
              <a:t> </a:t>
            </a:r>
            <a:r>
              <a:rPr lang="ru-RU" sz="1400" dirty="0" smtClean="0"/>
              <a:t>неправильное</a:t>
            </a:r>
            <a:r>
              <a:rPr lang="en-US" sz="1400" dirty="0"/>
              <a:t> </a:t>
            </a:r>
            <a:r>
              <a:rPr lang="ru-RU" sz="1400" dirty="0" smtClean="0"/>
              <a:t>отношение </a:t>
            </a:r>
            <a:r>
              <a:rPr lang="ru-RU" sz="1400" dirty="0"/>
              <a:t>детей к объектам </a:t>
            </a:r>
            <a:r>
              <a:rPr lang="ru-RU" sz="1400" dirty="0" smtClean="0"/>
              <a:t>природы</a:t>
            </a:r>
            <a:r>
              <a:rPr lang="en-US" sz="1400" dirty="0" smtClean="0"/>
              <a:t> </a:t>
            </a:r>
            <a:r>
              <a:rPr lang="ru-RU" sz="1400" dirty="0" smtClean="0"/>
              <a:t>и </a:t>
            </a:r>
            <a:r>
              <a:rPr lang="ru-RU" sz="1400" dirty="0"/>
              <a:t>к окружающим членам общества.  </a:t>
            </a:r>
            <a:r>
              <a:rPr lang="ru-RU" sz="1400" dirty="0" smtClean="0"/>
              <a:t>Некоторые</a:t>
            </a:r>
            <a:r>
              <a:rPr lang="en-US" sz="1400" dirty="0" smtClean="0"/>
              <a:t> </a:t>
            </a:r>
            <a:r>
              <a:rPr lang="ru-RU" sz="1400" dirty="0" smtClean="0"/>
              <a:t>родители </a:t>
            </a:r>
            <a:r>
              <a:rPr lang="ru-RU" sz="1400" dirty="0"/>
              <a:t>имеют низкий уровень </a:t>
            </a:r>
            <a:r>
              <a:rPr lang="ru-RU" sz="1400" dirty="0" smtClean="0"/>
              <a:t>морально-нравственной  культуры</a:t>
            </a:r>
            <a:r>
              <a:rPr lang="en-US" sz="1400" dirty="0"/>
              <a:t>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 flipH="1">
            <a:off x="1187624" y="1555452"/>
            <a:ext cx="647700" cy="433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 flipH="1">
            <a:off x="4212332" y="1555452"/>
            <a:ext cx="647700" cy="433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 flipH="1">
            <a:off x="7236668" y="1555452"/>
            <a:ext cx="647700" cy="433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131840" y="2276872"/>
            <a:ext cx="2736304" cy="3124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Целесообразность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развития проекта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/>
              <a:t>Развитие  интегративных </a:t>
            </a:r>
            <a:r>
              <a:rPr lang="ru-RU" sz="1400" dirty="0" smtClean="0"/>
              <a:t>качеств</a:t>
            </a:r>
            <a:r>
              <a:rPr lang="en-US" sz="1400" dirty="0" smtClean="0"/>
              <a:t>, </a:t>
            </a:r>
            <a:r>
              <a:rPr lang="ru-RU" sz="1400" dirty="0"/>
              <a:t>любознательность, </a:t>
            </a:r>
            <a:r>
              <a:rPr lang="ru-RU" sz="1400" dirty="0" smtClean="0"/>
              <a:t>активность</a:t>
            </a:r>
            <a:r>
              <a:rPr lang="en-US" sz="1400" dirty="0" smtClean="0"/>
              <a:t>,</a:t>
            </a:r>
            <a:r>
              <a:rPr lang="ru-RU" sz="1400" dirty="0"/>
              <a:t> отзывчивость. Развитие нравственности 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6084168" y="2276872"/>
            <a:ext cx="2844502" cy="3124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внутренней среды</a:t>
            </a:r>
          </a:p>
          <a:p>
            <a:pPr marL="0" indent="0" algn="just">
              <a:buNone/>
            </a:pPr>
            <a:r>
              <a:rPr lang="ru-RU" sz="1400" dirty="0" smtClean="0"/>
              <a:t>Морально-нравственным ценностям </a:t>
            </a:r>
            <a:r>
              <a:rPr lang="ru-RU" sz="1400" dirty="0"/>
              <a:t>раннем детстве уделяют мало внимания. Не сформировано </a:t>
            </a:r>
            <a:r>
              <a:rPr lang="ru-RU" sz="1400" dirty="0" smtClean="0"/>
              <a:t>представление </a:t>
            </a:r>
            <a:r>
              <a:rPr lang="ru-RU" sz="1400" dirty="0"/>
              <a:t>о </a:t>
            </a:r>
            <a:r>
              <a:rPr lang="ru-RU" sz="1400" dirty="0" smtClean="0"/>
              <a:t>правильных способах взаимодействия </a:t>
            </a:r>
            <a:r>
              <a:rPr lang="ru-RU" sz="1400" dirty="0"/>
              <a:t>с  членами </a:t>
            </a:r>
            <a:r>
              <a:rPr lang="ru-RU" sz="1400" dirty="0" smtClean="0"/>
              <a:t>общества, объектами </a:t>
            </a:r>
            <a:r>
              <a:rPr lang="ru-RU" sz="1400" dirty="0"/>
              <a:t>природы</a:t>
            </a:r>
          </a:p>
          <a:p>
            <a:pPr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20080"/>
          </a:xfrm>
        </p:spPr>
        <p:txBody>
          <a:bodyPr>
            <a:noAutofit/>
          </a:bodyPr>
          <a:lstStyle/>
          <a:p>
            <a:r>
              <a:rPr lang="ru-RU" u="sng" dirty="0" smtClean="0"/>
              <a:t>Цель </a:t>
            </a:r>
            <a:r>
              <a:rPr lang="ru-RU" sz="4000" u="sng" dirty="0" smtClean="0"/>
              <a:t>проекта</a:t>
            </a:r>
            <a:r>
              <a:rPr lang="ru-RU" u="sng" dirty="0" smtClean="0"/>
              <a:t>: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91264" cy="151216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/>
              <a:t>Формирование  морально-нравственной, доброжелательной, творческой, стремящейся к развитию личности.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Задачи проекта: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88841"/>
            <a:ext cx="8208912" cy="3096344"/>
          </a:xfrm>
          <a:solidFill>
            <a:schemeClr val="accent5">
              <a:alpha val="68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детей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социально-коммуникативные навыки;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Формировать элементарные представления о правильных способах взаимодействия с объектами природы;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ормировать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детях свободную, творческую, стремящуюся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 развитию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личность;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овлекать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родителей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участию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проекте, вызвать активное желание оказать помощь в реализации проекта;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1"/>
          <p:cNvSpPr txBox="1">
            <a:spLocks/>
          </p:cNvSpPr>
          <p:nvPr/>
        </p:nvSpPr>
        <p:spPr>
          <a:xfrm>
            <a:off x="467544" y="1700808"/>
            <a:ext cx="8208912" cy="47525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5" name="Блок-схема: узел 4"/>
          <p:cNvSpPr/>
          <p:nvPr/>
        </p:nvSpPr>
        <p:spPr>
          <a:xfrm>
            <a:off x="3275856" y="3492202"/>
            <a:ext cx="2520950" cy="936625"/>
          </a:xfrm>
          <a:prstGeom prst="flowChart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Формы </a:t>
            </a:r>
            <a:r>
              <a:rPr lang="ru-RU" b="1" dirty="0" smtClean="0"/>
              <a:t>работы</a:t>
            </a:r>
            <a:endParaRPr lang="ru-RU" b="1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754981" y="2060848"/>
            <a:ext cx="1728787" cy="66516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НОД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</a:rPr>
              <a:t>Модель организованной формы обучения</a:t>
            </a: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754981" y="5152075"/>
            <a:ext cx="2664891" cy="66516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 smtClean="0"/>
              <a:t>Наблюдения в природе</a:t>
            </a:r>
            <a:endParaRPr lang="ru-RU" dirty="0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718733" y="3627934"/>
            <a:ext cx="1909051" cy="66516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Дидактические игры 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779912" y="5163938"/>
            <a:ext cx="2232248" cy="66516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Пальчиковые игры</a:t>
            </a:r>
            <a:endParaRPr lang="ru-RU" b="1" dirty="0"/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6299597" y="5152075"/>
            <a:ext cx="2016819" cy="66516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 smtClean="0"/>
              <a:t>Подвижные </a:t>
            </a:r>
            <a:r>
              <a:rPr lang="ru-RU" dirty="0"/>
              <a:t>игры</a:t>
            </a:r>
            <a:endParaRPr lang="ru-RU" b="1" dirty="0"/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587629" y="3627934"/>
            <a:ext cx="1728787" cy="66516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 smtClean="0"/>
              <a:t>Труд</a:t>
            </a:r>
            <a:endParaRPr lang="ru-RU" b="1" dirty="0"/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6659637" y="2060848"/>
            <a:ext cx="1728787" cy="66516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 smtClean="0"/>
              <a:t>Продуктивная </a:t>
            </a:r>
            <a:r>
              <a:rPr lang="ru-RU" dirty="0"/>
              <a:t>деятельность</a:t>
            </a:r>
            <a:endParaRPr lang="ru-RU" b="1" dirty="0"/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915817" y="2060848"/>
            <a:ext cx="3383780" cy="66516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Чтение художественной литературы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60648"/>
            <a:ext cx="6838528" cy="2952328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18692124"/>
              </p:ext>
            </p:extLst>
          </p:nvPr>
        </p:nvGraphicFramePr>
        <p:xfrm>
          <a:off x="467544" y="764705"/>
          <a:ext cx="8280920" cy="4752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5760640"/>
              </a:tblGrid>
              <a:tr h="571256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Проект «Я и мои друзья»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6951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 проекта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групповой, длительный</a:t>
                      </a:r>
                      <a:endParaRPr lang="ru-RU" dirty="0"/>
                    </a:p>
                  </a:txBody>
                  <a:tcPr/>
                </a:tc>
              </a:tr>
              <a:tr h="94545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Тип проекта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информационно – практико-ориентированный, творческий.</a:t>
                      </a:r>
                      <a:endParaRPr lang="ru-RU" dirty="0"/>
                    </a:p>
                  </a:txBody>
                  <a:tcPr/>
                </a:tc>
              </a:tr>
              <a:tr h="95644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Длительность проекта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длительный: 2014-2017 </a:t>
                      </a:r>
                      <a:r>
                        <a:rPr lang="ru-RU" sz="18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уч.г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br>
                        <a:rPr lang="ru-RU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ru-RU" dirty="0"/>
                    </a:p>
                  </a:txBody>
                  <a:tcPr/>
                </a:tc>
              </a:tr>
              <a:tr h="1206619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Участники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воспитатели,  дети (5-6-7 лет), родители, педагог-психолог, музыкальный руководитель, инструктор по физкультуре. </a:t>
                      </a:r>
                      <a:endParaRPr lang="ru-RU" dirty="0"/>
                    </a:p>
                  </a:txBody>
                  <a:tcPr/>
                </a:tc>
              </a:tr>
              <a:tr h="4032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Место проекта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МБДОУ № 41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852936"/>
            <a:ext cx="3888432" cy="194421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Дети</a:t>
            </a:r>
          </a:p>
          <a:p>
            <a:pPr algn="just"/>
            <a:endParaRPr lang="ru-RU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Сформированы элементарные представления о правильных способах взаимодействия с объектами природы;</a:t>
            </a:r>
          </a:p>
          <a:p>
            <a:pPr algn="just"/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Сформированы представления о морально-нравственной, доброжелательной, творческой, стремящейся к развитию личности.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90662"/>
            <a:ext cx="8229600" cy="11430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Ожидаемые результаты</a:t>
            </a:r>
          </a:p>
        </p:txBody>
      </p:sp>
      <p:sp>
        <p:nvSpPr>
          <p:cNvPr id="5" name="Стрелка вниз 4"/>
          <p:cNvSpPr/>
          <p:nvPr/>
        </p:nvSpPr>
        <p:spPr>
          <a:xfrm flipH="1">
            <a:off x="2196108" y="1915492"/>
            <a:ext cx="647700" cy="433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 flipH="1">
            <a:off x="6516216" y="1915492"/>
            <a:ext cx="647700" cy="433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788024" y="2852936"/>
            <a:ext cx="3888432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7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Родители</a:t>
            </a:r>
          </a:p>
          <a:p>
            <a:pPr algn="just"/>
            <a:endParaRPr lang="ru-RU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Взаимодействуют </a:t>
            </a:r>
            <a:r>
              <a:rPr lang="ru-RU" sz="1400" dirty="0"/>
              <a:t>с педагогами по </a:t>
            </a:r>
            <a:r>
              <a:rPr lang="ru-RU" sz="1400" dirty="0" smtClean="0"/>
              <a:t>вопросам </a:t>
            </a:r>
            <a:r>
              <a:rPr lang="ru-RU" sz="1400" dirty="0"/>
              <a:t>воспитания детей.</a:t>
            </a:r>
          </a:p>
          <a:p>
            <a:pPr algn="just"/>
            <a:r>
              <a:rPr lang="ru-RU" sz="1400" dirty="0"/>
              <a:t>Повысился </a:t>
            </a:r>
            <a:r>
              <a:rPr lang="ru-RU" sz="1400" dirty="0" smtClean="0"/>
              <a:t>уровень </a:t>
            </a:r>
            <a:r>
              <a:rPr lang="ru-RU" sz="1400" dirty="0"/>
              <a:t>педагогической и экологической  воспитанности.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 понимания друг друга: </a:t>
            </a:r>
            <a:b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мы разные, но все мы  живем в одной группе,</a:t>
            </a:r>
            <a:b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мы не отбираем, а договариваемся. 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Детсад\ПРОЕКТ Я И МОИ ДРУЗЬЯ\фото для проекта я и мои друзья\2014-05-19 08.05.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1064" y="1862826"/>
            <a:ext cx="2686800" cy="3582398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6">
                <a:lumMod val="60000"/>
                <a:lumOff val="40000"/>
              </a:schemeClr>
            </a:outerShdw>
          </a:effectLst>
        </p:spPr>
      </p:pic>
      <p:pic>
        <p:nvPicPr>
          <p:cNvPr id="1027" name="Picture 3" descr="C:\Детсад\ПРОЕКТ Я И МОИ ДРУЗЬЯ\фото для проекта я и мои друзья\20141121_10512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95936" y="1608071"/>
            <a:ext cx="4083154" cy="2396993"/>
          </a:xfrm>
          <a:prstGeom prst="rect">
            <a:avLst/>
          </a:prstGeom>
          <a:noFill/>
          <a:effectLst>
            <a:outerShdw blurRad="50800" dist="50800" dir="5400000" algn="ctr" rotWithShape="0">
              <a:srgbClr val="92D050"/>
            </a:outerShdw>
          </a:effectLst>
        </p:spPr>
      </p:pic>
      <p:pic>
        <p:nvPicPr>
          <p:cNvPr id="1029" name="Picture 5" descr="C:\Детсад\Проект я и мои друзья третий год обучения\к проекту я и мои друзьяНовая папка\2014-06-02 11.12.16 — копия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79912" y="4329100"/>
            <a:ext cx="3024336" cy="226825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FF0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541</Words>
  <Application>Microsoft Office PowerPoint</Application>
  <PresentationFormat>Экран (4:3)</PresentationFormat>
  <Paragraphs>77</Paragraphs>
  <Slides>29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Муниципальное бюджетное дошкольное образовательное учреждение «Детский сад № 41 «Заряночка»</vt:lpstr>
      <vt:lpstr>Проект  «Я и мои друзья»</vt:lpstr>
      <vt:lpstr>Актуальность</vt:lpstr>
      <vt:lpstr>Цель проекта:</vt:lpstr>
      <vt:lpstr>Задачи проекта:</vt:lpstr>
      <vt:lpstr>Модель организованной формы обучения</vt:lpstr>
      <vt:lpstr>      </vt:lpstr>
      <vt:lpstr>Ожидаемые результаты</vt:lpstr>
      <vt:lpstr>Развитие  понимания друг друга:  мы разные, но все мы  живем в одной группе,  мы не отбираем, а договариваемся. </vt:lpstr>
      <vt:lpstr>Развитие  понимания друг друга:  мы разные, но все мы  живем в одной группе,  мы не отбираем, а договариваемся. </vt:lpstr>
      <vt:lpstr>В своей работе я использую  любые игры, в которых дети учатся  понимать друг друга,</vt:lpstr>
      <vt:lpstr>игры, которые способствуют  сплочению коллектива.</vt:lpstr>
      <vt:lpstr>Развитие коммуникативных навыков.  Закреплять представления детей о себе, как о члене коллектива.</vt:lpstr>
      <vt:lpstr>Формирование морально-нравственной, доброжелательной, творческой, стремящейся к развитию личности через театрализованные игры.</vt:lpstr>
      <vt:lpstr>Развитие  у детей способности осознавать свои эмоции и эмоциональные реакции других людей.</vt:lpstr>
      <vt:lpstr>  Формирование  дружеских взаимоотношений между детьми. Рассказываю о том, как принято встречать гостей.  </vt:lpstr>
      <vt:lpstr>Викторина « Красный, зеленый»  ( по закреплению правил дорожного движения):       в команде сильный и слабый игрок: развитие взаимовыручки, формирование положительной «Я – концепции». </vt:lpstr>
      <vt:lpstr>Закрепить знания детей о дружбе, воспитывать доброжелательность и отзывчивость.Развивать чувство коллективизма. НОД «Научим Незнайку дружить!»</vt:lpstr>
      <vt:lpstr>Отказ от прямого принуждения, как метода, не дающего результатов в современных условиях Игра-беседа. Вызывать у детей  желание обсудить  взаимоотношения.</vt:lpstr>
      <vt:lpstr>Сопереживание. Духовно-нравственное воспитание.  Как важно, чтобы у детей был друг, о ком надо заботиться. </vt:lpstr>
      <vt:lpstr>Сердца детей должны быть широко открыты радостям и горестям других людей.</vt:lpstr>
      <vt:lpstr>Неделя  доброжелательности</vt:lpstr>
      <vt:lpstr>Неделя доброжелательности</vt:lpstr>
      <vt:lpstr>Выставка детских работ «Наши эмоции утором и вечером».</vt:lpstr>
      <vt:lpstr>Развитие морально-нравственных качеств, творческого  воображения.  Рассказ по рисунку « Мой друг».</vt:lpstr>
      <vt:lpstr>Дружеское участие, взаимовыручка, поддержка. Закрепить правила доброжелательного отношения друг к другу.</vt:lpstr>
      <vt:lpstr>Формировать у детей умение договариваться о том, что они будут делать. Развитие  интегративных качеств : любознательность, активность. </vt:lpstr>
      <vt:lpstr>Развитию  чувства коллективизма, воспитанию  доброжелательности  и отзывчивости помогают командные игры.  Спортивный задор!Командная поддержка!</vt:lpstr>
      <vt:lpstr>Если добрые чувства не воспитаны в детстве, их никогда не воспитаешь. Создать проблемную ситуацию, когда проявляются дружеские взаимоотношения </vt:lpstr>
    </vt:vector>
  </TitlesOfParts>
  <Company>ICS JSC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 41 «Заряночка»</dc:title>
  <dc:creator>Михаил</dc:creator>
  <cp:lastModifiedBy>Михаил</cp:lastModifiedBy>
  <cp:revision>3</cp:revision>
  <dcterms:created xsi:type="dcterms:W3CDTF">2017-05-31T04:55:18Z</dcterms:created>
  <dcterms:modified xsi:type="dcterms:W3CDTF">2017-05-31T05:10:06Z</dcterms:modified>
</cp:coreProperties>
</file>