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2" r:id="rId4"/>
    <p:sldId id="260" r:id="rId5"/>
    <p:sldId id="261" r:id="rId6"/>
    <p:sldId id="256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5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C84B6-F456-43A0-A47D-04B0AAC5D175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0727-97B9-4AEA-8BDD-08325A6F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419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C84B6-F456-43A0-A47D-04B0AAC5D175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0727-97B9-4AEA-8BDD-08325A6F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483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C84B6-F456-43A0-A47D-04B0AAC5D175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0727-97B9-4AEA-8BDD-08325A6F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471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C84B6-F456-43A0-A47D-04B0AAC5D175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0727-97B9-4AEA-8BDD-08325A6F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563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C84B6-F456-43A0-A47D-04B0AAC5D175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0727-97B9-4AEA-8BDD-08325A6F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82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C84B6-F456-43A0-A47D-04B0AAC5D175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0727-97B9-4AEA-8BDD-08325A6F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021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C84B6-F456-43A0-A47D-04B0AAC5D175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0727-97B9-4AEA-8BDD-08325A6F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177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C84B6-F456-43A0-A47D-04B0AAC5D175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0727-97B9-4AEA-8BDD-08325A6F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197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C84B6-F456-43A0-A47D-04B0AAC5D175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0727-97B9-4AEA-8BDD-08325A6F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377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C84B6-F456-43A0-A47D-04B0AAC5D175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0727-97B9-4AEA-8BDD-08325A6F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680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C84B6-F456-43A0-A47D-04B0AAC5D175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0727-97B9-4AEA-8BDD-08325A6F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784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C84B6-F456-43A0-A47D-04B0AAC5D175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C50727-97B9-4AEA-8BDD-08325A6F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984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9328"/>
            <a:ext cx="12192000" cy="1325563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plural number of nouns</a:t>
            </a:r>
            <a:endParaRPr lang="ru-RU" sz="5400" dirty="0">
              <a:solidFill>
                <a:srgbClr val="7030A0"/>
              </a:solidFill>
              <a:cs typeface="Aharoni" panose="02010803020104030203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4891"/>
            <a:ext cx="12192000" cy="5513109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>
                <a:solidFill>
                  <a:srgbClr val="002060"/>
                </a:solidFill>
              </a:rPr>
              <a:t>   </a:t>
            </a:r>
            <a:r>
              <a:rPr lang="en-US" sz="2400" b="1" dirty="0" smtClean="0">
                <a:solidFill>
                  <a:srgbClr val="002060"/>
                </a:solidFill>
              </a:rPr>
              <a:t>To some nouns we can not add ending</a:t>
            </a:r>
            <a:r>
              <a:rPr lang="en-US" sz="2400" b="1" dirty="0" smtClean="0">
                <a:solidFill>
                  <a:srgbClr val="FF0000"/>
                </a:solidFill>
              </a:rPr>
              <a:t> s</a:t>
            </a:r>
            <a:r>
              <a:rPr lang="en-US" sz="2400" b="1" dirty="0" smtClean="0">
                <a:solidFill>
                  <a:srgbClr val="002060"/>
                </a:solidFill>
              </a:rPr>
              <a:t>,  we can add only </a:t>
            </a:r>
            <a:r>
              <a:rPr lang="en-US" sz="2400" b="1" dirty="0" err="1" smtClean="0">
                <a:solidFill>
                  <a:srgbClr val="FF0000"/>
                </a:solidFill>
              </a:rPr>
              <a:t>es</a:t>
            </a:r>
            <a:r>
              <a:rPr lang="en-US" sz="2400" b="1" dirty="0" smtClean="0">
                <a:solidFill>
                  <a:srgbClr val="002060"/>
                </a:solidFill>
              </a:rPr>
              <a:t>. They are words with </a:t>
            </a:r>
            <a:r>
              <a:rPr lang="en-US" sz="2400" b="1" dirty="0" smtClean="0">
                <a:solidFill>
                  <a:srgbClr val="FF0000"/>
                </a:solidFill>
              </a:rPr>
              <a:t>x, </a:t>
            </a:r>
            <a:r>
              <a:rPr lang="en-US" sz="2400" b="1" dirty="0" err="1" smtClean="0">
                <a:solidFill>
                  <a:srgbClr val="FF0000"/>
                </a:solidFill>
              </a:rPr>
              <a:t>ss</a:t>
            </a:r>
            <a:r>
              <a:rPr lang="en-US" sz="2400" b="1" dirty="0" smtClean="0">
                <a:solidFill>
                  <a:srgbClr val="FF0000"/>
                </a:solidFill>
              </a:rPr>
              <a:t>, </a:t>
            </a:r>
            <a:r>
              <a:rPr lang="en-US" sz="2400" b="1" dirty="0" err="1" smtClean="0">
                <a:solidFill>
                  <a:srgbClr val="FF0000"/>
                </a:solidFill>
              </a:rPr>
              <a:t>sh</a:t>
            </a:r>
            <a:r>
              <a:rPr lang="en-US" sz="2400" b="1" dirty="0" smtClean="0">
                <a:solidFill>
                  <a:srgbClr val="FF0000"/>
                </a:solidFill>
              </a:rPr>
              <a:t>, </a:t>
            </a:r>
            <a:r>
              <a:rPr lang="en-US" sz="2400" b="1" dirty="0" err="1" smtClean="0">
                <a:solidFill>
                  <a:srgbClr val="FF0000"/>
                </a:solidFill>
              </a:rPr>
              <a:t>ch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000" dirty="0">
              <a:solidFill>
                <a:srgbClr val="FF0000"/>
              </a:solidFill>
            </a:endParaRPr>
          </a:p>
          <a:p>
            <a:endParaRPr lang="en-US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glass-glass</a:t>
            </a:r>
            <a:r>
              <a:rPr lang="en-US" sz="2400" b="1" dirty="0" smtClean="0">
                <a:solidFill>
                  <a:srgbClr val="FF0000"/>
                </a:solidFill>
              </a:rPr>
              <a:t>es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002060"/>
                </a:solidFill>
              </a:rPr>
              <a:t>                                                                  </a:t>
            </a:r>
            <a:r>
              <a:rPr lang="en-US" sz="2400" b="1" dirty="0" smtClean="0">
                <a:solidFill>
                  <a:srgbClr val="002060"/>
                </a:solidFill>
              </a:rPr>
              <a:t>dish-dish</a:t>
            </a:r>
            <a:r>
              <a:rPr lang="en-US" sz="2400" b="1" dirty="0" smtClean="0">
                <a:solidFill>
                  <a:srgbClr val="FF0000"/>
                </a:solidFill>
              </a:rPr>
              <a:t>es</a:t>
            </a:r>
          </a:p>
          <a:p>
            <a:endParaRPr lang="en-US" sz="2000" dirty="0" smtClean="0">
              <a:solidFill>
                <a:srgbClr val="002060"/>
              </a:solidFill>
            </a:endParaRPr>
          </a:p>
          <a:p>
            <a:endParaRPr lang="en-US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                  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</a:rPr>
              <a:t>    box-box</a:t>
            </a:r>
            <a:r>
              <a:rPr lang="en-US" sz="2400" b="1" dirty="0" smtClean="0">
                <a:solidFill>
                  <a:srgbClr val="FF0000"/>
                </a:solidFill>
              </a:rPr>
              <a:t>es </a:t>
            </a:r>
            <a:r>
              <a:rPr lang="en-US" sz="2400" b="1" dirty="0" smtClean="0">
                <a:solidFill>
                  <a:srgbClr val="002060"/>
                </a:solidFill>
              </a:rPr>
              <a:t>                                                                          sandwich-sandwich</a:t>
            </a:r>
            <a:r>
              <a:rPr lang="en-US" sz="2400" b="1" dirty="0" smtClean="0">
                <a:solidFill>
                  <a:srgbClr val="FF0000"/>
                </a:solidFill>
              </a:rPr>
              <a:t>es</a:t>
            </a:r>
            <a:endParaRPr lang="en-US" sz="2400" b="1" dirty="0">
              <a:solidFill>
                <a:srgbClr val="FF0000"/>
              </a:solidFill>
            </a:endParaRPr>
          </a:p>
          <a:p>
            <a:endParaRPr lang="en-US" sz="20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 </a:t>
            </a:r>
            <a:endParaRPr lang="en-US" sz="2000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117" y="2247521"/>
            <a:ext cx="1961153" cy="14708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625" y="4006777"/>
            <a:ext cx="2501720" cy="187886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172" y="2106692"/>
            <a:ext cx="1913925" cy="154235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3746" y="4704780"/>
            <a:ext cx="2061678" cy="1438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480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                 The words with </a:t>
            </a:r>
            <a:r>
              <a:rPr lang="en-US" dirty="0" smtClean="0">
                <a:solidFill>
                  <a:srgbClr val="FF0000"/>
                </a:solidFill>
              </a:rPr>
              <a:t>y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f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964806"/>
          </a:xfrm>
          <a:solidFill>
            <a:schemeClr val="bg1">
              <a:lumMod val="85000"/>
            </a:schemeClr>
          </a:solidFill>
        </p:spPr>
        <p:txBody>
          <a:bodyPr>
            <a:normAutofit lnSpcReduction="10000"/>
          </a:bodyPr>
          <a:lstStyle/>
          <a:p>
            <a:r>
              <a:rPr lang="en-US" b="1" dirty="0" smtClean="0"/>
              <a:t>If the word ends with </a:t>
            </a:r>
            <a:r>
              <a:rPr lang="en-US" b="1" dirty="0" smtClean="0">
                <a:solidFill>
                  <a:srgbClr val="FF0000"/>
                </a:solidFill>
              </a:rPr>
              <a:t>y</a:t>
            </a:r>
            <a:r>
              <a:rPr lang="en-US" b="1" dirty="0" smtClean="0"/>
              <a:t>, we change it for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i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/>
              <a:t>and add </a:t>
            </a:r>
            <a:r>
              <a:rPr lang="en-US" b="1" dirty="0" err="1" smtClean="0">
                <a:solidFill>
                  <a:srgbClr val="00B050"/>
                </a:solidFill>
              </a:rPr>
              <a:t>es</a:t>
            </a:r>
            <a:r>
              <a:rPr lang="en-US" b="1" dirty="0" smtClean="0"/>
              <a:t>.</a:t>
            </a:r>
          </a:p>
          <a:p>
            <a:r>
              <a:rPr lang="en-US" dirty="0" smtClean="0"/>
              <a:t>Bab</a:t>
            </a:r>
            <a:r>
              <a:rPr lang="en-US" dirty="0" smtClean="0">
                <a:solidFill>
                  <a:srgbClr val="FF0000"/>
                </a:solidFill>
              </a:rPr>
              <a:t>y</a:t>
            </a:r>
            <a:r>
              <a:rPr lang="en-US" dirty="0" smtClean="0"/>
              <a:t>-bab</a:t>
            </a:r>
            <a:r>
              <a:rPr lang="en-US" dirty="0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00B050"/>
                </a:solidFill>
              </a:rPr>
              <a:t>es</a:t>
            </a:r>
          </a:p>
          <a:p>
            <a:pPr marL="0" indent="0"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/>
              <a:t>tedd</a:t>
            </a:r>
            <a:r>
              <a:rPr lang="en-US" dirty="0" smtClean="0">
                <a:solidFill>
                  <a:srgbClr val="FF0000"/>
                </a:solidFill>
              </a:rPr>
              <a:t>y</a:t>
            </a:r>
            <a:r>
              <a:rPr lang="en-US" dirty="0" smtClean="0"/>
              <a:t>-tedd</a:t>
            </a:r>
            <a:r>
              <a:rPr lang="en-US" dirty="0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00B050"/>
                </a:solidFill>
              </a:rPr>
              <a:t>es</a:t>
            </a:r>
          </a:p>
          <a:p>
            <a:endParaRPr lang="en-US" dirty="0" smtClean="0"/>
          </a:p>
          <a:p>
            <a:r>
              <a:rPr lang="en-US" b="1" dirty="0" smtClean="0"/>
              <a:t>If the word ends with f we change it for v and </a:t>
            </a:r>
            <a:r>
              <a:rPr lang="en-US" b="1" dirty="0" err="1" smtClean="0">
                <a:solidFill>
                  <a:srgbClr val="00B050"/>
                </a:solidFill>
              </a:rPr>
              <a:t>es</a:t>
            </a:r>
            <a:endParaRPr lang="en-US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wol</a:t>
            </a:r>
            <a:r>
              <a:rPr lang="en-US" dirty="0" smtClean="0">
                <a:solidFill>
                  <a:srgbClr val="FF0000"/>
                </a:solidFill>
              </a:rPr>
              <a:t>f</a:t>
            </a:r>
            <a:r>
              <a:rPr lang="en-US" dirty="0" smtClean="0"/>
              <a:t>-wol</a:t>
            </a:r>
            <a:r>
              <a:rPr lang="en-US" dirty="0" smtClean="0">
                <a:solidFill>
                  <a:srgbClr val="FF0000"/>
                </a:solidFill>
              </a:rPr>
              <a:t>v</a:t>
            </a:r>
            <a:r>
              <a:rPr lang="en-US" dirty="0" smtClean="0">
                <a:solidFill>
                  <a:srgbClr val="00B050"/>
                </a:solidFill>
              </a:rPr>
              <a:t>es</a:t>
            </a:r>
          </a:p>
          <a:p>
            <a:endParaRPr lang="en-US" dirty="0" smtClean="0"/>
          </a:p>
          <a:p>
            <a:r>
              <a:rPr lang="en-US" dirty="0" smtClean="0"/>
              <a:t>shel</a:t>
            </a:r>
            <a:r>
              <a:rPr lang="en-US" dirty="0" smtClean="0">
                <a:solidFill>
                  <a:srgbClr val="FF0000"/>
                </a:solidFill>
              </a:rPr>
              <a:t>f</a:t>
            </a:r>
            <a:r>
              <a:rPr lang="en-US" dirty="0" smtClean="0"/>
              <a:t>-shel</a:t>
            </a:r>
            <a:r>
              <a:rPr lang="en-US" dirty="0" smtClean="0">
                <a:solidFill>
                  <a:srgbClr val="FF0000"/>
                </a:solidFill>
              </a:rPr>
              <a:t>v</a:t>
            </a:r>
            <a:r>
              <a:rPr lang="en-US" dirty="0" smtClean="0">
                <a:solidFill>
                  <a:srgbClr val="00B050"/>
                </a:solidFill>
              </a:rPr>
              <a:t>es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968" y="2089349"/>
            <a:ext cx="1234316" cy="9360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817" y="4496691"/>
            <a:ext cx="1324468" cy="993352"/>
          </a:xfrm>
          <a:prstGeom prst="rect">
            <a:avLst/>
          </a:prstGeom>
        </p:spPr>
      </p:pic>
      <p:pic>
        <p:nvPicPr>
          <p:cNvPr id="1026" name="Picture 2" descr="Картинки по запросу 3 полки фото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1968" y="5628067"/>
            <a:ext cx="1245018" cy="96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8235" y="3081042"/>
            <a:ext cx="1271254" cy="953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787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3">
                  <a:lumMod val="7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en-US" dirty="0" smtClean="0"/>
              <a:t>Read and choose.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en-US" dirty="0" smtClean="0"/>
              <a:t>1. This is Mary’s baby/babies.</a:t>
            </a:r>
          </a:p>
          <a:p>
            <a:r>
              <a:rPr lang="en-US" dirty="0" smtClean="0"/>
              <a:t>2. Where are the glass/glasses.</a:t>
            </a:r>
          </a:p>
          <a:p>
            <a:r>
              <a:rPr lang="en-US" dirty="0" smtClean="0"/>
              <a:t>3. Whose is this box/boxes?</a:t>
            </a:r>
          </a:p>
          <a:p>
            <a:r>
              <a:rPr lang="en-US" dirty="0" smtClean="0"/>
              <a:t>4. Bring me two dish/dishes.</a:t>
            </a:r>
          </a:p>
          <a:p>
            <a:r>
              <a:rPr lang="en-US" dirty="0" smtClean="0"/>
              <a:t>5. I’ve got two shelf/shelves in my room.</a:t>
            </a:r>
          </a:p>
          <a:p>
            <a:r>
              <a:rPr lang="en-US" dirty="0" smtClean="0"/>
              <a:t>6. Look at these baby/babies.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9416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>
                <a:solidFill>
                  <a:schemeClr val="accent4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There is </a:t>
            </a:r>
            <a:r>
              <a:rPr lang="en-US" sz="4800" b="1" dirty="0" smtClean="0">
                <a:solidFill>
                  <a:schemeClr val="bg2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</a:t>
            </a:r>
            <a:r>
              <a:rPr lang="en-US" sz="4800" b="1" dirty="0" smtClean="0">
                <a:solidFill>
                  <a:schemeClr val="accent4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There are</a:t>
            </a:r>
            <a:endParaRPr lang="ru-RU" sz="4800" b="1" dirty="0">
              <a:solidFill>
                <a:schemeClr val="accent4"/>
              </a:solidFill>
              <a:cs typeface="Aharoni" panose="02010803020104030203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36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We use </a:t>
            </a:r>
            <a:r>
              <a:rPr lang="en-US" sz="3600" b="1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there is</a:t>
            </a:r>
            <a:r>
              <a:rPr lang="en-US" sz="36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36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with a noun in singular number</a:t>
            </a:r>
          </a:p>
          <a:p>
            <a:r>
              <a:rPr lang="en-US" sz="3600" b="1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There is</a:t>
            </a:r>
            <a:r>
              <a:rPr lang="en-US" sz="36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3600" b="1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</a:t>
            </a:r>
            <a:r>
              <a:rPr lang="en-US" sz="36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 glass in the cupboard.</a:t>
            </a:r>
          </a:p>
          <a:p>
            <a:r>
              <a:rPr lang="en-US" sz="3600" b="1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There is </a:t>
            </a:r>
            <a:r>
              <a:rPr lang="en-US" sz="3600" b="1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</a:t>
            </a:r>
            <a:r>
              <a:rPr lang="en-US" sz="36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 mirror in the living room.</a:t>
            </a:r>
          </a:p>
          <a:p>
            <a:pPr marL="0" indent="0">
              <a:buNone/>
            </a:pPr>
            <a:r>
              <a:rPr lang="en-US" sz="3600" b="1" dirty="0" smtClean="0">
                <a:solidFill>
                  <a:schemeClr val="bg2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36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We use </a:t>
            </a:r>
            <a:r>
              <a:rPr lang="en-US" sz="3600" b="1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there are </a:t>
            </a:r>
            <a:r>
              <a:rPr lang="en-US" sz="36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when a noun in plural form.</a:t>
            </a:r>
          </a:p>
          <a:p>
            <a:r>
              <a:rPr lang="en-US" sz="3600" b="1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There are </a:t>
            </a:r>
            <a:r>
              <a:rPr lang="en-US" sz="36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two fridg</a:t>
            </a:r>
            <a:r>
              <a:rPr lang="en-US" sz="3600" b="1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es</a:t>
            </a:r>
            <a:r>
              <a:rPr lang="en-US" sz="36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 in the kitchen.</a:t>
            </a:r>
          </a:p>
          <a:p>
            <a:r>
              <a:rPr lang="en-US" sz="3600" b="1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There are </a:t>
            </a:r>
            <a:r>
              <a:rPr lang="en-US" sz="36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four shelv</a:t>
            </a:r>
            <a:r>
              <a:rPr lang="en-US" sz="3600" b="1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es</a:t>
            </a:r>
            <a:r>
              <a:rPr lang="en-US" sz="36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 on the table.</a:t>
            </a:r>
            <a:endParaRPr lang="ru-RU" sz="3600" b="1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092916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47765"/>
          </a:xfrm>
          <a:gradFill>
            <a:gsLst>
              <a:gs pos="0">
                <a:schemeClr val="accent1">
                  <a:lumMod val="5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Complete the sentences</a:t>
            </a:r>
            <a:endParaRPr lang="ru-RU" dirty="0">
              <a:solidFill>
                <a:schemeClr val="accent4">
                  <a:lumMod val="20000"/>
                  <a:lumOff val="80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en-US" sz="4000" b="1" i="1" dirty="0" smtClean="0">
                <a:solidFill>
                  <a:schemeClr val="accent2"/>
                </a:solidFill>
              </a:rPr>
              <a:t>There … two (sandwich) in the lunchbox.</a:t>
            </a:r>
          </a:p>
          <a:p>
            <a:r>
              <a:rPr lang="en-US" sz="4000" b="1" i="1" dirty="0" smtClean="0">
                <a:solidFill>
                  <a:schemeClr val="accent2"/>
                </a:solidFill>
              </a:rPr>
              <a:t>There … a (box) over there.</a:t>
            </a:r>
          </a:p>
          <a:p>
            <a:r>
              <a:rPr lang="en-US" sz="4000" b="1" i="1" dirty="0" smtClean="0">
                <a:solidFill>
                  <a:schemeClr val="accent2"/>
                </a:solidFill>
              </a:rPr>
              <a:t>There … three (dish) in the cupboard.</a:t>
            </a:r>
          </a:p>
          <a:p>
            <a:r>
              <a:rPr lang="en-US" sz="4000" b="1" i="1" dirty="0" smtClean="0">
                <a:solidFill>
                  <a:schemeClr val="accent2"/>
                </a:solidFill>
              </a:rPr>
              <a:t>There … five (shelf) in the bedroom.</a:t>
            </a:r>
          </a:p>
          <a:p>
            <a:r>
              <a:rPr lang="en-US" sz="4000" b="1" i="1" dirty="0" smtClean="0">
                <a:solidFill>
                  <a:schemeClr val="accent2"/>
                </a:solidFill>
              </a:rPr>
              <a:t>There … a (cooker) in the kitchen.</a:t>
            </a:r>
          </a:p>
          <a:p>
            <a:r>
              <a:rPr lang="en-US" sz="4000" b="1" i="1" dirty="0" smtClean="0">
                <a:solidFill>
                  <a:schemeClr val="accent2"/>
                </a:solidFill>
              </a:rPr>
              <a:t>There … a (glass) on the fridge.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4317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Картинки по запросу prepositions of place pictures with tas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804" y="1059"/>
            <a:ext cx="9610903" cy="6787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1439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252</Words>
  <Application>Microsoft Office PowerPoint</Application>
  <PresentationFormat>Широкоэкранный</PresentationFormat>
  <Paragraphs>44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Aharoni</vt:lpstr>
      <vt:lpstr>Arial</vt:lpstr>
      <vt:lpstr>Calibri</vt:lpstr>
      <vt:lpstr>Calibri Light</vt:lpstr>
      <vt:lpstr>Тема Office</vt:lpstr>
      <vt:lpstr>The plural number of nouns</vt:lpstr>
      <vt:lpstr>                 The words with y and f </vt:lpstr>
      <vt:lpstr>Read and choose.</vt:lpstr>
      <vt:lpstr>There is and There are</vt:lpstr>
      <vt:lpstr>Complete the sentences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Teacher</dc:creator>
  <cp:lastModifiedBy>Teacher</cp:lastModifiedBy>
  <cp:revision>19</cp:revision>
  <dcterms:created xsi:type="dcterms:W3CDTF">2017-02-09T10:46:04Z</dcterms:created>
  <dcterms:modified xsi:type="dcterms:W3CDTF">2017-02-09T13:03:23Z</dcterms:modified>
</cp:coreProperties>
</file>