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72" r:id="rId7"/>
    <p:sldId id="262" r:id="rId8"/>
    <p:sldId id="273" r:id="rId9"/>
    <p:sldId id="263" r:id="rId10"/>
    <p:sldId id="274" r:id="rId11"/>
    <p:sldId id="264" r:id="rId12"/>
    <p:sldId id="265" r:id="rId13"/>
    <p:sldId id="270" r:id="rId14"/>
    <p:sldId id="266" r:id="rId15"/>
    <p:sldId id="271" r:id="rId16"/>
    <p:sldId id="267" r:id="rId17"/>
    <p:sldId id="268" r:id="rId18"/>
    <p:sldId id="26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53EAE6-7483-4FAF-B4DA-A61177D25E1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E8C3C4-6B38-4299-9805-4DCA81FDBE6E}">
      <dgm:prSet phldrT="[Текст]"/>
      <dgm:spPr/>
      <dgm:t>
        <a:bodyPr/>
        <a:lstStyle/>
        <a:p>
          <a:r>
            <a:rPr lang="ru-RU" dirty="0" smtClean="0"/>
            <a:t>Игра способствует развитию</a:t>
          </a:r>
          <a:endParaRPr lang="ru-RU" dirty="0"/>
        </a:p>
      </dgm:t>
    </dgm:pt>
    <dgm:pt modelId="{22EB177A-0533-4540-8722-3689E3E2B7BE}" type="parTrans" cxnId="{3ADDC60F-A60E-43F1-8E2B-BA62DFBD75E1}">
      <dgm:prSet/>
      <dgm:spPr/>
      <dgm:t>
        <a:bodyPr/>
        <a:lstStyle/>
        <a:p>
          <a:endParaRPr lang="ru-RU"/>
        </a:p>
      </dgm:t>
    </dgm:pt>
    <dgm:pt modelId="{746F46AA-B823-44DD-BDA0-8BFDFD1B0734}" type="sibTrans" cxnId="{3ADDC60F-A60E-43F1-8E2B-BA62DFBD75E1}">
      <dgm:prSet/>
      <dgm:spPr/>
      <dgm:t>
        <a:bodyPr/>
        <a:lstStyle/>
        <a:p>
          <a:endParaRPr lang="ru-RU"/>
        </a:p>
      </dgm:t>
    </dgm:pt>
    <dgm:pt modelId="{82901F9B-90CC-48BD-AD65-12369B0B39A9}">
      <dgm:prSet phldrT="[Текст]"/>
      <dgm:spPr/>
      <dgm:t>
        <a:bodyPr/>
        <a:lstStyle/>
        <a:p>
          <a:r>
            <a:rPr lang="ru-RU" dirty="0" smtClean="0"/>
            <a:t>Психических процессов, психологической базы речи, коммуникации</a:t>
          </a:r>
          <a:endParaRPr lang="ru-RU" dirty="0"/>
        </a:p>
      </dgm:t>
    </dgm:pt>
    <dgm:pt modelId="{331F84E3-AAFE-4B94-B36F-B9B8AF47CEAC}" type="parTrans" cxnId="{551ED915-C2E5-497C-8E3E-EC881FE8CAD1}">
      <dgm:prSet/>
      <dgm:spPr/>
      <dgm:t>
        <a:bodyPr/>
        <a:lstStyle/>
        <a:p>
          <a:endParaRPr lang="ru-RU"/>
        </a:p>
      </dgm:t>
    </dgm:pt>
    <dgm:pt modelId="{E6CA55C4-0F49-43B8-8BA3-D0F37EBD7C14}" type="sibTrans" cxnId="{551ED915-C2E5-497C-8E3E-EC881FE8CAD1}">
      <dgm:prSet/>
      <dgm:spPr/>
      <dgm:t>
        <a:bodyPr/>
        <a:lstStyle/>
        <a:p>
          <a:endParaRPr lang="ru-RU"/>
        </a:p>
      </dgm:t>
    </dgm:pt>
    <dgm:pt modelId="{147EA590-0164-4F4C-8C40-98F929BAF0F4}">
      <dgm:prSet phldrT="[Текст]"/>
      <dgm:spPr/>
      <dgm:t>
        <a:bodyPr/>
        <a:lstStyle/>
        <a:p>
          <a:r>
            <a:rPr lang="ru-RU" dirty="0" smtClean="0"/>
            <a:t>социализации</a:t>
          </a:r>
          <a:endParaRPr lang="ru-RU" dirty="0"/>
        </a:p>
      </dgm:t>
    </dgm:pt>
    <dgm:pt modelId="{5A696215-229E-4518-8491-07A917342552}" type="parTrans" cxnId="{E3204421-7F92-4C75-A940-D8F6639AA063}">
      <dgm:prSet/>
      <dgm:spPr/>
      <dgm:t>
        <a:bodyPr/>
        <a:lstStyle/>
        <a:p>
          <a:endParaRPr lang="ru-RU"/>
        </a:p>
      </dgm:t>
    </dgm:pt>
    <dgm:pt modelId="{354D401A-4A94-4FDF-9B04-D55C313D8EF7}" type="sibTrans" cxnId="{E3204421-7F92-4C75-A940-D8F6639AA063}">
      <dgm:prSet/>
      <dgm:spPr/>
      <dgm:t>
        <a:bodyPr/>
        <a:lstStyle/>
        <a:p>
          <a:endParaRPr lang="ru-RU"/>
        </a:p>
      </dgm:t>
    </dgm:pt>
    <dgm:pt modelId="{DFF026E9-AE3C-4C23-AE49-428069143891}" type="pres">
      <dgm:prSet presAssocID="{1353EAE6-7483-4FAF-B4DA-A61177D25E1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E675B62-8A87-468B-B97B-2839174B480F}" type="pres">
      <dgm:prSet presAssocID="{72E8C3C4-6B38-4299-9805-4DCA81FDBE6E}" presName="hierRoot1" presStyleCnt="0"/>
      <dgm:spPr/>
    </dgm:pt>
    <dgm:pt modelId="{9D1044BC-6555-4587-8E87-61523FAC5F25}" type="pres">
      <dgm:prSet presAssocID="{72E8C3C4-6B38-4299-9805-4DCA81FDBE6E}" presName="composite" presStyleCnt="0"/>
      <dgm:spPr/>
    </dgm:pt>
    <dgm:pt modelId="{89367A79-EC90-41A0-99FB-3F4F0A33F603}" type="pres">
      <dgm:prSet presAssocID="{72E8C3C4-6B38-4299-9805-4DCA81FDBE6E}" presName="background" presStyleLbl="node0" presStyleIdx="0" presStyleCnt="1"/>
      <dgm:spPr/>
    </dgm:pt>
    <dgm:pt modelId="{38A984DE-0563-4BE4-BD27-EA8E0AEDE809}" type="pres">
      <dgm:prSet presAssocID="{72E8C3C4-6B38-4299-9805-4DCA81FDBE6E}" presName="text" presStyleLbl="fgAcc0" presStyleIdx="0" presStyleCnt="1" custScaleX="222373" custScaleY="662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325D00-7724-48FE-B043-786C8C760FB2}" type="pres">
      <dgm:prSet presAssocID="{72E8C3C4-6B38-4299-9805-4DCA81FDBE6E}" presName="hierChild2" presStyleCnt="0"/>
      <dgm:spPr/>
    </dgm:pt>
    <dgm:pt modelId="{6B4C6773-5442-4405-8A54-51030412F724}" type="pres">
      <dgm:prSet presAssocID="{331F84E3-AAFE-4B94-B36F-B9B8AF47CEA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6848D6C-B53D-4A93-A4AD-77A69FE7AD6D}" type="pres">
      <dgm:prSet presAssocID="{82901F9B-90CC-48BD-AD65-12369B0B39A9}" presName="hierRoot2" presStyleCnt="0"/>
      <dgm:spPr/>
    </dgm:pt>
    <dgm:pt modelId="{532D5BA2-E4E6-42CB-BBA1-6F3AA9A123E6}" type="pres">
      <dgm:prSet presAssocID="{82901F9B-90CC-48BD-AD65-12369B0B39A9}" presName="composite2" presStyleCnt="0"/>
      <dgm:spPr/>
    </dgm:pt>
    <dgm:pt modelId="{C27545CF-D027-4B8D-9AAC-1C81C32ACA9B}" type="pres">
      <dgm:prSet presAssocID="{82901F9B-90CC-48BD-AD65-12369B0B39A9}" presName="background2" presStyleLbl="node2" presStyleIdx="0" presStyleCnt="2"/>
      <dgm:spPr/>
    </dgm:pt>
    <dgm:pt modelId="{E9063B94-1B29-4E56-940E-034874C93298}" type="pres">
      <dgm:prSet presAssocID="{82901F9B-90CC-48BD-AD65-12369B0B39A9}" presName="text2" presStyleLbl="fgAcc2" presStyleIdx="0" presStyleCnt="2" custScaleX="279927" custLinFactNeighborX="-102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D38E58-8C49-4DBA-9CC6-C7EAF1D9A370}" type="pres">
      <dgm:prSet presAssocID="{82901F9B-90CC-48BD-AD65-12369B0B39A9}" presName="hierChild3" presStyleCnt="0"/>
      <dgm:spPr/>
    </dgm:pt>
    <dgm:pt modelId="{CD4ECAA1-6942-4DF4-A3C3-2FDD4694CC31}" type="pres">
      <dgm:prSet presAssocID="{5A696215-229E-4518-8491-07A91734255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38F05E7-1BB7-43C8-BD50-525AE4E90D2A}" type="pres">
      <dgm:prSet presAssocID="{147EA590-0164-4F4C-8C40-98F929BAF0F4}" presName="hierRoot2" presStyleCnt="0"/>
      <dgm:spPr/>
    </dgm:pt>
    <dgm:pt modelId="{C7EC9F64-3942-482B-92C2-9D5D57993263}" type="pres">
      <dgm:prSet presAssocID="{147EA590-0164-4F4C-8C40-98F929BAF0F4}" presName="composite2" presStyleCnt="0"/>
      <dgm:spPr/>
    </dgm:pt>
    <dgm:pt modelId="{3B3ABD5C-1BFA-4DE9-9A64-186091725CF2}" type="pres">
      <dgm:prSet presAssocID="{147EA590-0164-4F4C-8C40-98F929BAF0F4}" presName="background2" presStyleLbl="node2" presStyleIdx="1" presStyleCnt="2"/>
      <dgm:spPr/>
    </dgm:pt>
    <dgm:pt modelId="{E357A48D-E0B2-4389-97C8-3E1099C53FF2}" type="pres">
      <dgm:prSet presAssocID="{147EA590-0164-4F4C-8C40-98F929BAF0F4}" presName="text2" presStyleLbl="fgAcc2" presStyleIdx="1" presStyleCnt="2" custScaleY="50849" custLinFactNeighborX="49217" custLinFactNeighborY="9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76CE14-4510-405D-BD00-60F8A0811C02}" type="pres">
      <dgm:prSet presAssocID="{147EA590-0164-4F4C-8C40-98F929BAF0F4}" presName="hierChild3" presStyleCnt="0"/>
      <dgm:spPr/>
    </dgm:pt>
  </dgm:ptLst>
  <dgm:cxnLst>
    <dgm:cxn modelId="{139A0DD3-F1A8-4889-86E3-E7F05BC8A4D6}" type="presOf" srcId="{331F84E3-AAFE-4B94-B36F-B9B8AF47CEAC}" destId="{6B4C6773-5442-4405-8A54-51030412F724}" srcOrd="0" destOrd="0" presId="urn:microsoft.com/office/officeart/2005/8/layout/hierarchy1"/>
    <dgm:cxn modelId="{408431AF-BD48-4F46-B249-7CB5C0CC7994}" type="presOf" srcId="{82901F9B-90CC-48BD-AD65-12369B0B39A9}" destId="{E9063B94-1B29-4E56-940E-034874C93298}" srcOrd="0" destOrd="0" presId="urn:microsoft.com/office/officeart/2005/8/layout/hierarchy1"/>
    <dgm:cxn modelId="{E3204421-7F92-4C75-A940-D8F6639AA063}" srcId="{72E8C3C4-6B38-4299-9805-4DCA81FDBE6E}" destId="{147EA590-0164-4F4C-8C40-98F929BAF0F4}" srcOrd="1" destOrd="0" parTransId="{5A696215-229E-4518-8491-07A917342552}" sibTransId="{354D401A-4A94-4FDF-9B04-D55C313D8EF7}"/>
    <dgm:cxn modelId="{551ED915-C2E5-497C-8E3E-EC881FE8CAD1}" srcId="{72E8C3C4-6B38-4299-9805-4DCA81FDBE6E}" destId="{82901F9B-90CC-48BD-AD65-12369B0B39A9}" srcOrd="0" destOrd="0" parTransId="{331F84E3-AAFE-4B94-B36F-B9B8AF47CEAC}" sibTransId="{E6CA55C4-0F49-43B8-8BA3-D0F37EBD7C14}"/>
    <dgm:cxn modelId="{4F726763-746E-4FDC-99B4-996820DA508F}" type="presOf" srcId="{147EA590-0164-4F4C-8C40-98F929BAF0F4}" destId="{E357A48D-E0B2-4389-97C8-3E1099C53FF2}" srcOrd="0" destOrd="0" presId="urn:microsoft.com/office/officeart/2005/8/layout/hierarchy1"/>
    <dgm:cxn modelId="{4621E80D-D0F3-47D1-AD78-F0B146D4E2EA}" type="presOf" srcId="{1353EAE6-7483-4FAF-B4DA-A61177D25E12}" destId="{DFF026E9-AE3C-4C23-AE49-428069143891}" srcOrd="0" destOrd="0" presId="urn:microsoft.com/office/officeart/2005/8/layout/hierarchy1"/>
    <dgm:cxn modelId="{AA3C811A-4538-407B-9259-E089150020C0}" type="presOf" srcId="{5A696215-229E-4518-8491-07A917342552}" destId="{CD4ECAA1-6942-4DF4-A3C3-2FDD4694CC31}" srcOrd="0" destOrd="0" presId="urn:microsoft.com/office/officeart/2005/8/layout/hierarchy1"/>
    <dgm:cxn modelId="{9D20671E-4D6E-4C4B-8077-1DAB1313DE15}" type="presOf" srcId="{72E8C3C4-6B38-4299-9805-4DCA81FDBE6E}" destId="{38A984DE-0563-4BE4-BD27-EA8E0AEDE809}" srcOrd="0" destOrd="0" presId="urn:microsoft.com/office/officeart/2005/8/layout/hierarchy1"/>
    <dgm:cxn modelId="{3ADDC60F-A60E-43F1-8E2B-BA62DFBD75E1}" srcId="{1353EAE6-7483-4FAF-B4DA-A61177D25E12}" destId="{72E8C3C4-6B38-4299-9805-4DCA81FDBE6E}" srcOrd="0" destOrd="0" parTransId="{22EB177A-0533-4540-8722-3689E3E2B7BE}" sibTransId="{746F46AA-B823-44DD-BDA0-8BFDFD1B0734}"/>
    <dgm:cxn modelId="{58475425-B976-46BE-92A5-329203896CAE}" type="presParOf" srcId="{DFF026E9-AE3C-4C23-AE49-428069143891}" destId="{CE675B62-8A87-468B-B97B-2839174B480F}" srcOrd="0" destOrd="0" presId="urn:microsoft.com/office/officeart/2005/8/layout/hierarchy1"/>
    <dgm:cxn modelId="{60C39DBB-9FF1-443D-BA99-A359EB7E3552}" type="presParOf" srcId="{CE675B62-8A87-468B-B97B-2839174B480F}" destId="{9D1044BC-6555-4587-8E87-61523FAC5F25}" srcOrd="0" destOrd="0" presId="urn:microsoft.com/office/officeart/2005/8/layout/hierarchy1"/>
    <dgm:cxn modelId="{F699A4A4-8E60-4239-9ED3-E7B2475AD1AF}" type="presParOf" srcId="{9D1044BC-6555-4587-8E87-61523FAC5F25}" destId="{89367A79-EC90-41A0-99FB-3F4F0A33F603}" srcOrd="0" destOrd="0" presId="urn:microsoft.com/office/officeart/2005/8/layout/hierarchy1"/>
    <dgm:cxn modelId="{B0242B46-DF7A-468B-9545-47D971B6A8A2}" type="presParOf" srcId="{9D1044BC-6555-4587-8E87-61523FAC5F25}" destId="{38A984DE-0563-4BE4-BD27-EA8E0AEDE809}" srcOrd="1" destOrd="0" presId="urn:microsoft.com/office/officeart/2005/8/layout/hierarchy1"/>
    <dgm:cxn modelId="{45AEC4F6-E8F0-4F17-A2C5-8AE505468AF8}" type="presParOf" srcId="{CE675B62-8A87-468B-B97B-2839174B480F}" destId="{95325D00-7724-48FE-B043-786C8C760FB2}" srcOrd="1" destOrd="0" presId="urn:microsoft.com/office/officeart/2005/8/layout/hierarchy1"/>
    <dgm:cxn modelId="{E79593D4-2E9E-40C9-BBDA-4E4CFB255A6E}" type="presParOf" srcId="{95325D00-7724-48FE-B043-786C8C760FB2}" destId="{6B4C6773-5442-4405-8A54-51030412F724}" srcOrd="0" destOrd="0" presId="urn:microsoft.com/office/officeart/2005/8/layout/hierarchy1"/>
    <dgm:cxn modelId="{A7D4FA6F-25AF-4961-A918-73DF5AD87F98}" type="presParOf" srcId="{95325D00-7724-48FE-B043-786C8C760FB2}" destId="{46848D6C-B53D-4A93-A4AD-77A69FE7AD6D}" srcOrd="1" destOrd="0" presId="urn:microsoft.com/office/officeart/2005/8/layout/hierarchy1"/>
    <dgm:cxn modelId="{07820203-399C-4DA8-886E-5BD836DCC7B2}" type="presParOf" srcId="{46848D6C-B53D-4A93-A4AD-77A69FE7AD6D}" destId="{532D5BA2-E4E6-42CB-BBA1-6F3AA9A123E6}" srcOrd="0" destOrd="0" presId="urn:microsoft.com/office/officeart/2005/8/layout/hierarchy1"/>
    <dgm:cxn modelId="{D5B863A4-8C13-4F94-8F0A-68BBDC4F5E00}" type="presParOf" srcId="{532D5BA2-E4E6-42CB-BBA1-6F3AA9A123E6}" destId="{C27545CF-D027-4B8D-9AAC-1C81C32ACA9B}" srcOrd="0" destOrd="0" presId="urn:microsoft.com/office/officeart/2005/8/layout/hierarchy1"/>
    <dgm:cxn modelId="{83E12F53-F891-47A0-8493-3060EFD2F9BD}" type="presParOf" srcId="{532D5BA2-E4E6-42CB-BBA1-6F3AA9A123E6}" destId="{E9063B94-1B29-4E56-940E-034874C93298}" srcOrd="1" destOrd="0" presId="urn:microsoft.com/office/officeart/2005/8/layout/hierarchy1"/>
    <dgm:cxn modelId="{E71DD3E4-52A0-4F03-B7C1-6BC7583F9FB5}" type="presParOf" srcId="{46848D6C-B53D-4A93-A4AD-77A69FE7AD6D}" destId="{5BD38E58-8C49-4DBA-9CC6-C7EAF1D9A370}" srcOrd="1" destOrd="0" presId="urn:microsoft.com/office/officeart/2005/8/layout/hierarchy1"/>
    <dgm:cxn modelId="{B785213D-49AA-4A87-B661-796E914A053A}" type="presParOf" srcId="{95325D00-7724-48FE-B043-786C8C760FB2}" destId="{CD4ECAA1-6942-4DF4-A3C3-2FDD4694CC31}" srcOrd="2" destOrd="0" presId="urn:microsoft.com/office/officeart/2005/8/layout/hierarchy1"/>
    <dgm:cxn modelId="{DCAC073F-65D9-4325-AC69-859819D15C63}" type="presParOf" srcId="{95325D00-7724-48FE-B043-786C8C760FB2}" destId="{B38F05E7-1BB7-43C8-BD50-525AE4E90D2A}" srcOrd="3" destOrd="0" presId="urn:microsoft.com/office/officeart/2005/8/layout/hierarchy1"/>
    <dgm:cxn modelId="{51962931-4CF1-4A4C-9C9A-3EA8A5C952C2}" type="presParOf" srcId="{B38F05E7-1BB7-43C8-BD50-525AE4E90D2A}" destId="{C7EC9F64-3942-482B-92C2-9D5D57993263}" srcOrd="0" destOrd="0" presId="urn:microsoft.com/office/officeart/2005/8/layout/hierarchy1"/>
    <dgm:cxn modelId="{E6175C6F-508B-45C5-BF10-DD7642D02A33}" type="presParOf" srcId="{C7EC9F64-3942-482B-92C2-9D5D57993263}" destId="{3B3ABD5C-1BFA-4DE9-9A64-186091725CF2}" srcOrd="0" destOrd="0" presId="urn:microsoft.com/office/officeart/2005/8/layout/hierarchy1"/>
    <dgm:cxn modelId="{ABB7E468-E612-40E7-9AB5-B43810C3BF71}" type="presParOf" srcId="{C7EC9F64-3942-482B-92C2-9D5D57993263}" destId="{E357A48D-E0B2-4389-97C8-3E1099C53FF2}" srcOrd="1" destOrd="0" presId="urn:microsoft.com/office/officeart/2005/8/layout/hierarchy1"/>
    <dgm:cxn modelId="{398D2F63-12EC-47F6-8125-F5D3ACE89C31}" type="presParOf" srcId="{B38F05E7-1BB7-43C8-BD50-525AE4E90D2A}" destId="{8576CE14-4510-405D-BD00-60F8A0811C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Почему ребенку нужна игра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Родительское собрание</a:t>
            </a:r>
          </a:p>
          <a:p>
            <a:r>
              <a:rPr lang="ru-RU" dirty="0" smtClean="0"/>
              <a:t>2 младшая группа</a:t>
            </a:r>
          </a:p>
          <a:p>
            <a:r>
              <a:rPr lang="ru-RU" dirty="0" smtClean="0"/>
              <a:t>Трушечкина В.М.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15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Сталкивались ли вы с тем, что у ребенка имеются разные игрушки, но он не играет с ними?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Да, он просто не умеет во все это играть!</a:t>
            </a:r>
          </a:p>
          <a:p>
            <a:r>
              <a:rPr lang="ru-RU" dirty="0" smtClean="0"/>
              <a:t>Сами игрушки ничего не значат, если он не знает, во что и как ими играть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0322" y="2963214"/>
            <a:ext cx="5164428" cy="387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5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и средства для полноценных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689340"/>
          </a:xfrm>
        </p:spPr>
        <p:txBody>
          <a:bodyPr>
            <a:normAutofit/>
          </a:bodyPr>
          <a:lstStyle/>
          <a:p>
            <a:r>
              <a:rPr lang="ru-RU" dirty="0" smtClean="0"/>
              <a:t>Игрушки из реальной жизни</a:t>
            </a:r>
          </a:p>
          <a:p>
            <a:r>
              <a:rPr lang="ru-RU" dirty="0" smtClean="0"/>
              <a:t>Для выплеска агрессии</a:t>
            </a:r>
          </a:p>
          <a:p>
            <a:r>
              <a:rPr lang="ru-RU" dirty="0" smtClean="0"/>
              <a:t>Для развития творческой фантазии и самовыражения</a:t>
            </a:r>
          </a:p>
          <a:p>
            <a:r>
              <a:rPr lang="ru-RU" dirty="0" smtClean="0"/>
              <a:t>Для развития знаний о социальных ролях</a:t>
            </a:r>
          </a:p>
          <a:p>
            <a:r>
              <a:rPr lang="ru-RU" dirty="0" smtClean="0"/>
              <a:t>Крупные движущиеся</a:t>
            </a:r>
          </a:p>
          <a:p>
            <a:r>
              <a:rPr lang="ru-RU" dirty="0" smtClean="0"/>
              <a:t>Для развития эстетического воспитания, развития речи, воображения</a:t>
            </a:r>
          </a:p>
          <a:p>
            <a:r>
              <a:rPr lang="ru-RU" dirty="0" smtClean="0"/>
              <a:t>Дополняющие игру</a:t>
            </a:r>
          </a:p>
          <a:p>
            <a:r>
              <a:rPr lang="ru-RU" dirty="0" smtClean="0"/>
              <a:t>Технические</a:t>
            </a:r>
          </a:p>
          <a:p>
            <a:r>
              <a:rPr lang="ru-RU" dirty="0" smtClean="0"/>
              <a:t>Для спортивно-моторных игр</a:t>
            </a:r>
          </a:p>
          <a:p>
            <a:r>
              <a:rPr lang="ru-RU" dirty="0" smtClean="0"/>
              <a:t>Музыкальные</a:t>
            </a:r>
          </a:p>
          <a:p>
            <a:r>
              <a:rPr lang="ru-RU" dirty="0" smtClean="0"/>
              <a:t>Дидактические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31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Нужно ли руководить играми детей?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071" y="1755819"/>
            <a:ext cx="5812665" cy="4842456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84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Нужно ли руководить играми детей?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93736" y="2236660"/>
            <a:ext cx="2980266" cy="3880773"/>
          </a:xfrm>
        </p:spPr>
        <p:txBody>
          <a:bodyPr/>
          <a:lstStyle/>
          <a:p>
            <a:r>
              <a:rPr lang="ru-RU" dirty="0" smtClean="0"/>
              <a:t>Игра – строится на содержательном общении со взрослым</a:t>
            </a:r>
          </a:p>
          <a:p>
            <a:r>
              <a:rPr lang="ru-RU" dirty="0" smtClean="0"/>
              <a:t>Нельзя подавлять инициативу</a:t>
            </a:r>
          </a:p>
          <a:p>
            <a:r>
              <a:rPr lang="ru-RU" dirty="0" smtClean="0"/>
              <a:t>Играйте на равных</a:t>
            </a:r>
          </a:p>
          <a:p>
            <a:r>
              <a:rPr lang="ru-RU" dirty="0" smtClean="0"/>
              <a:t>Правило: включайтесь в игру несколько раз в день, это побуждает ребёнка к новым действиям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071" y="1755819"/>
            <a:ext cx="5812665" cy="484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84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хорошая игрушка?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2749" y="2279562"/>
            <a:ext cx="5565636" cy="4170194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17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хорошая игрушка?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2877235" cy="3880773"/>
          </a:xfrm>
        </p:spPr>
        <p:txBody>
          <a:bodyPr/>
          <a:lstStyle/>
          <a:p>
            <a:r>
              <a:rPr lang="ru-RU" dirty="0" smtClean="0"/>
              <a:t>Безопасная</a:t>
            </a:r>
          </a:p>
          <a:p>
            <a:r>
              <a:rPr lang="ru-RU" dirty="0" smtClean="0"/>
              <a:t>Соответствующая возрасту</a:t>
            </a:r>
          </a:p>
          <a:p>
            <a:r>
              <a:rPr lang="ru-RU" dirty="0" smtClean="0"/>
              <a:t>Разнообразие (не означает изобилие)</a:t>
            </a:r>
          </a:p>
          <a:p>
            <a:r>
              <a:rPr lang="ru-RU" dirty="0" smtClean="0"/>
              <a:t>Покупая, спросите, КАК будет играть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2749" y="2279562"/>
            <a:ext cx="5565636" cy="417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7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 семейных вечеров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Каждый день уделяю время на игры с детьми</a:t>
            </a:r>
          </a:p>
          <a:p>
            <a:r>
              <a:rPr lang="ru-RU" dirty="0" smtClean="0"/>
              <a:t>Если сломалась игрушка – ремонтируем вместе с ребенком</a:t>
            </a:r>
          </a:p>
          <a:p>
            <a:r>
              <a:rPr lang="ru-RU" dirty="0" smtClean="0"/>
              <a:t>Купив игрушку, обязательно показываю разные варианты, как с ней играть</a:t>
            </a:r>
          </a:p>
          <a:p>
            <a:r>
              <a:rPr lang="ru-RU" dirty="0" smtClean="0"/>
              <a:t>Слушаю рассказы ребенка об играх и игрушках в детском саду</a:t>
            </a:r>
          </a:p>
          <a:p>
            <a:r>
              <a:rPr lang="ru-RU" dirty="0" smtClean="0"/>
              <a:t>Не наказываю ребенка игрой (игрушкой), то есть не лишаю его на время игры (игрушки)</a:t>
            </a:r>
          </a:p>
          <a:p>
            <a:r>
              <a:rPr lang="ru-RU" dirty="0" smtClean="0"/>
              <a:t>Часто дарю ребенку игрушку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121" y="4422573"/>
            <a:ext cx="4250027" cy="223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06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923" y="2034857"/>
            <a:ext cx="5300056" cy="43594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2766" y="2160589"/>
            <a:ext cx="3401236" cy="3880773"/>
          </a:xfrm>
        </p:spPr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еобходима детям</a:t>
            </a:r>
          </a:p>
          <a:p>
            <a:r>
              <a:rPr lang="ru-RU" dirty="0" smtClean="0"/>
              <a:t>Доставляет массу положительных эмоций</a:t>
            </a:r>
          </a:p>
          <a:p>
            <a:r>
              <a:rPr lang="ru-RU" dirty="0" smtClean="0"/>
              <a:t>Дети очень любят играть</a:t>
            </a:r>
          </a:p>
          <a:p>
            <a:endParaRPr lang="ru-RU" dirty="0"/>
          </a:p>
          <a:p>
            <a:r>
              <a:rPr lang="ru-RU" dirty="0" smtClean="0"/>
              <a:t>Не лишайте детей этой радости, помните, что и вы были детьми!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23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01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огонёк пытливости и любознательности» Сухомлинский В.А.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9921178"/>
              </p:ext>
            </p:extLst>
          </p:nvPr>
        </p:nvGraphicFramePr>
        <p:xfrm>
          <a:off x="677863" y="3618963"/>
          <a:ext cx="8596312" cy="3116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775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игре РЕБЕНОК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074970" cy="3880773"/>
          </a:xfrm>
        </p:spPr>
        <p:txBody>
          <a:bodyPr/>
          <a:lstStyle/>
          <a:p>
            <a:r>
              <a:rPr lang="ru-RU" dirty="0" smtClean="0"/>
              <a:t>примеряет на себя РОЛИ, воспроизводя или придумывая те или иные ситуации и способы поведения в них, </a:t>
            </a:r>
          </a:p>
          <a:p>
            <a:r>
              <a:rPr lang="ru-RU" dirty="0" smtClean="0"/>
              <a:t>учится контролировать ситуацию,</a:t>
            </a:r>
          </a:p>
          <a:p>
            <a:r>
              <a:rPr lang="ru-RU" dirty="0" smtClean="0"/>
              <a:t>находить подходящее решение.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668" y="2160589"/>
            <a:ext cx="4404575" cy="330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6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Участвуя в детских играх, взрослый оказывает поддержку, </a:t>
            </a:r>
            <a:br>
              <a:rPr lang="ru-RU" dirty="0" smtClean="0"/>
            </a:br>
            <a:r>
              <a:rPr lang="ru-RU" dirty="0" smtClean="0"/>
              <a:t>                                          но не должен быть директивным – </a:t>
            </a:r>
            <a:br>
              <a:rPr lang="ru-RU" dirty="0" smtClean="0"/>
            </a:br>
            <a:r>
              <a:rPr lang="ru-RU" dirty="0" smtClean="0"/>
              <a:t>                                          пусть ребенок сам проявит фантазию.</a:t>
            </a:r>
          </a:p>
          <a:p>
            <a:r>
              <a:rPr lang="ru-RU" dirty="0" smtClean="0"/>
              <a:t>ИГРА – потребность детского организма, </a:t>
            </a:r>
            <a:br>
              <a:rPr lang="ru-RU" dirty="0" smtClean="0"/>
            </a:br>
            <a:r>
              <a:rPr lang="ru-RU" dirty="0" smtClean="0"/>
              <a:t>           средство разностороннего воспитания ребенка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831" y="3786030"/>
            <a:ext cx="4379354" cy="291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4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чем, по вашему мнению, заключается роль игры в развитии ребенка? Обучается ли он во время игры?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346" y="2588654"/>
            <a:ext cx="3236889" cy="24276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669" y="2208727"/>
            <a:ext cx="1957589" cy="2221606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7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чем, по вашему мнению, заключается роль игры в развитии ребенка? Обучается ли он во время игры?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198" y="2208727"/>
            <a:ext cx="4018207" cy="45526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игре ребенок обучается:</a:t>
            </a:r>
          </a:p>
          <a:p>
            <a:r>
              <a:rPr lang="ru-RU" dirty="0" smtClean="0"/>
              <a:t>Эмоционально вживаться, «врастать» в сложный социальный мир взрослых людей;</a:t>
            </a:r>
          </a:p>
          <a:p>
            <a:r>
              <a:rPr lang="ru-RU" dirty="0" smtClean="0"/>
              <a:t>Переживать жизненные ситуации других людей, как свои собственные, понимать смысл их действий и поступков;</a:t>
            </a:r>
          </a:p>
          <a:p>
            <a:r>
              <a:rPr lang="ru-RU" dirty="0" smtClean="0"/>
              <a:t>Осознавать свое реальное место среди других людей;</a:t>
            </a:r>
          </a:p>
          <a:p>
            <a:r>
              <a:rPr lang="ru-RU" dirty="0" smtClean="0"/>
              <a:t>Уважать себя и верить в себя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346" y="2588654"/>
            <a:ext cx="3236889" cy="24276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669" y="2208727"/>
            <a:ext cx="1957589" cy="222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7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Есть игрушки, которые усиливают агрессию, напряжение; несут гнев, тревогу и беспокойство. Как вы думаете, о чем идёт речь?</a:t>
            </a:r>
            <a:br>
              <a:rPr lang="ru-RU" dirty="0" smtClean="0"/>
            </a:br>
            <a:r>
              <a:rPr lang="ru-RU" dirty="0" smtClean="0"/>
              <a:t>Ваше отношение к игрушкам-монстрам?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8539" y="2781839"/>
            <a:ext cx="1680335" cy="1680335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2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Есть игрушки, которые усиливают агрессию, напряжение; несут гнев, тревогу и беспокойство. Как вы думаете, о чем идёт речь?</a:t>
            </a:r>
            <a:br>
              <a:rPr lang="ru-RU" dirty="0" smtClean="0"/>
            </a:br>
            <a:r>
              <a:rPr lang="ru-RU" dirty="0" smtClean="0"/>
              <a:t>Ваше отношение к игрушкам-монстрам?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825025"/>
            <a:ext cx="8596668" cy="2757249"/>
          </a:xfrm>
        </p:spPr>
        <p:txBody>
          <a:bodyPr/>
          <a:lstStyle/>
          <a:p>
            <a:r>
              <a:rPr lang="ru-RU" dirty="0" smtClean="0"/>
              <a:t>Игрушки-монстры способствуют накоплению агрессивных фантазий ребенка.</a:t>
            </a:r>
          </a:p>
          <a:p>
            <a:r>
              <a:rPr lang="ru-RU" dirty="0" smtClean="0"/>
              <a:t>Негативно влияют на поведение ребенка, ведь нередко эти игрушки родом из таких же агрессивных мультфильмов.</a:t>
            </a:r>
          </a:p>
          <a:p>
            <a:r>
              <a:rPr lang="ru-RU" dirty="0" smtClean="0"/>
              <a:t>Нужно стараться ограничить общение ребенка с такими играми.</a:t>
            </a:r>
          </a:p>
          <a:p>
            <a:r>
              <a:rPr lang="ru-RU" dirty="0" smtClean="0"/>
              <a:t>До 10 лет не стоит ребенку выходить в интернет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8539" y="2781839"/>
            <a:ext cx="1680335" cy="168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22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Сталкивались ли вы с тем, что у ребенка имеются разные игрушки, но он не играет с ними?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0322" y="2963214"/>
            <a:ext cx="5164428" cy="3873321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5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</TotalTime>
  <Words>558</Words>
  <Application>Microsoft Office PowerPoint</Application>
  <PresentationFormat>Широкоэкранный</PresentationFormat>
  <Paragraphs>70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Грань</vt:lpstr>
      <vt:lpstr>Почему ребенку нужна игра</vt:lpstr>
      <vt:lpstr>«Игра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огонёк пытливости и любознательности» Сухомлинский В.А.</vt:lpstr>
      <vt:lpstr>В игре РЕБЕНОК </vt:lpstr>
      <vt:lpstr>Роль родителей</vt:lpstr>
      <vt:lpstr>В чем, по вашему мнению, заключается роль игры в развитии ребенка? Обучается ли он во время игры?</vt:lpstr>
      <vt:lpstr>В чем, по вашему мнению, заключается роль игры в развитии ребенка? Обучается ли он во время игры?</vt:lpstr>
      <vt:lpstr>Есть игрушки, которые усиливают агрессию, напряжение; несут гнев, тревогу и беспокойство. Как вы думаете, о чем идёт речь? Ваше отношение к игрушкам-монстрам?</vt:lpstr>
      <vt:lpstr>Есть игрушки, которые усиливают агрессию, напряжение; несут гнев, тревогу и беспокойство. Как вы думаете, о чем идёт речь? Ваше отношение к игрушкам-монстрам?</vt:lpstr>
      <vt:lpstr>Сталкивались ли вы с тем, что у ребенка имеются разные игрушки, но он не играет с ними?</vt:lpstr>
      <vt:lpstr>Сталкивались ли вы с тем, что у ребенка имеются разные игрушки, но он не играет с ними?</vt:lpstr>
      <vt:lpstr>Условия и средства для полноценных игр</vt:lpstr>
      <vt:lpstr>Нужно ли руководить играми детей?</vt:lpstr>
      <vt:lpstr>Нужно ли руководить играми детей?</vt:lpstr>
      <vt:lpstr>Что такое хорошая игрушка?</vt:lpstr>
      <vt:lpstr>Что такое хорошая игрушка?</vt:lpstr>
      <vt:lpstr>Оценка семейных вечеров</vt:lpstr>
      <vt:lpstr>Игра…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ребенку нужна игра</dc:title>
  <dc:creator>Inessa</dc:creator>
  <cp:lastModifiedBy>Inessa</cp:lastModifiedBy>
  <cp:revision>14</cp:revision>
  <dcterms:created xsi:type="dcterms:W3CDTF">2017-02-20T04:00:45Z</dcterms:created>
  <dcterms:modified xsi:type="dcterms:W3CDTF">2017-05-31T18:35:40Z</dcterms:modified>
</cp:coreProperties>
</file>