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5" r:id="rId3"/>
    <p:sldId id="274" r:id="rId4"/>
    <p:sldId id="266" r:id="rId5"/>
    <p:sldId id="267" r:id="rId6"/>
    <p:sldId id="270" r:id="rId7"/>
    <p:sldId id="268" r:id="rId8"/>
    <p:sldId id="269" r:id="rId9"/>
    <p:sldId id="271" r:id="rId10"/>
    <p:sldId id="264" r:id="rId11"/>
    <p:sldId id="275" r:id="rId12"/>
    <p:sldId id="272" r:id="rId13"/>
    <p:sldId id="26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6"/>
    <a:srgbClr val="660066"/>
    <a:srgbClr val="000099"/>
    <a:srgbClr val="274467"/>
    <a:srgbClr val="800000"/>
    <a:srgbClr val="85DFFF"/>
    <a:srgbClr val="FFFF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6975" autoAdjust="0"/>
  </p:normalViewPr>
  <p:slideViewPr>
    <p:cSldViewPr>
      <p:cViewPr varScale="1">
        <p:scale>
          <a:sx n="42" d="100"/>
          <a:sy n="4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avatanplus.com/files/resources/original/56aefc7ab44ab1529b8a3f72.pn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boobooka.com/wp-content/uploads/2013/09/snegovik-boobooka-3.png" TargetMode="External"/><Relationship Id="rId5" Type="http://schemas.openxmlformats.org/officeDocument/2006/relationships/hyperlink" Target="http://www.playcast.ru/uploads/2014/12/16/11118873.png" TargetMode="External"/><Relationship Id="rId4" Type="http://schemas.openxmlformats.org/officeDocument/2006/relationships/hyperlink" Target="http://www.eduportal44.ru/Kostroma_EDU/ds_48/DocLib14/0_b711a_da2280b5_orig.p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971600" y="1815207"/>
            <a:ext cx="7774064" cy="4603289"/>
            <a:chOff x="1115616" y="2146448"/>
            <a:chExt cx="7735929" cy="6010380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2146448"/>
              <a:ext cx="7165477" cy="132612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0096"/>
                  </a:solidFill>
                  <a:effectLst>
                    <a:glow rad="101600">
                      <a:schemeClr val="accent1">
                        <a:satMod val="175000"/>
                        <a:alpha val="40000"/>
                      </a:schemeClr>
                    </a:glow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Литературное чтение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0096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3766842" y="6227924"/>
              <a:ext cx="5084703" cy="19289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Автор </a:t>
              </a:r>
              <a:r>
                <a:rPr lang="ru-RU" dirty="0" err="1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Прибышина</a:t>
              </a:r>
              <a:r>
                <a:rPr lang="ru-RU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Н.В.</a:t>
              </a:r>
              <a:endParaRPr lang="ru-RU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ГБОУ лицей № 533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г. Санкт-Петербург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2017</a:t>
              </a:r>
              <a:endParaRPr lang="ru-RU" dirty="0">
                <a:solidFill>
                  <a:schemeClr val="accent1"/>
                </a:solidFill>
                <a:latin typeface="Arial" charset="0"/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75856" y="332656"/>
            <a:ext cx="2505472" cy="1143000"/>
          </a:xfrm>
          <a:prstGeom prst="rect">
            <a:avLst/>
          </a:prstGeom>
        </p:spPr>
        <p:txBody>
          <a:bodyPr/>
          <a:lstStyle/>
          <a:p>
            <a:r>
              <a:rPr lang="ru-RU" sz="3200" b="1" dirty="0">
                <a:solidFill>
                  <a:srgbClr val="FF0000"/>
                </a:solidFill>
              </a:rPr>
              <a:t>Самуил</a:t>
            </a:r>
            <a:br>
              <a:rPr lang="ru-RU" sz="3200" b="1" dirty="0">
                <a:solidFill>
                  <a:srgbClr val="FF0000"/>
                </a:solidFill>
              </a:rPr>
            </a:br>
            <a:r>
              <a:rPr lang="ru-RU" sz="3200" b="1" dirty="0">
                <a:solidFill>
                  <a:srgbClr val="FF0000"/>
                </a:solidFill>
              </a:rPr>
              <a:t>Яковлевич</a:t>
            </a:r>
            <a:br>
              <a:rPr lang="ru-RU" sz="3200" b="1" dirty="0">
                <a:solidFill>
                  <a:srgbClr val="FF0000"/>
                </a:solidFill>
              </a:rPr>
            </a:br>
            <a:r>
              <a:rPr lang="ru-RU" sz="3200" b="1" dirty="0">
                <a:solidFill>
                  <a:srgbClr val="FF0000"/>
                </a:solidFill>
              </a:rPr>
              <a:t>Маршак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204864"/>
            <a:ext cx="3530352" cy="4073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2304256" cy="3002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520440"/>
            <a:ext cx="2268252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332656"/>
            <a:ext cx="2218184" cy="3076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3501008"/>
            <a:ext cx="2160240" cy="2943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26280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548680"/>
            <a:ext cx="6790385" cy="1152128"/>
          </a:xfrm>
          <a:prstGeom prst="rect">
            <a:avLst/>
          </a:prstGeom>
        </p:spPr>
        <p:txBody>
          <a:bodyPr wrap="none">
            <a:prstTxWarp prst="textDeflateBottom">
              <a:avLst/>
            </a:prstTxWarp>
            <a:spAutoFit/>
          </a:bodyPr>
          <a:lstStyle/>
          <a:p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Calibri"/>
                <a:cs typeface="Times New Roman"/>
              </a:rPr>
              <a:t>С. Я.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Calibri"/>
                <a:cs typeface="Times New Roman"/>
              </a:rPr>
              <a:t>Маршак </a:t>
            </a: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Calibri"/>
                <a:cs typeface="Times New Roman"/>
              </a:rPr>
              <a:t>«Ты эти буквы заучи…»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4149080"/>
            <a:ext cx="76129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ru-RU" sz="2800" b="1" dirty="0">
                <a:solidFill>
                  <a:srgbClr val="000096"/>
                </a:solidFill>
                <a:latin typeface="Verdana"/>
              </a:rPr>
              <a:t>Что Маршак называет ключами? </a:t>
            </a:r>
            <a:endParaRPr lang="ru-RU" sz="2800" b="1" dirty="0">
              <a:solidFill>
                <a:srgbClr val="000096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4725144"/>
            <a:ext cx="64988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ru-RU" sz="2800" b="1" dirty="0">
                <a:solidFill>
                  <a:srgbClr val="000096"/>
                </a:solidFill>
                <a:latin typeface="Verdana"/>
              </a:rPr>
              <a:t>Почему буквы – это ключи?</a:t>
            </a:r>
            <a:endParaRPr lang="ru-RU" sz="2800" b="1" dirty="0">
              <a:solidFill>
                <a:srgbClr val="000096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916832"/>
            <a:ext cx="8388835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ru-RU" sz="2800" b="1" dirty="0">
                <a:solidFill>
                  <a:srgbClr val="00009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 кому в стихотворении обращается </a:t>
            </a:r>
            <a:endParaRPr lang="ru-RU" sz="2800" b="1" dirty="0" smtClean="0">
              <a:solidFill>
                <a:srgbClr val="00009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2800" b="1" dirty="0" smtClean="0">
                <a:solidFill>
                  <a:srgbClr val="00009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автор</a:t>
            </a:r>
            <a:r>
              <a:rPr lang="ru-RU" sz="2800" b="1" dirty="0">
                <a:solidFill>
                  <a:srgbClr val="00009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? 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2780928"/>
            <a:ext cx="84249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ru-RU" sz="2800" b="1" dirty="0">
                <a:solidFill>
                  <a:srgbClr val="00009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Как вы понимаете слова С</a:t>
            </a:r>
            <a:r>
              <a:rPr lang="ru-RU" sz="2800" b="1" dirty="0" smtClean="0">
                <a:solidFill>
                  <a:srgbClr val="00009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 Маршака </a:t>
            </a:r>
            <a:r>
              <a:rPr lang="ru-RU" sz="2800" b="1" dirty="0">
                <a:solidFill>
                  <a:srgbClr val="00009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«три десятка с лишком»? Что это значит? </a:t>
            </a:r>
          </a:p>
        </p:txBody>
      </p:sp>
    </p:spTree>
    <p:extLst>
      <p:ext uri="{BB962C8B-B14F-4D97-AF65-F5344CB8AC3E}">
        <p14:creationId xmlns:p14="http://schemas.microsoft.com/office/powerpoint/2010/main" val="1491644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87824" y="332656"/>
            <a:ext cx="31318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a typeface="+mj-ea"/>
                <a:cs typeface="+mj-cs"/>
              </a:rPr>
              <a:t>Виктор</a:t>
            </a:r>
          </a:p>
          <a:p>
            <a:pPr algn="ctr"/>
            <a:r>
              <a:rPr lang="ru-RU" sz="3200" b="1" dirty="0">
                <a:solidFill>
                  <a:srgbClr val="FF0000"/>
                </a:solidFill>
                <a:ea typeface="+mj-ea"/>
                <a:cs typeface="+mj-cs"/>
              </a:rPr>
              <a:t>Владимирович</a:t>
            </a:r>
          </a:p>
          <a:p>
            <a:pPr algn="ctr"/>
            <a:r>
              <a:rPr lang="ru-RU" sz="3200" b="1" dirty="0">
                <a:solidFill>
                  <a:srgbClr val="FF0000"/>
                </a:solidFill>
                <a:ea typeface="+mj-ea"/>
                <a:cs typeface="+mj-cs"/>
              </a:rPr>
              <a:t>Голявкин</a:t>
            </a:r>
          </a:p>
        </p:txBody>
      </p:sp>
      <p:pic>
        <p:nvPicPr>
          <p:cNvPr id="5122" name="Picture 2" descr="http://obtaz.ru/uniart/2011-07-26/art/DSC00960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1916832"/>
            <a:ext cx="3438922" cy="4309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2460273" cy="2952328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56992"/>
            <a:ext cx="2472900" cy="3104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241216"/>
            <a:ext cx="24342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3448432"/>
            <a:ext cx="2391345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49429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109128" y="1905555"/>
            <a:ext cx="6952150" cy="4071683"/>
            <a:chOff x="607288" y="-815361"/>
            <a:chExt cx="7925152" cy="371638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3019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000" dirty="0">
                  <a:solidFill>
                    <a:schemeClr val="accent1"/>
                  </a:solidFill>
                  <a:latin typeface="Monotype Corsiva" pitchFamily="66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000" dirty="0">
                  <a:solidFill>
                    <a:schemeClr val="accent1"/>
                  </a:solidFill>
                  <a:latin typeface="Monotype Corsiva" pitchFamily="66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000" dirty="0">
                  <a:solidFill>
                    <a:schemeClr val="accent1"/>
                  </a:solidFill>
                  <a:latin typeface="Monotype Corsiva" pitchFamily="66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000" dirty="0">
                  <a:solidFill>
                    <a:schemeClr val="accent1"/>
                  </a:solidFill>
                  <a:latin typeface="Monotype Corsiva" pitchFamily="66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000" dirty="0">
                  <a:solidFill>
                    <a:schemeClr val="accent1"/>
                  </a:solidFill>
                  <a:latin typeface="Monotype Corsiva" pitchFamily="66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900" dirty="0">
                <a:solidFill>
                  <a:schemeClr val="accent1"/>
                </a:solidFill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000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000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000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000" dirty="0" err="1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Искитимского</a:t>
              </a:r>
              <a:r>
                <a:rPr lang="ru-RU" sz="2000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000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Новосибирской области</a:t>
              </a:r>
              <a:endParaRPr lang="ru-RU" sz="2000" dirty="0">
                <a:solidFill>
                  <a:schemeClr val="accent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484185" y="2535827"/>
              <a:ext cx="6491880" cy="3651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1"/>
                  </a:solidFill>
                  <a:latin typeface="Monotype Corsiva" pitchFamily="66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1"/>
                  </a:solidFill>
                  <a:latin typeface="Monotype Corsiva" pitchFamily="66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chemeClr val="accent1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chemeClr val="accent1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chemeClr val="accent1"/>
                  </a:solidFill>
                  <a:latin typeface="Monotype Corsiva" pitchFamily="66" charset="0"/>
                  <a:cs typeface="Arial" charset="0"/>
                </a:rPr>
                <a:t> </a:t>
              </a:r>
              <a:endParaRPr lang="ru-RU" sz="2000" dirty="0">
                <a:solidFill>
                  <a:schemeClr val="accent1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344843" y="753719"/>
            <a:ext cx="6480720" cy="1471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/>
                </a:solidFill>
                <a:latin typeface="Monotype Corsiva" pitchFamily="66" charset="0"/>
              </a:rPr>
              <a:t>Информационные источники</a:t>
            </a:r>
          </a:p>
          <a:p>
            <a:pPr lvl="0" algn="ctr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dirty="0">
                <a:solidFill>
                  <a:srgbClr val="9BBB59">
                    <a:lumMod val="75000"/>
                  </a:srgbClr>
                </a:solidFill>
                <a:latin typeface="Monotype Corsiva" pitchFamily="66" charset="0"/>
                <a:ea typeface="Calibri"/>
                <a:hlinkClick r:id="rId3"/>
              </a:rPr>
              <a:t>Рамка</a:t>
            </a:r>
            <a:r>
              <a:rPr lang="ru-RU" u="sng" dirty="0">
                <a:solidFill>
                  <a:srgbClr val="9BBB59">
                    <a:lumMod val="75000"/>
                  </a:srgbClr>
                </a:solidFill>
                <a:latin typeface="Monotype Corsiva" pitchFamily="66" charset="0"/>
                <a:ea typeface="Calibri"/>
                <a:hlinkClick r:id="rId3"/>
              </a:rPr>
              <a:t> </a:t>
            </a:r>
            <a:r>
              <a:rPr lang="ru-RU" b="1" dirty="0" smtClean="0">
                <a:solidFill>
                  <a:srgbClr val="9BBB59">
                    <a:lumMod val="75000"/>
                  </a:srgbClr>
                </a:solidFill>
                <a:latin typeface="Monotype Corsiva" pitchFamily="66" charset="0"/>
              </a:rPr>
              <a:t>    </a:t>
            </a:r>
            <a:r>
              <a:rPr lang="ru-RU" dirty="0" smtClean="0">
                <a:solidFill>
                  <a:prstClr val="black"/>
                </a:solidFill>
                <a:latin typeface="Monotype Corsiva" pitchFamily="66" charset="0"/>
                <a:hlinkClick r:id="rId4"/>
              </a:rPr>
              <a:t>Сосульки</a:t>
            </a:r>
            <a:r>
              <a:rPr lang="ru-RU" dirty="0" smtClean="0">
                <a:solidFill>
                  <a:prstClr val="black"/>
                </a:solidFill>
                <a:latin typeface="Monotype Corsiva" pitchFamily="66" charset="0"/>
              </a:rPr>
              <a:t>    </a:t>
            </a:r>
            <a:r>
              <a:rPr lang="ru-RU" dirty="0" smtClean="0">
                <a:solidFill>
                  <a:prstClr val="black"/>
                </a:solidFill>
                <a:latin typeface="Monotype Corsiva" pitchFamily="66" charset="0"/>
                <a:hlinkClick r:id="rId5"/>
              </a:rPr>
              <a:t>Деревья</a:t>
            </a:r>
            <a:r>
              <a:rPr lang="ru-RU" dirty="0" smtClean="0">
                <a:solidFill>
                  <a:prstClr val="black"/>
                </a:solidFill>
                <a:latin typeface="Monotype Corsiva" pitchFamily="66" charset="0"/>
              </a:rPr>
              <a:t>   </a:t>
            </a:r>
            <a:r>
              <a:rPr lang="ru-RU" dirty="0">
                <a:solidFill>
                  <a:prstClr val="black"/>
                </a:solidFill>
                <a:latin typeface="Monotype Corsiva" pitchFamily="66" charset="0"/>
                <a:hlinkClick r:id="rId6"/>
              </a:rPr>
              <a:t>Снеговики</a:t>
            </a:r>
            <a:endParaRPr lang="ru-RU" dirty="0">
              <a:solidFill>
                <a:prstClr val="black"/>
              </a:solidFill>
              <a:latin typeface="Monotype Corsiva" pitchFamily="66" charset="0"/>
            </a:endParaRPr>
          </a:p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Monotype Corsiva" pitchFamily="66" charset="0"/>
              </a:rPr>
              <a:t>     </a:t>
            </a:r>
            <a:endParaRPr lang="ru-RU" dirty="0">
              <a:solidFill>
                <a:prstClr val="black"/>
              </a:solidFill>
              <a:latin typeface="Monotype Corsiva" pitchFamily="66" charset="0"/>
            </a:endParaRPr>
          </a:p>
          <a:p>
            <a:pPr algn="ctr"/>
            <a:r>
              <a:rPr lang="ru-RU" sz="2400" dirty="0" smtClean="0">
                <a:solidFill>
                  <a:schemeClr val="accent1"/>
                </a:solidFill>
                <a:latin typeface="Monotype Corsiva" pitchFamily="66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03848" y="404664"/>
            <a:ext cx="26688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Что вы видите?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99792" y="332656"/>
            <a:ext cx="363913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>
                <a:blipFill>
                  <a:blip r:embed="rId2"/>
                  <a:stretch>
                    <a:fillRect/>
                  </a:stretch>
                </a:blipFill>
                <a:ea typeface="+mj-ea"/>
                <a:cs typeface="+mj-cs"/>
              </a:rPr>
              <a:t>Алфавит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484784"/>
            <a:ext cx="7416824" cy="4813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5510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h/1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w/1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 tmFilter="0,0; .5, 0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628800"/>
            <a:ext cx="70567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0096"/>
                </a:solidFill>
                <a:latin typeface="Verdana"/>
              </a:rPr>
              <a:t>Это </a:t>
            </a:r>
            <a:r>
              <a:rPr lang="ru-RU" sz="2800" b="1" dirty="0">
                <a:solidFill>
                  <a:srgbClr val="000096"/>
                </a:solidFill>
                <a:latin typeface="Verdana"/>
              </a:rPr>
              <a:t>русский алфавит.</a:t>
            </a:r>
          </a:p>
          <a:p>
            <a:r>
              <a:rPr lang="ru-RU" sz="2800" b="1" dirty="0">
                <a:solidFill>
                  <a:srgbClr val="000096"/>
                </a:solidFill>
                <a:latin typeface="Verdana"/>
              </a:rPr>
              <a:t>Буква к букве в ряд стоит.</a:t>
            </a:r>
          </a:p>
          <a:p>
            <a:r>
              <a:rPr lang="ru-RU" sz="2800" b="1" dirty="0" smtClean="0">
                <a:solidFill>
                  <a:srgbClr val="000096"/>
                </a:solidFill>
                <a:latin typeface="Verdana"/>
              </a:rPr>
              <a:t>Вот </a:t>
            </a:r>
            <a:r>
              <a:rPr lang="ru-RU" sz="2800" b="1" dirty="0">
                <a:solidFill>
                  <a:srgbClr val="000096"/>
                </a:solidFill>
                <a:latin typeface="Verdana"/>
              </a:rPr>
              <a:t>такие наши буквы –</a:t>
            </a:r>
          </a:p>
          <a:p>
            <a:r>
              <a:rPr lang="ru-RU" sz="2800" b="1" dirty="0">
                <a:solidFill>
                  <a:srgbClr val="000096"/>
                </a:solidFill>
                <a:latin typeface="Verdana"/>
              </a:rPr>
              <a:t>Славный русский алфавит.</a:t>
            </a:r>
          </a:p>
          <a:p>
            <a:r>
              <a:rPr lang="ru-RU" sz="2800" b="1" dirty="0">
                <a:solidFill>
                  <a:srgbClr val="000096"/>
                </a:solidFill>
                <a:latin typeface="Verdana"/>
              </a:rPr>
              <a:t>Знать его отлично должен</a:t>
            </a:r>
          </a:p>
          <a:p>
            <a:r>
              <a:rPr lang="ru-RU" sz="2800" b="1" dirty="0">
                <a:solidFill>
                  <a:srgbClr val="000096"/>
                </a:solidFill>
                <a:latin typeface="Verdana"/>
              </a:rPr>
              <a:t>Каждый, каждый ученик</a:t>
            </a:r>
            <a:r>
              <a:rPr lang="ru-RU" sz="2800" b="1" dirty="0" smtClean="0">
                <a:solidFill>
                  <a:srgbClr val="000096"/>
                </a:solidFill>
                <a:latin typeface="Verdana"/>
              </a:rPr>
              <a:t>!</a:t>
            </a:r>
            <a:endParaRPr lang="ru-RU" sz="2800" b="1" dirty="0">
              <a:solidFill>
                <a:srgbClr val="000096"/>
              </a:solidFill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77456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908720"/>
            <a:ext cx="8424936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какие вопросы об алфавите, вы хотели бы получить ответы?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83768" y="2132856"/>
            <a:ext cx="6048672" cy="2285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100"/>
              </a:spcAft>
              <a:buFont typeface="Symbol"/>
              <a:buChar char=""/>
            </a:pP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6"/>
                </a:solidFill>
                <a:latin typeface="Times New Roman"/>
                <a:ea typeface="Times New Roman"/>
                <a:cs typeface="Times New Roman"/>
              </a:rPr>
              <a:t>Узнать, что такое алфавит.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6"/>
              </a:solidFill>
              <a:ea typeface="Times New Roman"/>
              <a:cs typeface="Times New Roman"/>
            </a:endParaRPr>
          </a:p>
          <a:p>
            <a:pPr marL="342900" lvl="0" indent="-342900" algn="just">
              <a:spcAft>
                <a:spcPts val="100"/>
              </a:spcAft>
              <a:buFont typeface="Symbol"/>
              <a:buChar char=""/>
            </a:pP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6"/>
                </a:solidFill>
                <a:latin typeface="Times New Roman"/>
                <a:ea typeface="Times New Roman"/>
                <a:cs typeface="Times New Roman"/>
              </a:rPr>
              <a:t>Выяснить, для чего нужен.            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6"/>
              </a:solidFill>
              <a:ea typeface="Times New Roman"/>
              <a:cs typeface="Times New Roman"/>
            </a:endParaRPr>
          </a:p>
          <a:p>
            <a:pPr marL="342900" lvl="0" indent="-342900" algn="just">
              <a:spcAft>
                <a:spcPts val="100"/>
              </a:spcAft>
              <a:buFont typeface="Symbol"/>
              <a:buChar char=""/>
            </a:pP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6"/>
                </a:solidFill>
                <a:latin typeface="Times New Roman"/>
                <a:ea typeface="Times New Roman"/>
                <a:cs typeface="Times New Roman"/>
              </a:rPr>
              <a:t>Научиться располагать слова в алфавитном порядке. 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6"/>
              </a:solidFill>
              <a:ea typeface="Times New Roman"/>
              <a:cs typeface="Times New Roman"/>
            </a:endParaRPr>
          </a:p>
          <a:p>
            <a:pPr algn="just">
              <a:spcAft>
                <a:spcPts val="100"/>
              </a:spcAft>
            </a:pPr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6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6"/>
              </a:solidFill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15175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764704"/>
            <a:ext cx="3746376" cy="504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395536" y="1700808"/>
            <a:ext cx="23397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uLnTx/>
                <a:uFillTx/>
              </a:rPr>
              <a:t>РУССКОЕ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uLnTx/>
                <a:uFillTx/>
              </a:rPr>
              <a:t>НАЗВАНИЕ</a:t>
            </a:r>
            <a:endParaRPr kumimoji="0" lang="ru-RU" sz="2400" b="1" i="0" u="none" strike="noStrike" kern="0" normalizeH="0" baseline="0" noProof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uLnTx/>
              <a:uFillTx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708920"/>
            <a:ext cx="2088232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4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А = </a:t>
            </a:r>
            <a:r>
              <a:rPr lang="ru-RU" sz="2400" b="1" i="1" u="sng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АЗ</a:t>
            </a:r>
            <a:r>
              <a:rPr lang="ru-RU" sz="24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lvl="0" algn="ctr">
              <a:defRPr/>
            </a:pPr>
            <a:r>
              <a:rPr lang="ru-RU" sz="24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Б= </a:t>
            </a:r>
            <a:r>
              <a:rPr lang="ru-RU" sz="2400" b="1" i="1" u="sng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БУКИ</a:t>
            </a:r>
            <a:r>
              <a:rPr lang="ru-RU" sz="24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>
              <a:defRPr/>
            </a:pPr>
            <a:endParaRPr lang="ru-RU" sz="2400" b="1" i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defRPr/>
            </a:pPr>
            <a:r>
              <a:rPr lang="ru-RU" sz="24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АЗ + БУКИ   </a:t>
            </a:r>
          </a:p>
          <a:p>
            <a:pPr lvl="0" algn="ctr">
              <a:defRPr/>
            </a:pPr>
            <a:endParaRPr lang="ru-RU" sz="2400" b="1" i="1" u="sng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defRPr/>
            </a:pPr>
            <a:r>
              <a:rPr lang="ru-RU" sz="2400" b="1" i="1" u="sng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u="sng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АЗБУКА</a:t>
            </a:r>
            <a:endParaRPr lang="ru-RU" sz="2400" b="1" i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88224" y="1700808"/>
            <a:ext cx="2286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uLnTx/>
                <a:uFillTx/>
              </a:rPr>
              <a:t>ГРЕЧЕСКОЕ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uLnTx/>
                <a:uFillTx/>
              </a:rPr>
              <a:t>НАЗВАНИЕ</a:t>
            </a:r>
            <a:endParaRPr kumimoji="0" lang="ru-RU" sz="2400" b="1" i="0" u="none" strike="noStrike" kern="0" normalizeH="0" baseline="0" noProof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uLnTx/>
              <a:uFillTx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04248" y="2636912"/>
            <a:ext cx="1979712" cy="230832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4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 = </a:t>
            </a:r>
            <a:r>
              <a:rPr lang="ru-RU" sz="2400" b="1" i="1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АЛЬФА</a:t>
            </a:r>
            <a:r>
              <a:rPr lang="ru-RU" sz="24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lvl="0" algn="ctr">
              <a:defRPr/>
            </a:pPr>
            <a:r>
              <a:rPr lang="ru-RU" sz="24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В= </a:t>
            </a:r>
            <a:r>
              <a:rPr lang="ru-RU" sz="2400" b="1" i="1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ВИТА</a:t>
            </a:r>
            <a:r>
              <a:rPr lang="ru-RU" sz="24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>
              <a:defRPr/>
            </a:pPr>
            <a:endParaRPr lang="ru-RU" sz="24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defRPr/>
            </a:pPr>
            <a:r>
              <a:rPr lang="ru-RU" sz="24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АЛЬФА + ВИТА   </a:t>
            </a:r>
          </a:p>
          <a:p>
            <a:pPr lvl="0" algn="ctr">
              <a:defRPr/>
            </a:pPr>
            <a:r>
              <a:rPr lang="ru-RU" sz="2400" b="1" i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АЛФАВИТ</a:t>
            </a:r>
            <a:endParaRPr lang="ru-RU" sz="24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59832" y="332656"/>
            <a:ext cx="32982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Что такое алфавит?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5805264"/>
            <a:ext cx="90364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Алфавит – это порядок букв, принятый в азбуке.</a:t>
            </a:r>
          </a:p>
        </p:txBody>
      </p:sp>
    </p:spTree>
    <p:extLst>
      <p:ext uri="{BB962C8B-B14F-4D97-AF65-F5344CB8AC3E}">
        <p14:creationId xmlns:p14="http://schemas.microsoft.com/office/powerpoint/2010/main" val="1184857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"/>
                            </p:stCondLst>
                            <p:childTnLst>
                              <p:par>
                                <p:cTn id="22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300"/>
                            </p:stCondLst>
                            <p:childTnLst>
                              <p:par>
                                <p:cTn id="42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/>
      <p:bldP spid="6" grpId="0" animBg="1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data.maland.ru/images/2016072322/56111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830625">
            <a:off x="7123107" y="1109521"/>
            <a:ext cx="1116419" cy="1648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67744" y="476672"/>
            <a:ext cx="43628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0096"/>
                </a:solidFill>
                <a:latin typeface="Times New Roman"/>
                <a:ea typeface="Times New Roman"/>
                <a:cs typeface="Times New Roman"/>
              </a:rPr>
              <a:t>Для </a:t>
            </a:r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0096"/>
                </a:solidFill>
                <a:latin typeface="Times New Roman"/>
                <a:ea typeface="Times New Roman"/>
                <a:cs typeface="Times New Roman"/>
              </a:rPr>
              <a:t>чего </a:t>
            </a:r>
            <a:r>
              <a:rPr lang="ru-RU" sz="28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0096"/>
                </a:solidFill>
                <a:latin typeface="Times New Roman"/>
                <a:ea typeface="Times New Roman"/>
                <a:cs typeface="Times New Roman"/>
              </a:rPr>
              <a:t>нужен алфавит?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196752"/>
            <a:ext cx="60788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Алфавит 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пригодится нам в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словаре.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2204864"/>
            <a:ext cx="51012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Он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необходим  в библиотеке.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3356992"/>
            <a:ext cx="64807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itchFamily="2" charset="2"/>
              <a:buChar char="Ø"/>
            </a:pPr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Алфавит </a:t>
            </a:r>
            <a:r>
              <a:rPr lang="ru-RU" sz="28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есть в записной книжке .</a:t>
            </a:r>
            <a:endParaRPr lang="ru-RU" sz="28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3080" name="Picture 8" descr="http://www.makeystudio.ru/images/stories/virtuemart/product/051-08-02-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202102">
            <a:off x="4606839" y="4082516"/>
            <a:ext cx="1958811" cy="1390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254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124744"/>
            <a:ext cx="8424936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  <a:p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- Вы, ребята, уже знаете буквы русского алфавита. Их тридцать три, в алфавите они стоят по порядку.</a:t>
            </a:r>
          </a:p>
          <a:p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- Пожалуйста, обратите ещё раз внимание на то, как называются буквы русского алфавита! </a:t>
            </a:r>
          </a:p>
        </p:txBody>
      </p:sp>
    </p:spTree>
    <p:extLst>
      <p:ext uri="{BB962C8B-B14F-4D97-AF65-F5344CB8AC3E}">
        <p14:creationId xmlns:p14="http://schemas.microsoft.com/office/powerpoint/2010/main" val="215990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35696" y="1772816"/>
            <a:ext cx="48965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6"/>
                </a:solidFill>
              </a:rPr>
              <a:t>Давайте прочитаем алфавит хором.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6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358488"/>
            <a:ext cx="4968552" cy="602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6254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476672"/>
            <a:ext cx="81369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rgbClr val="000096"/>
                </a:solidFill>
                <a:latin typeface="Arial Black" pitchFamily="34" charset="0"/>
              </a:rPr>
              <a:t>Расставьте  в  алфавитном  порядке.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772816"/>
            <a:ext cx="21034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uLnTx/>
                <a:uFillTx/>
              </a:rPr>
              <a:t>Маршак С.</a:t>
            </a:r>
            <a:endParaRPr kumimoji="0" lang="ru-RU" sz="3200" b="1" i="0" u="none" strike="noStrike" kern="0" normalizeH="0" baseline="0" noProof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uLnTx/>
              <a:uFillTx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03848" y="1628800"/>
            <a:ext cx="27126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uLnTx/>
                <a:uFillTx/>
              </a:rPr>
              <a:t>Драгунский В.</a:t>
            </a:r>
            <a:endParaRPr kumimoji="0" lang="ru-RU" sz="3200" b="1" i="0" u="none" strike="noStrike" kern="0" normalizeH="0" baseline="0" noProof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uLnTx/>
              <a:uFillTx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35896" y="2348880"/>
            <a:ext cx="22990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uLnTx/>
                <a:uFillTx/>
              </a:rPr>
              <a:t>Голявкин В.</a:t>
            </a:r>
            <a:endParaRPr kumimoji="0" lang="ru-RU" sz="3200" b="1" i="0" u="none" strike="noStrike" kern="0" normalizeH="0" baseline="0" noProof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uLnTx/>
              <a:uFillTx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84168" y="1916832"/>
            <a:ext cx="25004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uLnTx/>
                <a:uFillTx/>
              </a:rPr>
              <a:t>Чуковский К.</a:t>
            </a:r>
            <a:endParaRPr kumimoji="0" lang="ru-RU" sz="3200" b="1" i="0" u="none" strike="noStrike" kern="0" normalizeH="0" baseline="0" noProof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165235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81481E-6 L -0.34618 0.1148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09" y="57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59259E-6 L 0.00139 0.2199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10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59259E-6 L 0.63316 0.1988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649" y="99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7.40741E-7 L -0.00277 0.283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" y="14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_Тема Office">
  <a:themeElements>
    <a:clrScheme name="Другая 1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</TotalTime>
  <Words>305</Words>
  <Application>Microsoft Office PowerPoint</Application>
  <PresentationFormat>Экран (4:3)</PresentationFormat>
  <Paragraphs>77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2" baseType="lpstr">
      <vt:lpstr>Arial</vt:lpstr>
      <vt:lpstr>Arial Black</vt:lpstr>
      <vt:lpstr>Calibri</vt:lpstr>
      <vt:lpstr>Monotype Corsiva</vt:lpstr>
      <vt:lpstr>Symbol</vt:lpstr>
      <vt:lpstr>Times New Roman</vt:lpstr>
      <vt:lpstr>Verdana</vt:lpstr>
      <vt:lpstr>Wingdings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Самуил Яковлевич Маршак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Ирина Н. Крылова</cp:lastModifiedBy>
  <cp:revision>58</cp:revision>
  <dcterms:created xsi:type="dcterms:W3CDTF">2014-07-06T18:18:01Z</dcterms:created>
  <dcterms:modified xsi:type="dcterms:W3CDTF">2017-05-29T11:10:30Z</dcterms:modified>
</cp:coreProperties>
</file>