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8" r:id="rId11"/>
    <p:sldId id="269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4102"/>
    <a:srgbClr val="C052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89587" autoAdjust="0"/>
  </p:normalViewPr>
  <p:slideViewPr>
    <p:cSldViewPr snapToGrid="0">
      <p:cViewPr>
        <p:scale>
          <a:sx n="66" d="100"/>
          <a:sy n="66" d="100"/>
        </p:scale>
        <p:origin x="-86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F12F6B-4571-43D4-8A41-2603FBE7288F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65281C-EFF5-4623-B3F8-EFF80C84A0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316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5281C-EFF5-4623-B3F8-EFF80C84A0D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079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E0C3B-0A82-4168-964C-E02AFF17B3D7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8563-EF75-49C2-8650-544FC1F4D3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138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E0C3B-0A82-4168-964C-E02AFF17B3D7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8563-EF75-49C2-8650-544FC1F4D3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254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E0C3B-0A82-4168-964C-E02AFF17B3D7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8563-EF75-49C2-8650-544FC1F4D3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96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E0C3B-0A82-4168-964C-E02AFF17B3D7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8563-EF75-49C2-8650-544FC1F4D3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966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E0C3B-0A82-4168-964C-E02AFF17B3D7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8563-EF75-49C2-8650-544FC1F4D3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928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E0C3B-0A82-4168-964C-E02AFF17B3D7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8563-EF75-49C2-8650-544FC1F4D3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69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E0C3B-0A82-4168-964C-E02AFF17B3D7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8563-EF75-49C2-8650-544FC1F4D3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951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E0C3B-0A82-4168-964C-E02AFF17B3D7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8563-EF75-49C2-8650-544FC1F4D3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692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E0C3B-0A82-4168-964C-E02AFF17B3D7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8563-EF75-49C2-8650-544FC1F4D3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57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E0C3B-0A82-4168-964C-E02AFF17B3D7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8563-EF75-49C2-8650-544FC1F4D3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569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E0C3B-0A82-4168-964C-E02AFF17B3D7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8563-EF75-49C2-8650-544FC1F4D3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459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E0C3B-0A82-4168-964C-E02AFF17B3D7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98563-EF75-49C2-8650-544FC1F4D3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96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hyperlink" Target="&#1057;&#1087;&#1080;&#1089;&#1086;&#1082;%20&#1059;&#1052;&#1050;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hyperlink" Target="&#1082;&#1086;&#1085;&#1082;&#1088;&#1077;&#1090;&#1085;&#1086;/&#1057;&#1087;&#1080;&#1089;&#1086;&#1082;%20&#1059;&#1052;&#1050;.docx" TargetMode="Externa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054;&#1090;&#1095;&#1077;&#1090;%20&#1087;&#1086;%20&#1055;&#1052;.02.%20&#1042;&#1085;&#1077;&#1091;&#1088;&#1086;&#1095;&#1085;&#1072;&#1103;%20&#1076;&#1077;&#1103;&#1090;&#1077;&#1083;&#1100;&#1085;&#1086;&#1089;&#1090;&#1100;.docx" TargetMode="External"/><Relationship Id="rId2" Type="http://schemas.openxmlformats.org/officeDocument/2006/relationships/hyperlink" Target="&#1054;&#1090;&#1095;&#1077;&#1090;%20&#1087;&#1086;%20&#1082;&#1086;&#1084;&#1087;&#1083;&#1077;&#1082;&#1089;&#1085;&#1086;&#1081;%20&#1087;&#1088;&#1072;&#1082;&#1090;&#1080;&#1082;&#1077;/&#1054;&#1090;&#1095;&#1077;&#1090;%20&#1087;&#1086;%20&#1055;&#1052;.01.%20&#1055;&#1088;&#1086;&#1073;&#1085;&#1099;&#1077;%20&#1091;&#1088;&#1086;&#1082;&#1080;.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&#1086;&#1090;&#1095;&#1077;&#1090;%20&#1087;&#1086;%20&#1087;&#1088;&#1072;&#1082;&#1090;&#1080;&#1082;&#1077;%20&#1055;&#1052;%2004.docx" TargetMode="External"/><Relationship Id="rId4" Type="http://schemas.openxmlformats.org/officeDocument/2006/relationships/hyperlink" Target="&#1054;&#1090;&#1095;&#1077;&#1090;%20&#1087;&#1086;%20&#1055;&#1052;.03.%20&#1050;&#1083;&#1072;&#1089;&#1089;&#1085;&#1086;&#1077;%20&#1088;&#1091;&#1082;&#1086;&#1074;&#1086;&#1076;&#1089;&#1090;&#1074;&#1086;..doc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092;&#1086;&#1090;&#1086;/&#1085;&#1087;&#1082;.docx" TargetMode="External"/><Relationship Id="rId2" Type="http://schemas.openxmlformats.org/officeDocument/2006/relationships/hyperlink" Target="&#1092;&#1086;&#1090;&#1086;/&#1092;&#1086;&#1090;&#1086;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hyperlink" Target="&#1092;&#1086;&#1090;&#1086;/&#1086;&#1073;&#1097;%20&#1076;&#1077;.docx" TargetMode="External"/><Relationship Id="rId4" Type="http://schemas.openxmlformats.org/officeDocument/2006/relationships/hyperlink" Target="&#1092;&#1086;&#1090;&#1086;/&#1089;&#1086;&#1088;&#1077;&#1074;.docx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&#1072;&#1085;&#1072;&#1083;&#1080;&#1079;%20&#1090;&#1077;&#1090;&#1088;&#1072;&#1076;&#1080;.docx" TargetMode="External"/><Relationship Id="rId13" Type="http://schemas.openxmlformats.org/officeDocument/2006/relationships/slide" Target="slide8.xml"/><Relationship Id="rId3" Type="http://schemas.openxmlformats.org/officeDocument/2006/relationships/hyperlink" Target="&#1088;&#1072;&#1073;&#1086;&#1095;&#1072;&#1103;%20&#1087;&#1088;.%20&#1084;&#1072;&#1090;&#1077;&#1084;.docx" TargetMode="External"/><Relationship Id="rId7" Type="http://schemas.openxmlformats.org/officeDocument/2006/relationships/hyperlink" Target="&#1040;&#1085;&#1072;&#1083;&#1080;&#1079;%20&#1082;&#1086;&#1085;&#1090;&#1088;&#1086;&#1083;&#1100;&#1085;&#1099;&#1093;%20&#1088;&#1072;&#1073;&#1086;&#1090;.docx" TargetMode="External"/><Relationship Id="rId12" Type="http://schemas.openxmlformats.org/officeDocument/2006/relationships/hyperlink" Target="&#1087;&#1088;&#1086;&#1077;&#1082;&#1090;%20&#1084;&#1086;&#1081;%20&#1082;&#1083;&#1072;&#1089;&#1089;.doc" TargetMode="External"/><Relationship Id="rId2" Type="http://schemas.openxmlformats.org/officeDocument/2006/relationships/hyperlink" Target="&#1041;&#1059;&#1055;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72;&#1085;&#1072;&#1083;&#1080;&#1079;%20&#1088;&#1072;&#1089;&#1087;&#1080;&#1089;&#1072;&#1085;&#1080;&#1081;.docx" TargetMode="External"/><Relationship Id="rId11" Type="http://schemas.openxmlformats.org/officeDocument/2006/relationships/hyperlink" Target="&#1057;&#1090;&#1088;&#1091;&#1082;&#1090;&#1091;&#1088;&#1072;%20&#1087;&#1072;&#1089;&#1087;&#1086;&#1088;&#1090;&#1072;%20&#1082;&#1072;&#1073;&#1080;&#1085;&#1077;&#1090;&#1072;..doc" TargetMode="External"/><Relationship Id="rId5" Type="http://schemas.openxmlformats.org/officeDocument/2006/relationships/hyperlink" Target="&#1072;&#1085;&#1072;&#1083;&#1080;&#1079;%20&#1076;&#1085;&#1077;&#1074;&#1085;&#1080;&#1082;&#1086;&#1074;.docx" TargetMode="External"/><Relationship Id="rId10" Type="http://schemas.openxmlformats.org/officeDocument/2006/relationships/hyperlink" Target="&#1072;&#1085;&#1072;&#1083;&#1080;&#1079;%20&#1091;&#1084;&#1082;%20&#1087;&#1083;&#1072;&#1085;&#1077;&#1090;&#1072;%20&#1079;&#1085;&#1072;&#1085;&#1080;&#1081;.docx" TargetMode="External"/><Relationship Id="rId4" Type="http://schemas.openxmlformats.org/officeDocument/2006/relationships/hyperlink" Target="&#1040;&#1085;&#1072;&#1083;&#1080;&#1079;%20&#1082;&#1083;&#1072;&#1089;&#1089;&#1085;&#1086;&#1075;&#1086;%20&#1078;&#1091;&#1088;&#1085;&#1072;&#1083;&#1072;.docx" TargetMode="External"/><Relationship Id="rId9" Type="http://schemas.openxmlformats.org/officeDocument/2006/relationships/hyperlink" Target="&#1086;&#1090;&#1095;&#1077;&#1090;%20&#1087;&#1086;%20&#1087;&#1088;&#1072;&#1082;&#1090;&#1080;&#1082;&#1077;%20&#1055;&#1052;%2004.docx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hyperlink" Target="&#1101;&#1089;&#1089;&#1077;%20&#1089;&#1086;&#1074;&#1088;.%20&#1087;&#1086;&#1088;&#1090;.%20&#1087;&#1077;&#1076;.docx" TargetMode="External"/><Relationship Id="rId7" Type="http://schemas.openxmlformats.org/officeDocument/2006/relationships/hyperlink" Target="&#1050;&#1091;&#1088;&#1089;&#1086;&#1074;&#1072;&#1103;.docx" TargetMode="External"/><Relationship Id="rId2" Type="http://schemas.openxmlformats.org/officeDocument/2006/relationships/hyperlink" Target="&#1086;&#1073;&#1097;.%20&#1088;&#1077;&#1092;&#1083;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90;&#1077;&#1079;&#1080;&#1089;.docx" TargetMode="External"/><Relationship Id="rId5" Type="http://schemas.openxmlformats.org/officeDocument/2006/relationships/hyperlink" Target="&#1089;&#1073;&#1086;&#1088;&#1085;&#1080;&#1082;%20&#1089;&#1082;&#1072;&#1079;&#1086;&#1082;.docx" TargetMode="External"/><Relationship Id="rId4" Type="http://schemas.openxmlformats.org/officeDocument/2006/relationships/hyperlink" Target="&#1086;&#1090;&#1095;&#1077;&#1090;%20&#1087;&#1086;%20&#1087;&#1088;&#1072;&#1082;&#1090;&#1080;&#1082;&#1077;%20&#1055;&#1052;%2004.docx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&#1088;&#1072;&#1073;&#1086;&#1095;&#1080;&#1077;%20&#1087;&#1088;&#1086;&#1075;&#1088;&#1072;&#1084;&#1084;&#1099;%20&#1087;&#1088;&#1080;&#1084;&#1077;&#1088;&#1085;&#1099;&#1077;.docx" TargetMode="External"/><Relationship Id="rId13" Type="http://schemas.openxmlformats.org/officeDocument/2006/relationships/slide" Target="slide10.xml"/><Relationship Id="rId3" Type="http://schemas.openxmlformats.org/officeDocument/2006/relationships/hyperlink" Target="&#1047;&#1072;&#1082;&#1086;&#1085;%20&#1086;&#1073;%20&#1086;&#1073;&#1088;&#1072;&#1079;&#1086;&#1074;&#1072;&#1085;&#1080;&#1080;%20&#1056;&#1057;(&#1071;).doc" TargetMode="External"/><Relationship Id="rId7" Type="http://schemas.openxmlformats.org/officeDocument/2006/relationships/hyperlink" Target="&#1090;&#1088;&#1077;&#1073;&#1086;&#1074;%20&#1089;&#1072;&#1085;&#1087;&#1080;&#1085;.docx" TargetMode="External"/><Relationship Id="rId12" Type="http://schemas.openxmlformats.org/officeDocument/2006/relationships/hyperlink" Target="&#1082;&#1086;&#1085;&#1082;&#1088;&#1077;&#1090;&#1085;&#1086;/&#1084;&#1077;&#1090;&#1086;&#1076;%20&#1086;&#1073;&#1077;&#1089;&#1087;&#1077;&#1095;.docx" TargetMode="External"/><Relationship Id="rId2" Type="http://schemas.openxmlformats.org/officeDocument/2006/relationships/hyperlink" Target="&#1050;&#1086;&#1085;&#1089;&#1090;&#1080;&#1090;&#1091;&#1094;&#1080;&#1103;%20&#1056;&#1060;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60;&#1043;&#1054;&#1057;%20&#1053;&#1054;&#1054;.docx" TargetMode="External"/><Relationship Id="rId11" Type="http://schemas.openxmlformats.org/officeDocument/2006/relationships/hyperlink" Target="&#1055;&#1086;&#1083;&#1086;&#1078;&#1077;&#1085;&#1080;&#1077;%20&#1101;&#1083;&#1077;&#1082;&#1090;&#1088;&#1086;&#1085;&#1085;&#1086;&#1075;&#1086;%20&#1078;&#1091;&#1088;&#1085;&#1072;&#1083;&#1072;..docx" TargetMode="External"/><Relationship Id="rId5" Type="http://schemas.openxmlformats.org/officeDocument/2006/relationships/hyperlink" Target="&#1050;&#1086;&#1085;&#1074;&#1077;&#1085;&#1094;&#1080;&#1103;%20&#1086;%20&#1087;&#1088;&#1072;&#1074;&#1072;&#1093;%20&#1088;&#1077;&#1073;&#1077;&#1085;&#1082;&#1072;.docx" TargetMode="External"/><Relationship Id="rId10" Type="http://schemas.openxmlformats.org/officeDocument/2006/relationships/hyperlink" Target="&#1044;&#1086;&#1083;&#1078;&#1085;&#1086;&#1089;&#1090;&#1085;&#1099;&#1077;%20&#1086;&#1073;&#1103;&#1079;&#1072;&#1085;&#1085;&#1086;&#1089;&#1090;&#1080;%20&#1091;&#1095;&#1080;&#1090;&#1077;&#1083;&#1103;%20&#1087;&#1086;%20&#1060;&#1043;&#1054;&#1057;.doc" TargetMode="External"/><Relationship Id="rId4" Type="http://schemas.openxmlformats.org/officeDocument/2006/relationships/hyperlink" Target="&#1047;&#1072;&#1082;&#1086;&#1085;%20&#1054;&#1073;%20&#1086;&#1073;&#1088;&#1072;&#1079;&#1086;&#1074;&#1072;&#1085;&#1080;&#1080;%20&#1074;%20&#1056;&#1057;(&#1071;).doc" TargetMode="External"/><Relationship Id="rId9" Type="http://schemas.openxmlformats.org/officeDocument/2006/relationships/hyperlink" Target="&#1089;&#1090;&#1088;&#1091;&#1082;&#1090;&#1091;&#1088;&#1072;%20&#1074;&#1077;&#1076;%20&#1082;&#1083;%20&#1078;&#1091;&#1088;&#1085;&#1072;&#1083;&#1072;.do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6382" y="271462"/>
            <a:ext cx="11059236" cy="86556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ОЮРАЗОВАНИЯ И НАУКИ РС(Я) 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ГБПОУ РС(Я) «ЯКУТСКИЙ ПЕДАГОГИЧЕСКИЙ КОЛЛЕДЖ ИМ. С.Ф.ГОГОЛЕВА» 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44.04.04.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ПРЕПОДАВАНИЕ В НАЧАЛЬНЫХ КЛАССАХ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4776" y="1534769"/>
            <a:ext cx="10683922" cy="5722373"/>
          </a:xfrm>
        </p:spPr>
        <p:txBody>
          <a:bodyPr>
            <a:normAutofit/>
          </a:bodyPr>
          <a:lstStyle/>
          <a:p>
            <a:r>
              <a:rPr lang="ru-RU" sz="5700" dirty="0" smtClean="0">
                <a:solidFill>
                  <a:schemeClr val="tx1"/>
                </a:solidFill>
                <a:latin typeface="Monotype Corsiva" pitchFamily="66" charset="0"/>
                <a:cs typeface="Times New Roman" panose="02020603050405020304" pitchFamily="18" charset="0"/>
              </a:rPr>
              <a:t>ПОРТФОЛИО 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профессиональному модулю 04 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обеспечение образовательного процесса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студентки 3 курса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ПвНК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14-Б Тарасовой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Анисии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Петровны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Якутск, 2013-17гг.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6858" y="5893707"/>
            <a:ext cx="11890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966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1143" y="0"/>
            <a:ext cx="103632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Раздел 6. Список УМК 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Список УМК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10367282" y="5960040"/>
            <a:ext cx="1157288" cy="4143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04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Monotype Corsiva" pitchFamily="66" charset="0"/>
              </a:rPr>
              <a:t>Раздел 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7. Рефлексия </a:t>
            </a:r>
            <a:endParaRPr lang="ru-RU" dirty="0"/>
          </a:p>
        </p:txBody>
      </p:sp>
      <p:pic>
        <p:nvPicPr>
          <p:cNvPr id="1026" name="Picture 2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674" y="5991246"/>
            <a:ext cx="1188823" cy="475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2559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dirty="0" smtClean="0">
                <a:solidFill>
                  <a:schemeClr val="tx1"/>
                </a:solidFill>
                <a:latin typeface="Monotype Corsiva" pitchFamily="66" charset="0"/>
                <a:cs typeface="Times New Roman" panose="02020603050405020304" pitchFamily="18" charset="0"/>
              </a:rPr>
              <a:t>Спасибо за внимание!</a:t>
            </a:r>
            <a:endParaRPr lang="ru-RU" sz="7200" dirty="0">
              <a:solidFill>
                <a:schemeClr val="tx1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65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0469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5296504"/>
              </p:ext>
            </p:extLst>
          </p:nvPr>
        </p:nvGraphicFramePr>
        <p:xfrm>
          <a:off x="101600" y="1059543"/>
          <a:ext cx="11831016" cy="5631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6140"/>
                <a:gridCol w="9564876"/>
              </a:tblGrid>
              <a:tr h="609600"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cs typeface="Times New Roman" panose="02020603050405020304" pitchFamily="18" charset="0"/>
                        </a:rPr>
                        <a:t>Раздел 1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Monotype Corsiva" pitchFamily="66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 action="ppaction://hlinksldjump"/>
                        </a:rPr>
                        <a:t>Личные данные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48929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cs typeface="Times New Roman" panose="02020603050405020304" pitchFamily="18" charset="0"/>
                        </a:rPr>
                        <a:t>Раздел 2</a:t>
                      </a:r>
                      <a:endParaRPr lang="ru-RU" sz="3200" dirty="0">
                        <a:solidFill>
                          <a:schemeClr val="tx1"/>
                        </a:solidFill>
                        <a:latin typeface="Monotype Corsiva" pitchFamily="66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3" action="ppaction://hlinksldjump"/>
                        </a:rPr>
                        <a:t>Учебно-профессиональная деятельность</a:t>
                      </a:r>
                      <a:endParaRPr lang="ru-RU" sz="3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35819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cs typeface="Times New Roman" panose="02020603050405020304" pitchFamily="18" charset="0"/>
                        </a:rPr>
                        <a:t>Раздел 3</a:t>
                      </a:r>
                      <a:endParaRPr lang="ru-RU" sz="3200" dirty="0">
                        <a:solidFill>
                          <a:schemeClr val="tx1"/>
                        </a:solidFill>
                        <a:latin typeface="Monotype Corsiva" pitchFamily="66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4" action="ppaction://hlinksldjump"/>
                        </a:rPr>
                        <a:t>Участие в мероприятиях различного уровня</a:t>
                      </a:r>
                      <a:endParaRPr lang="ru-RU" sz="3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5416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cs typeface="Times New Roman" panose="02020603050405020304" pitchFamily="18" charset="0"/>
                        </a:rPr>
                        <a:t>Раздел 4</a:t>
                      </a:r>
                      <a:endParaRPr lang="ru-RU" sz="3200" dirty="0">
                        <a:solidFill>
                          <a:schemeClr val="tx1"/>
                        </a:solidFill>
                        <a:latin typeface="Monotype Corsiva" pitchFamily="66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5" action="ppaction://hlinksldjump"/>
                        </a:rPr>
                        <a:t>Профессиональные компетенции, освоенные в процессе</a:t>
                      </a:r>
                      <a:r>
                        <a:rPr lang="ru-RU" sz="3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5" action="ppaction://hlinksldjump"/>
                        </a:rPr>
                        <a:t> изучения ПМ.04</a:t>
                      </a:r>
                      <a:endParaRPr lang="ru-RU" sz="3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5416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cs typeface="Times New Roman" panose="02020603050405020304" pitchFamily="18" charset="0"/>
                        </a:rPr>
                        <a:t>Раздел 5</a:t>
                      </a:r>
                      <a:endParaRPr lang="ru-RU" sz="3200" dirty="0">
                        <a:solidFill>
                          <a:schemeClr val="tx1"/>
                        </a:solidFill>
                        <a:latin typeface="Monotype Corsiva" pitchFamily="66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6" action="ppaction://hlinksldjump"/>
                        </a:rPr>
                        <a:t>Нормативно-правовое обеспечение</a:t>
                      </a:r>
                      <a:r>
                        <a:rPr lang="ru-RU" sz="3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6" action="ppaction://hlinksldjump"/>
                        </a:rPr>
                        <a:t> деятельности учителя начальных классов</a:t>
                      </a:r>
                      <a:endParaRPr lang="ru-RU" sz="3200" baseline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66171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cs typeface="Times New Roman" panose="02020603050405020304" pitchFamily="18" charset="0"/>
                        </a:rPr>
                        <a:t>Раздел</a:t>
                      </a:r>
                      <a:r>
                        <a:rPr lang="ru-RU" sz="3200" baseline="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cs typeface="Times New Roman" panose="02020603050405020304" pitchFamily="18" charset="0"/>
                        </a:rPr>
                        <a:t> 6</a:t>
                      </a:r>
                      <a:endParaRPr lang="ru-RU" sz="3200" dirty="0">
                        <a:solidFill>
                          <a:schemeClr val="tx1"/>
                        </a:solidFill>
                        <a:latin typeface="Monotype Corsiva" pitchFamily="66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7" action="ppaction://hlinkfile"/>
                        </a:rPr>
                        <a:t>Список УМК</a:t>
                      </a:r>
                      <a:endParaRPr lang="ru-RU" sz="3200" baseline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62704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cs typeface="Times New Roman" panose="02020603050405020304" pitchFamily="18" charset="0"/>
                        </a:rPr>
                        <a:t>Раздел 7</a:t>
                      </a:r>
                      <a:endParaRPr lang="ru-RU" sz="3200" dirty="0">
                        <a:solidFill>
                          <a:schemeClr val="tx1"/>
                        </a:solidFill>
                        <a:latin typeface="Monotype Corsiva" pitchFamily="66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Рефлексия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275548"/>
              </p:ext>
            </p:extLst>
          </p:nvPr>
        </p:nvGraphicFramePr>
        <p:xfrm>
          <a:off x="0" y="1"/>
          <a:ext cx="12192000" cy="1050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/>
              </a:tblGrid>
              <a:tr h="1050877">
                <a:tc>
                  <a:txBody>
                    <a:bodyPr/>
                    <a:lstStyle/>
                    <a:p>
                      <a:pPr algn="ctr"/>
                      <a:r>
                        <a:rPr lang="ru-RU" sz="5400" b="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cs typeface="Times New Roman" panose="02020603050405020304" pitchFamily="18" charset="0"/>
                        </a:rPr>
                        <a:t>Содержание</a:t>
                      </a:r>
                      <a:endParaRPr lang="ru-RU" sz="5400" b="0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22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736473"/>
            <a:ext cx="9601196" cy="423587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  <a:cs typeface="Times New Roman" panose="02020603050405020304" pitchFamily="18" charset="0"/>
              </a:rPr>
              <a:t>Раздел 1. Личные данные</a:t>
            </a:r>
            <a:endParaRPr lang="ru-RU" sz="3600" dirty="0">
              <a:solidFill>
                <a:schemeClr val="tx1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50971" y="1511300"/>
            <a:ext cx="6273328" cy="53467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ФИО: Тарасова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Анисия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Петровна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рождения: 19 апреля 1994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Специальность: Преподавание в начальных классах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ПвНК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14Б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Период, за который представлены документы и материалы: 01.09.2013 – 15.02.2017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Контактные данные: 89143032747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E-mail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taras.asya94@mail.ru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сведения: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7 класса занимаюсь волейболом, люблю бегать на длинную дистанцию.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30" y="1511300"/>
            <a:ext cx="4397828" cy="4265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605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0896" y="1"/>
            <a:ext cx="9601196" cy="56043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Monotype Corsiva" pitchFamily="66" charset="0"/>
                <a:cs typeface="Times New Roman" panose="02020603050405020304" pitchFamily="18" charset="0"/>
              </a:rPr>
              <a:t>Раздел 2. Учебно-профессиональная деятельность  </a:t>
            </a:r>
            <a:endParaRPr lang="ru-RU" sz="3200" b="1" dirty="0">
              <a:solidFill>
                <a:schemeClr val="tx1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8983686"/>
              </p:ext>
            </p:extLst>
          </p:nvPr>
        </p:nvGraphicFramePr>
        <p:xfrm>
          <a:off x="0" y="542165"/>
          <a:ext cx="12191999" cy="65724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5893"/>
                <a:gridCol w="3894735"/>
                <a:gridCol w="5639578"/>
                <a:gridCol w="1691793"/>
              </a:tblGrid>
              <a:tr h="3546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ПМ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Виды и название практики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База практики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Сроки практики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47" marR="18547" marT="0" marB="0"/>
                </a:tc>
              </a:tr>
              <a:tr h="121767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ПМ.01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 «Введение в специальность»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МОБУ «Городская классическая гимназия»  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МОБУ «Саха гимназия»  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МОБУ «</a:t>
                      </a: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Айыы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кыьата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 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МОБУ ЯГНГ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МОБУ НПСОШ №2</a:t>
                      </a:r>
                    </a:p>
                  </a:txBody>
                  <a:tcPr marL="18547" marR="18547" marT="0" marB="0"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23.09-28.09.2013</a:t>
                      </a:r>
                      <a:endParaRPr lang="ru-RU" sz="12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25.11-30.11.2013</a:t>
                      </a:r>
                      <a:endParaRPr lang="ru-RU" sz="12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03.02-08.02.2014</a:t>
                      </a:r>
                      <a:endParaRPr lang="ru-RU" sz="1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</a:tr>
              <a:tr h="14692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ПП «Пробные уроки»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МОБУ ЯГНГ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МОБУ НПСОШ №2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МОБУ СОШ №5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МОБУ СОШ №19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МОБУ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 Саха Гимназия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МОБУ СОШ№33</a:t>
                      </a:r>
                      <a:endParaRPr lang="ru-RU" sz="1400" baseline="0" dirty="0" smtClean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15.09-20.12.14</a:t>
                      </a:r>
                      <a:endParaRPr lang="ru-RU" sz="12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itchFamily="18" charset="0"/>
                        </a:rPr>
                        <a:t>26.01</a:t>
                      </a:r>
                      <a:r>
                        <a:rPr lang="ru-RU" sz="1400" baseline="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itchFamily="18" charset="0"/>
                        </a:rPr>
                        <a:t> – 14.05.16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itchFamily="18" charset="0"/>
                        </a:rPr>
                        <a:t>14.11.- 26.11.16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</a:tr>
              <a:tr h="532024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ПМ.02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 «Организация внеурочной деятельности и общения младших школьников»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МОБУ ДОД «Дворец детского творчества»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10.03-15.03.2014</a:t>
                      </a:r>
                      <a:endParaRPr lang="ru-RU" sz="1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</a:tr>
              <a:tr h="2572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 «Инструктивно-методический лагерь»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ГБОУ СПО ЯПК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26.05-31.05.2014</a:t>
                      </a:r>
                      <a:endParaRPr lang="ru-RU" sz="1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547" marR="18547" marT="0" marB="0"/>
                </a:tc>
              </a:tr>
              <a:tr h="4751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ПП «Летняя практика»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Город Якутск НОУ «Начальная школа-детский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сад «Тик-Так»» «Очумелые ручки»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9.07-25.07.2014</a:t>
                      </a:r>
                      <a:endParaRPr lang="ru-RU" sz="1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</a:tr>
              <a:tr h="2329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ПП «Пробные внеурочные занятия»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МОБУ ДОД «Дворец детского творчества»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13.10-18.10.2014</a:t>
                      </a:r>
                      <a:endParaRPr lang="ru-RU" sz="1200" dirty="0" smtClean="0">
                        <a:effectLst/>
                      </a:endParaRPr>
                    </a:p>
                  </a:txBody>
                  <a:tcPr marL="18547" marR="18547" marT="0" marB="0"/>
                </a:tc>
              </a:tr>
              <a:tr h="23450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ПМ.03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 «Первые дни ребенка в школе»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МОБУ ЯГНГ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01.09-13.09.2014</a:t>
                      </a:r>
                      <a:endParaRPr lang="ru-RU" sz="1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547" marR="18547" marT="0" marB="0"/>
                </a:tc>
              </a:tr>
              <a:tr h="263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ПП «Классное руководство»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МОБУ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СОШ №26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20.01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18.03.15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</a:tr>
              <a:tr h="47519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ПМ.04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 «Методическое объединение учителя начальных классов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МОБУ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ЯГНГ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10.11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 – 22.10.16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</a:tr>
              <a:tr h="5029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ПП «Исследовательская практика» 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</a:tr>
              <a:tr h="4751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ПМ.01–04 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КП «Преддипломная квалификационная практика»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1400" baseline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Харанская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СОШ»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20.02 – 20.03.17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8547" marR="1854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452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98286"/>
            <a:ext cx="11974285" cy="45720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Отчет пм01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(сводная ведомость проведенных уроков, план-конспекты)</a:t>
            </a:r>
          </a:p>
          <a:p>
            <a:pPr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file"/>
              </a:rPr>
              <a:t>Отчет пм02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(рефлексия по летней практике)</a:t>
            </a:r>
          </a:p>
          <a:p>
            <a:pPr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Отчет пм03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(рефлексия по классному руководству)</a:t>
            </a:r>
          </a:p>
          <a:p>
            <a:pPr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Отчет пм04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(методическое обеспечение ОУ)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41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1"/>
            <a:ext cx="9601196" cy="5715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Раздел 3. Сведения об участии в мероприятиях различного уровня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6175989"/>
              </p:ext>
            </p:extLst>
          </p:nvPr>
        </p:nvGraphicFramePr>
        <p:xfrm>
          <a:off x="188686" y="660400"/>
          <a:ext cx="11887200" cy="609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0944"/>
                <a:gridCol w="7746856"/>
                <a:gridCol w="2739400"/>
              </a:tblGrid>
              <a:tr h="48768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Вид мероприятия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Результат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Время</a:t>
                      </a:r>
                      <a:r>
                        <a:rPr lang="ru-RU" sz="1200" baseline="0" dirty="0" smtClean="0"/>
                        <a:t> и м</a:t>
                      </a:r>
                      <a:r>
                        <a:rPr lang="ru-RU" sz="1200" dirty="0" smtClean="0"/>
                        <a:t>есто проведения </a:t>
                      </a:r>
                      <a:endParaRPr lang="ru-RU" sz="1200" dirty="0"/>
                    </a:p>
                  </a:txBody>
                  <a:tcPr/>
                </a:tc>
              </a:tr>
              <a:tr h="155132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hlinkClick r:id="rId2" action="ppaction://hlinkfile"/>
                        </a:rPr>
                        <a:t>Конкурсы</a:t>
                      </a:r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Благодарственное письмо за активное участие в конкурсе плакатов в рамках Декады ЗОЖ «Быть здоровым- модно»..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Сертификаты за участие выставки «Живая природа», «Весеннее пробуждение», «Золотые строки в красках», «Сказочный герой», «Радуга весны».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Сертификат за участие в студенческом олимпиаде по изобразительному искусству.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Сертификат за участие в выставке «Дыхание Арктики»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Сертификат победителю в  номинации «Творческая самореализация»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 smtClean="0">
                          <a:latin typeface="+mj-lt"/>
                        </a:rPr>
                        <a:t>В общежитии Дом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400" dirty="0" smtClean="0">
                          <a:latin typeface="+mj-lt"/>
                        </a:rPr>
                        <a:t>Доброты. 27 марта 2015г.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 smtClean="0">
                          <a:latin typeface="+mj-lt"/>
                        </a:rPr>
                        <a:t>г. Якутск,</a:t>
                      </a:r>
                      <a:r>
                        <a:rPr lang="ru-RU" sz="1400" baseline="0" dirty="0" smtClean="0">
                          <a:latin typeface="+mj-lt"/>
                        </a:rPr>
                        <a:t> ЯПК </a:t>
                      </a:r>
                      <a:r>
                        <a:rPr lang="ru-RU" sz="1400" dirty="0" smtClean="0">
                          <a:latin typeface="+mj-lt"/>
                        </a:rPr>
                        <a:t>2014г.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dirty="0" smtClean="0">
                        <a:latin typeface="+mj-lt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 smtClean="0">
                          <a:latin typeface="+mj-lt"/>
                        </a:rPr>
                        <a:t>В СВФУ 2015г.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 err="1" smtClean="0">
                          <a:latin typeface="+mj-lt"/>
                        </a:rPr>
                        <a:t>г.Якутск</a:t>
                      </a:r>
                      <a:r>
                        <a:rPr lang="ru-RU" sz="1400" dirty="0" smtClean="0">
                          <a:latin typeface="+mj-lt"/>
                        </a:rPr>
                        <a:t> ЯПК 2015г.</a:t>
                      </a:r>
                    </a:p>
                    <a:p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</a:tr>
              <a:tr h="65111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hlinkClick r:id="rId3" action="ppaction://hlinkfile"/>
                        </a:rPr>
                        <a:t>Научно-практическая конференция </a:t>
                      </a:r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 smtClean="0">
                          <a:solidFill>
                            <a:sysClr val="windowText" lastClr="000000"/>
                          </a:solidFill>
                          <a:latin typeface="+mj-lt"/>
                          <a:cs typeface="Times New Roman" pitchFamily="18" charset="0"/>
                        </a:rPr>
                        <a:t>Сертификат эссе на</a:t>
                      </a:r>
                      <a:r>
                        <a:rPr lang="ru-RU" sz="1400" baseline="0" dirty="0" smtClean="0">
                          <a:solidFill>
                            <a:sysClr val="windowText" lastClr="000000"/>
                          </a:solidFill>
                          <a:latin typeface="+mj-lt"/>
                          <a:cs typeface="Times New Roman" pitchFamily="18" charset="0"/>
                        </a:rPr>
                        <a:t> тему «МОЯ БУДУЩАЯ ПРОФЕССИЯ»</a:t>
                      </a:r>
                      <a:endParaRPr lang="ru-RU" sz="1400" dirty="0" smtClean="0">
                        <a:solidFill>
                          <a:sysClr val="windowText" lastClr="000000"/>
                        </a:solidFill>
                        <a:latin typeface="+mj-lt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 smtClean="0">
                          <a:solidFill>
                            <a:sysClr val="windowText" lastClr="000000"/>
                          </a:solidFill>
                          <a:latin typeface="+mj-lt"/>
                          <a:cs typeface="Times New Roman" pitchFamily="18" charset="0"/>
                        </a:rPr>
                        <a:t>3</a:t>
                      </a:r>
                      <a:r>
                        <a:rPr lang="ru-RU" sz="1400" baseline="0" dirty="0" smtClean="0">
                          <a:solidFill>
                            <a:sysClr val="windowText" lastClr="000000"/>
                          </a:solidFill>
                          <a:latin typeface="+mj-lt"/>
                          <a:cs typeface="Times New Roman" pitchFamily="18" charset="0"/>
                        </a:rPr>
                        <a:t> место </a:t>
                      </a:r>
                      <a:r>
                        <a:rPr lang="ru-RU" sz="1400" dirty="0" smtClean="0">
                          <a:solidFill>
                            <a:sysClr val="windowText" lastClr="000000"/>
                          </a:solidFill>
                          <a:latin typeface="+mj-lt"/>
                          <a:cs typeface="Times New Roman" pitchFamily="18" charset="0"/>
                        </a:rPr>
                        <a:t>в конкурсе проекта</a:t>
                      </a:r>
                      <a:r>
                        <a:rPr lang="ru-RU" sz="1400" baseline="0" dirty="0" smtClean="0">
                          <a:solidFill>
                            <a:sysClr val="windowText" lastClr="000000"/>
                          </a:solidFill>
                          <a:latin typeface="+mj-lt"/>
                          <a:cs typeface="Times New Roman" pitchFamily="18" charset="0"/>
                        </a:rPr>
                        <a:t> сборника по детской литературе «Сундук со сказками » среди студентов </a:t>
                      </a:r>
                      <a:r>
                        <a:rPr lang="ru-RU" sz="1400" baseline="0" dirty="0" err="1" smtClean="0">
                          <a:solidFill>
                            <a:sysClr val="windowText" lastClr="000000"/>
                          </a:solidFill>
                          <a:latin typeface="+mj-lt"/>
                          <a:cs typeface="Times New Roman" pitchFamily="18" charset="0"/>
                        </a:rPr>
                        <a:t>ПвНК</a:t>
                      </a:r>
                      <a:r>
                        <a:rPr lang="ru-RU" sz="1400" baseline="0" dirty="0" smtClean="0">
                          <a:solidFill>
                            <a:sysClr val="windowText" lastClr="000000"/>
                          </a:solidFill>
                          <a:latin typeface="+mj-lt"/>
                          <a:cs typeface="Times New Roman" pitchFamily="18" charset="0"/>
                        </a:rPr>
                        <a:t> 13-б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400" dirty="0" smtClean="0">
                          <a:latin typeface="+mj-lt"/>
                          <a:cs typeface="Times New Roman" pitchFamily="18" charset="0"/>
                        </a:rPr>
                        <a:t>г. Якутск,</a:t>
                      </a:r>
                      <a:r>
                        <a:rPr lang="ru-RU" sz="1400" baseline="0" dirty="0" smtClean="0">
                          <a:latin typeface="+mj-lt"/>
                          <a:cs typeface="Times New Roman" pitchFamily="18" charset="0"/>
                        </a:rPr>
                        <a:t> ЯПК, 2014 г.</a:t>
                      </a:r>
                      <a:endParaRPr lang="ru-RU" sz="1400" dirty="0" smtClean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36784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hlinkClick r:id="rId4" action="ppaction://hlinkfile"/>
                        </a:rPr>
                        <a:t>Соревнования</a:t>
                      </a:r>
                      <a:r>
                        <a:rPr lang="ru-RU" sz="1200" dirty="0" smtClean="0"/>
                        <a:t> 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400" dirty="0" smtClean="0">
                          <a:latin typeface="+mj-lt"/>
                        </a:rPr>
                        <a:t> 1 место «Веселые старты»  ЯПК в зачет Комплексной</a:t>
                      </a:r>
                      <a:r>
                        <a:rPr lang="ru-RU" sz="1400" baseline="0" dirty="0" smtClean="0">
                          <a:latin typeface="+mj-lt"/>
                        </a:rPr>
                        <a:t> </a:t>
                      </a:r>
                      <a:r>
                        <a:rPr lang="ru-RU" sz="1400" baseline="0" dirty="0" err="1" smtClean="0">
                          <a:latin typeface="+mj-lt"/>
                        </a:rPr>
                        <a:t>СпартакиадыЯПК</a:t>
                      </a:r>
                      <a:r>
                        <a:rPr lang="ru-RU" sz="1400" baseline="0" dirty="0" smtClean="0">
                          <a:latin typeface="+mj-lt"/>
                        </a:rPr>
                        <a:t> среди отделений (АФК, МО, ДО, ПДО, </a:t>
                      </a:r>
                      <a:r>
                        <a:rPr lang="ru-RU" sz="1400" baseline="0" dirty="0" err="1" smtClean="0">
                          <a:latin typeface="+mj-lt"/>
                        </a:rPr>
                        <a:t>ПвНК</a:t>
                      </a:r>
                      <a:r>
                        <a:rPr lang="ru-RU" sz="1400" baseline="0" dirty="0" smtClean="0">
                          <a:latin typeface="+mj-lt"/>
                        </a:rPr>
                        <a:t>, ФО)</a:t>
                      </a:r>
                      <a:endParaRPr lang="ru-RU" sz="1400" dirty="0" smtClean="0">
                        <a:latin typeface="+mj-lt"/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400" baseline="0" dirty="0" smtClean="0">
                          <a:latin typeface="+mj-lt"/>
                        </a:rPr>
                        <a:t>1 место в общекомандном зачете в Спартакиаде ЯПК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Участница 7 универсиад среди студентов образовательных организаций ВПО и СПО РС(Я) «Саха студенческий спортивный союз», 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участница 8 универсиад среди студентов образовательных организаций ВПО и СПО РС(Я) «Саха студенческий спортивный союз», 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 место в </a:t>
                      </a:r>
                      <a:r>
                        <a:rPr kumimoji="0" lang="sah-RU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спартакиаде среди наслегов Чурапчинского улуса по легкой атлетике среди женщин на дистанцию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1500 м. 2015г.; 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 место в улусной спартакиаде по легкой атлетике на дистанцию 1500 м.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участница чемпионата РС(Я) по волейболу 2 лига, 3 место;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участница чемпионата РС(Я) по волейболу 3 лига, </a:t>
                      </a:r>
                      <a:endParaRPr lang="ru-RU" sz="1400" baseline="0" dirty="0" smtClean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 smtClean="0">
                          <a:latin typeface="+mj-lt"/>
                        </a:rPr>
                        <a:t>г. Якутск, ЯПК, 2013 год</a:t>
                      </a:r>
                    </a:p>
                    <a:p>
                      <a:endParaRPr lang="ru-RU" sz="1400" dirty="0" smtClean="0">
                        <a:latin typeface="+mj-lt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 smtClean="0">
                          <a:latin typeface="+mj-lt"/>
                        </a:rPr>
                        <a:t>г. Якутск, ЯПК, 2013 год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 smtClean="0">
                          <a:latin typeface="+mj-lt"/>
                        </a:rPr>
                        <a:t>г. Якутск, 2014 год</a:t>
                      </a:r>
                    </a:p>
                    <a:p>
                      <a:endParaRPr lang="ru-RU" sz="1400" dirty="0" smtClean="0">
                        <a:latin typeface="+mj-lt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 smtClean="0">
                          <a:latin typeface="+mj-lt"/>
                        </a:rPr>
                        <a:t>г. Якутск, </a:t>
                      </a:r>
                      <a:r>
                        <a:rPr lang="ru-RU" sz="1400" baseline="0" dirty="0" smtClean="0">
                          <a:latin typeface="+mj-lt"/>
                        </a:rPr>
                        <a:t> 2016 год</a:t>
                      </a:r>
                      <a:endParaRPr lang="ru-RU" sz="1400" dirty="0" smtClean="0">
                        <a:latin typeface="+mj-lt"/>
                      </a:endParaRPr>
                    </a:p>
                    <a:p>
                      <a:endParaRPr lang="ru-RU" sz="1400" dirty="0" smtClean="0">
                        <a:latin typeface="+mj-lt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baseline="0" dirty="0" err="1" smtClean="0">
                          <a:latin typeface="+mj-lt"/>
                        </a:rPr>
                        <a:t>Чурапчинский</a:t>
                      </a:r>
                      <a:r>
                        <a:rPr lang="ru-RU" sz="1400" baseline="0" dirty="0" smtClean="0">
                          <a:latin typeface="+mj-lt"/>
                        </a:rPr>
                        <a:t> улус, 2015 год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baseline="0" dirty="0" smtClean="0">
                          <a:latin typeface="+mj-lt"/>
                        </a:rPr>
                        <a:t>г. Якутск,  2016 год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baseline="0" dirty="0" smtClean="0">
                          <a:latin typeface="+mj-lt"/>
                        </a:rPr>
                        <a:t>г. Якутск,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2013-14г.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г.Якутск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2016-17г.</a:t>
                      </a:r>
                    </a:p>
                  </a:txBody>
                  <a:tcPr/>
                </a:tc>
              </a:tr>
              <a:tr h="58903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hlinkClick r:id="rId5" action="ppaction://hlinkfile"/>
                        </a:rPr>
                        <a:t>Общественная</a:t>
                      </a:r>
                      <a:r>
                        <a:rPr lang="ru-RU" sz="1200" baseline="0" dirty="0" smtClean="0">
                          <a:hlinkClick r:id="rId5" action="ppaction://hlinkfile"/>
                        </a:rPr>
                        <a:t> деятельность 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400" baseline="0" dirty="0" smtClean="0">
                          <a:latin typeface="+mj-lt"/>
                        </a:rPr>
                        <a:t>- Сертификат Инструктивно-методический лагерь «Меридиан»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dirty="0" smtClean="0">
                          <a:latin typeface="+mj-lt"/>
                        </a:rPr>
                        <a:t>- Благодарственное письмо НОУ  Начальная школа-</a:t>
                      </a:r>
                      <a:r>
                        <a:rPr lang="ru-RU" sz="1400" baseline="0" dirty="0" smtClean="0">
                          <a:latin typeface="+mj-lt"/>
                        </a:rPr>
                        <a:t>детский сад «Тик-Так»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 smtClean="0">
                          <a:latin typeface="+mj-lt"/>
                        </a:rPr>
                        <a:t>г. Якутск, ЯПК, 2014 г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 smtClean="0">
                          <a:latin typeface="+mj-lt"/>
                        </a:rPr>
                        <a:t>г. Якутск,</a:t>
                      </a:r>
                      <a:r>
                        <a:rPr lang="ru-RU" sz="1400" baseline="0" dirty="0" smtClean="0">
                          <a:latin typeface="+mj-lt"/>
                        </a:rPr>
                        <a:t> 2014 г</a:t>
                      </a:r>
                      <a:endParaRPr lang="ru-RU" sz="1400" dirty="0" smtClean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Стрелка влево 2">
            <a:hlinkClick r:id="rId6" action="ppaction://hlinksldjump"/>
          </p:cNvPr>
          <p:cNvSpPr/>
          <p:nvPr/>
        </p:nvSpPr>
        <p:spPr>
          <a:xfrm>
            <a:off x="9417957" y="7595563"/>
            <a:ext cx="1257300" cy="26545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90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0987" y="339213"/>
            <a:ext cx="9601196" cy="78166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Monotype Corsiva" pitchFamily="66" charset="0"/>
                <a:cs typeface="Times New Roman" panose="02020603050405020304" pitchFamily="18" charset="0"/>
              </a:rPr>
              <a:t>Раздел 4. Профессиональные компетенции, освоенные в процессе изучения ПМ.04</a:t>
            </a:r>
            <a:endParaRPr lang="ru-RU" sz="3200" dirty="0"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2517516"/>
              </p:ext>
            </p:extLst>
          </p:nvPr>
        </p:nvGraphicFramePr>
        <p:xfrm>
          <a:off x="1" y="1042988"/>
          <a:ext cx="12192001" cy="5815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579"/>
                <a:gridCol w="4343258"/>
                <a:gridCol w="6634164"/>
              </a:tblGrid>
              <a:tr h="3469134">
                <a:tc>
                  <a:txBody>
                    <a:bodyPr/>
                    <a:lstStyle/>
                    <a:p>
                      <a:pPr algn="just"/>
                      <a:r>
                        <a:rPr lang="ru-RU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ПК.4.1</a:t>
                      </a:r>
                      <a:endParaRPr lang="ru-RU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Выбирать учебно-методический</a:t>
                      </a:r>
                      <a:r>
                        <a:rPr lang="ru-RU" sz="20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комплект, разрабатывать учебно-методические материалы на основе образовательного стандарта и примерных программ с учетом вида образовательного учреждения особенностей класса/группы и отдельных учащихся</a:t>
                      </a:r>
                      <a:endParaRPr lang="ru-RU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 action="ppaction://hlinkfile"/>
                        </a:rPr>
                        <a:t>Базисный учебный план </a:t>
                      </a:r>
                      <a:endParaRPr lang="ru-RU" sz="20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0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3" action="ppaction://hlinkfile"/>
                        </a:rPr>
                        <a:t>Рабочая программа по математике </a:t>
                      </a:r>
                      <a:endParaRPr lang="ru-RU" sz="2000" b="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4" action="ppaction://hlinkfile"/>
                        </a:rPr>
                        <a:t>Анализ ведения</a:t>
                      </a:r>
                      <a:r>
                        <a:rPr lang="ru-RU" sz="20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4" action="ppaction://hlinkfile"/>
                        </a:rPr>
                        <a:t> классного журнала </a:t>
                      </a:r>
                      <a:endParaRPr lang="ru-RU" sz="2000" b="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20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5" action="ppaction://hlinkfile"/>
                        </a:rPr>
                        <a:t>Анализ дневников</a:t>
                      </a:r>
                      <a:endParaRPr lang="ru-RU" sz="2000" b="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20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6" action="ppaction://hlinkfile"/>
                        </a:rPr>
                        <a:t>Анализ расписания уроков </a:t>
                      </a:r>
                      <a:endParaRPr lang="ru-RU" sz="2000" b="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20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7" action="ppaction://hlinkfile"/>
                        </a:rPr>
                        <a:t>Анализ контрольной работы</a:t>
                      </a:r>
                      <a:endParaRPr lang="ru-RU" sz="2000" b="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20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8" action="ppaction://hlinkfile"/>
                        </a:rPr>
                        <a:t>Анализ тетради </a:t>
                      </a:r>
                      <a:endParaRPr lang="ru-RU" sz="2000" b="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20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9" action="ppaction://hlinkfile"/>
                        </a:rPr>
                        <a:t>Анализ рабочей программы </a:t>
                      </a:r>
                      <a:endParaRPr lang="ru-RU" sz="2000" b="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20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0" action="ppaction://hlinkfile"/>
                        </a:rPr>
                        <a:t>Анализ УМК «Планета знаний» </a:t>
                      </a:r>
                      <a:endParaRPr lang="ru-RU" sz="20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345878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ПК.4.2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Создавать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кабинете предметно-развивающую среду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1" action="ppaction://hlinkfile"/>
                        </a:rPr>
                        <a:t>Структура паспорта кабинета </a:t>
                      </a:r>
                      <a:endParaRPr lang="ru-RU" sz="20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2" action="ppaction://hlinkfile"/>
                        </a:rPr>
                        <a:t>Проект кабинета </a:t>
                      </a:r>
                      <a:endParaRPr lang="ru-RU" sz="20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Стрелка вправо 6">
            <a:hlinkClick r:id="rId13" action="ppaction://hlinksldjump"/>
          </p:cNvPr>
          <p:cNvSpPr/>
          <p:nvPr/>
        </p:nvSpPr>
        <p:spPr>
          <a:xfrm>
            <a:off x="10701337" y="6329362"/>
            <a:ext cx="1057275" cy="4000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80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6507836"/>
              </p:ext>
            </p:extLst>
          </p:nvPr>
        </p:nvGraphicFramePr>
        <p:xfrm>
          <a:off x="0" y="0"/>
          <a:ext cx="12192001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910"/>
                <a:gridCol w="3968740"/>
                <a:gridCol w="6991351"/>
              </a:tblGrid>
              <a:tr h="2114048">
                <a:tc>
                  <a:txBody>
                    <a:bodyPr/>
                    <a:lstStyle/>
                    <a:p>
                      <a:pPr algn="just"/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ПК.4.3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Систематизировать и</a:t>
                      </a:r>
                      <a:r>
                        <a:rPr lang="ru-RU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оценивать педагогический опыт и образовательные технологии в области НОО на основе изучения профессиональной литературы, самоанализа и анализа деятельности других педагогов 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 action="ppaction://hlinkfile"/>
                        </a:rPr>
                        <a:t>Самоанализ</a:t>
                      </a:r>
                      <a:r>
                        <a:rPr lang="ru-RU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 action="ppaction://hlinkfile"/>
                        </a:rPr>
                        <a:t> педагогической деятельности (рефлексия)</a:t>
                      </a:r>
                      <a:endParaRPr lang="ru-RU" b="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3" action="ppaction://hlinkfile"/>
                        </a:rPr>
                        <a:t>Эссе «</a:t>
                      </a:r>
                      <a:r>
                        <a:rPr kumimoji="0" lang="ru-RU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 action="ppaction://hlinkfile"/>
                        </a:rPr>
                        <a:t>Портрет современного педагога</a:t>
                      </a:r>
                      <a:r>
                        <a:rPr lang="ru-RU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3" action="ppaction://hlinkfile"/>
                        </a:rPr>
                        <a:t>»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23594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ПК.4.4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Оформлять педагогические разработки в виде отчетов,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рефератов, выступлений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4" action="ppaction://hlinkfile"/>
                        </a:rPr>
                        <a:t>Отчет по методической практике </a:t>
                      </a:r>
                      <a:endParaRPr lang="ru-RU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5" action="ppaction://hlinkfile"/>
                        </a:rPr>
                        <a:t>Сборник</a:t>
                      </a:r>
                      <a:endParaRPr lang="ru-RU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6" action="ppaction://hlinkfile"/>
                        </a:rPr>
                        <a:t>Тезисы</a:t>
                      </a:r>
                      <a:endParaRPr lang="ru-RU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7" action="ppaction://hlinkfile"/>
                        </a:rPr>
                        <a:t>Курсовая работа</a:t>
                      </a:r>
                      <a:endParaRPr lang="ru-RU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ru-RU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50801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ПК.4.5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Участвовать в исследовательской и проектной деятельности в области начального образования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Практико-ориентированный проект «»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Стрелка влево 1">
            <a:hlinkClick r:id="rId8" action="ppaction://hlinksldjump"/>
          </p:cNvPr>
          <p:cNvSpPr/>
          <p:nvPr/>
        </p:nvSpPr>
        <p:spPr>
          <a:xfrm>
            <a:off x="10729913" y="6472238"/>
            <a:ext cx="1214437" cy="27146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56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3816" y="0"/>
            <a:ext cx="9601196" cy="614657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Раздел 5. Нормативно-правовое обеспечение деятельности учителя начальных классов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64702" y="1216462"/>
            <a:ext cx="11313993" cy="5377218"/>
          </a:xfrm>
        </p:spPr>
        <p:txBody>
          <a:bodyPr>
            <a:normAutofit/>
          </a:bodyPr>
          <a:lstStyle/>
          <a:p>
            <a:pPr fontAlgn="t"/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Конституция РФ</a:t>
            </a:r>
            <a:endParaRPr lang="ru-RU" sz="2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3" action="ppaction://hlinkfile"/>
            </a:endParaRPr>
          </a:p>
          <a:p>
            <a:pPr fontAlgn="t"/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Закон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об </a:t>
            </a: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образовании РС(Я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)</a:t>
            </a:r>
            <a:endParaRPr lang="ru-RU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Конвенция о правах ребенка </a:t>
            </a:r>
            <a:endParaRPr lang="ru-RU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ФГОС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НОО от 6 октября 2009 </a:t>
            </a: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года</a:t>
            </a:r>
            <a:endParaRPr lang="ru-RU" sz="2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file"/>
              </a:rPr>
              <a:t>Требования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file"/>
              </a:rPr>
              <a:t>СанПиН к организации образовательного </a:t>
            </a: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file"/>
              </a:rPr>
              <a:t>процесса</a:t>
            </a:r>
            <a:endParaRPr lang="ru-RU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file"/>
              </a:rPr>
              <a:t>Примерные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file"/>
              </a:rPr>
              <a:t>программы по начальной школе</a:t>
            </a:r>
            <a:endParaRPr lang="ru-RU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Локальные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</a:t>
            </a: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акты:</a:t>
            </a:r>
          </a:p>
          <a:p>
            <a:pPr fontAlgn="t">
              <a:buFontTx/>
              <a:buChar char="-"/>
            </a:pP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file"/>
              </a:rPr>
              <a:t>инструкция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file"/>
              </a:rPr>
              <a:t>по заполнению классного </a:t>
            </a: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file"/>
              </a:rPr>
              <a:t>журнала </a:t>
            </a:r>
            <a:endParaRPr lang="ru-RU" sz="2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>
              <a:buFontTx/>
              <a:buChar char="-"/>
            </a:pP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file"/>
              </a:rPr>
              <a:t>должностная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file"/>
              </a:rPr>
              <a:t>инструкция учителя начальных </a:t>
            </a: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file"/>
              </a:rPr>
              <a:t>классов </a:t>
            </a:r>
            <a:endParaRPr lang="ru-RU" sz="2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>
              <a:buFontTx/>
              <a:buChar char="-"/>
            </a:pP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file"/>
              </a:rPr>
              <a:t>и</a:t>
            </a: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file"/>
              </a:rPr>
              <a:t>нструкция по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file"/>
              </a:rPr>
              <a:t>ведению электронного </a:t>
            </a: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file"/>
              </a:rPr>
              <a:t>журнала</a:t>
            </a:r>
            <a:endParaRPr lang="ru-RU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 action="ppaction://hlinkfile"/>
              </a:rPr>
              <a:t>Предметно-развивающая среда </a:t>
            </a:r>
            <a:endParaRPr lang="ru-RU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Стрелка вправо 3">
            <a:hlinkClick r:id="rId13" action="ppaction://hlinksldjump"/>
          </p:cNvPr>
          <p:cNvSpPr/>
          <p:nvPr/>
        </p:nvSpPr>
        <p:spPr>
          <a:xfrm>
            <a:off x="10367282" y="5960040"/>
            <a:ext cx="1157288" cy="4143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60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1797</TotalTime>
  <Words>926</Words>
  <Application>Microsoft Office PowerPoint</Application>
  <PresentationFormat>Произвольный</PresentationFormat>
  <Paragraphs>186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МИНИСТЕРСТВО ОЮРАЗОВАНИЯ И НАУКИ РС(Я)  ГБПОУ РС(Я) «ЯКУТСКИЙ ПЕДАГОГИЧЕСКИЙ КОЛЛЕДЖ ИМ. С.Ф.ГОГОЛЕВА»  СПЕЦИАЛЬНОСТЬ 44.04.04.  ПРЕПОДАВАНИЕ В НАЧАЛЬНЫХ КЛАССАХ</vt:lpstr>
      <vt:lpstr> </vt:lpstr>
      <vt:lpstr>Раздел 1. Личные данные</vt:lpstr>
      <vt:lpstr>Раздел 2. Учебно-профессиональная деятельность  </vt:lpstr>
      <vt:lpstr>Презентация PowerPoint</vt:lpstr>
      <vt:lpstr>Раздел 3. Сведения об участии в мероприятиях различного уровня</vt:lpstr>
      <vt:lpstr>Раздел 4. Профессиональные компетенции, освоенные в процессе изучения ПМ.04</vt:lpstr>
      <vt:lpstr>Презентация PowerPoint</vt:lpstr>
      <vt:lpstr>  Раздел 5. Нормативно-правовое обеспечение деятельности учителя начальных классов</vt:lpstr>
      <vt:lpstr>Раздел 6. Список УМК </vt:lpstr>
      <vt:lpstr>Раздел 7. Рефлексия 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РЕСПУБЛИКИ САХА (ЯКУТИЯ) ГБПОУ РС(Я) «ЯКУТСКИЙ ПЕДАГОГИЧЕСКИЙ КОЛЛЕДЖ ИМ. С.Ф.ГОГОЛЕВА» ПРЕПОДАВАНИЕ В НАЧАЛЬНЫХ КЛАССАХ</dc:title>
  <dc:creator>RePack by Diakov</dc:creator>
  <cp:lastModifiedBy>Тараська</cp:lastModifiedBy>
  <cp:revision>108</cp:revision>
  <dcterms:created xsi:type="dcterms:W3CDTF">2016-01-19T03:48:13Z</dcterms:created>
  <dcterms:modified xsi:type="dcterms:W3CDTF">2017-05-31T06:52:59Z</dcterms:modified>
</cp:coreProperties>
</file>