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60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0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501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870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06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778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85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75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0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06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65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6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8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0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1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C2AC89-7F3C-4A4C-B35F-67CF9CAD54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E7054C9-DA99-4F6F-B1E2-BABD687B7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76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900911" y="662401"/>
            <a:ext cx="9755187" cy="3137584"/>
          </a:xfrm>
        </p:spPr>
        <p:txBody>
          <a:bodyPr>
            <a:normAutofit/>
          </a:bodyPr>
          <a:lstStyle/>
          <a:p>
            <a:r>
              <a:rPr lang="ru-RU" dirty="0"/>
              <a:t>Повторение – </a:t>
            </a:r>
            <a:br>
              <a:rPr lang="ru-RU" dirty="0"/>
            </a:br>
            <a:r>
              <a:rPr lang="ru-RU" dirty="0"/>
              <a:t>мать учения</a:t>
            </a:r>
          </a:p>
        </p:txBody>
      </p:sp>
    </p:spTree>
    <p:extLst>
      <p:ext uri="{BB962C8B-B14F-4D97-AF65-F5344CB8AC3E}">
        <p14:creationId xmlns:p14="http://schemas.microsoft.com/office/powerpoint/2010/main" val="2791636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/>
              <a:t>Жи</a:t>
            </a:r>
            <a:r>
              <a:rPr lang="ru-RU" sz="6000" dirty="0"/>
              <a:t>-ши / чу-</a:t>
            </a:r>
            <a:r>
              <a:rPr lang="ru-RU" sz="6000" dirty="0" err="1"/>
              <a:t>щу</a:t>
            </a:r>
            <a:r>
              <a:rPr lang="ru-RU" sz="6000" dirty="0"/>
              <a:t> / </a:t>
            </a:r>
            <a:r>
              <a:rPr lang="ru-RU" sz="6000" dirty="0" err="1"/>
              <a:t>ча</a:t>
            </a:r>
            <a:r>
              <a:rPr lang="ru-RU" sz="6000" dirty="0"/>
              <a:t>-ща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500" dirty="0"/>
              <a:t>Жизнь,  машина</a:t>
            </a:r>
          </a:p>
          <a:p>
            <a:r>
              <a:rPr lang="ru-RU" sz="4500" dirty="0"/>
              <a:t>Чудо, щука</a:t>
            </a:r>
          </a:p>
          <a:p>
            <a:r>
              <a:rPr lang="ru-RU" sz="4500" dirty="0"/>
              <a:t>Чай, щавель</a:t>
            </a:r>
          </a:p>
        </p:txBody>
      </p:sp>
    </p:spTree>
    <p:extLst>
      <p:ext uri="{BB962C8B-B14F-4D97-AF65-F5344CB8AC3E}">
        <p14:creationId xmlns:p14="http://schemas.microsoft.com/office/powerpoint/2010/main" val="127918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08" y="196948"/>
            <a:ext cx="11465169" cy="1640817"/>
          </a:xfrm>
        </p:spPr>
        <p:txBody>
          <a:bodyPr>
            <a:noAutofit/>
          </a:bodyPr>
          <a:lstStyle/>
          <a:p>
            <a:pPr algn="ctr"/>
            <a:r>
              <a:rPr lang="ru-RU" sz="3900" dirty="0"/>
              <a:t>В корнях слов после шипящих: пишем </a:t>
            </a:r>
            <a:r>
              <a:rPr lang="ru-RU" sz="4300" b="1" dirty="0">
                <a:solidFill>
                  <a:schemeClr val="tx1"/>
                </a:solidFill>
              </a:rPr>
              <a:t>Ё</a:t>
            </a:r>
            <a:r>
              <a:rPr lang="ru-RU" sz="3900" dirty="0"/>
              <a:t>, </a:t>
            </a:r>
            <a:br>
              <a:rPr lang="ru-RU" sz="3900" dirty="0"/>
            </a:br>
            <a:r>
              <a:rPr lang="ru-RU" sz="3900" dirty="0"/>
              <a:t>если можно подобрать однокоренное слово с </a:t>
            </a:r>
            <a:r>
              <a:rPr lang="ru-RU" sz="4300" b="1" dirty="0">
                <a:solidFill>
                  <a:schemeClr val="tx1"/>
                </a:solidFill>
              </a:rPr>
              <a:t>Е</a:t>
            </a:r>
            <a:endParaRPr lang="ru-RU" sz="43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ч</a:t>
            </a:r>
            <a:r>
              <a:rPr lang="ru-RU" sz="3300" b="1" dirty="0">
                <a:solidFill>
                  <a:srgbClr val="FF0000"/>
                </a:solidFill>
              </a:rPr>
              <a:t>ё</a:t>
            </a:r>
            <a:r>
              <a:rPr lang="ru-RU" sz="3300" dirty="0"/>
              <a:t>рточка – ч</a:t>
            </a:r>
            <a:r>
              <a:rPr lang="ru-RU" sz="3300" b="1" dirty="0">
                <a:solidFill>
                  <a:srgbClr val="FF0000"/>
                </a:solidFill>
              </a:rPr>
              <a:t>е</a:t>
            </a:r>
            <a:r>
              <a:rPr lang="ru-RU" sz="3300" dirty="0"/>
              <a:t>ртит</a:t>
            </a:r>
          </a:p>
          <a:p>
            <a:r>
              <a:rPr lang="ru-RU" sz="3300" dirty="0"/>
              <a:t>щ</a:t>
            </a:r>
            <a:r>
              <a:rPr lang="ru-RU" sz="3300" b="1" dirty="0">
                <a:solidFill>
                  <a:srgbClr val="FF0000"/>
                </a:solidFill>
              </a:rPr>
              <a:t>ё</a:t>
            </a:r>
            <a:r>
              <a:rPr lang="ru-RU" sz="3300" dirty="0"/>
              <a:t>тка – щ</a:t>
            </a:r>
            <a:r>
              <a:rPr lang="ru-RU" sz="3300" b="1" dirty="0">
                <a:solidFill>
                  <a:srgbClr val="FF0000"/>
                </a:solidFill>
              </a:rPr>
              <a:t>е</a:t>
            </a:r>
            <a:r>
              <a:rPr lang="ru-RU" sz="3300" dirty="0"/>
              <a:t>тина</a:t>
            </a:r>
          </a:p>
          <a:p>
            <a:r>
              <a:rPr lang="ru-RU" sz="3300" dirty="0"/>
              <a:t>ш</a:t>
            </a:r>
            <a:r>
              <a:rPr lang="ru-RU" sz="3300" b="1" dirty="0">
                <a:solidFill>
                  <a:srgbClr val="FF0000"/>
                </a:solidFill>
              </a:rPr>
              <a:t>ё</a:t>
            </a:r>
            <a:r>
              <a:rPr lang="ru-RU" sz="3300" dirty="0"/>
              <a:t>пот – ш</a:t>
            </a:r>
            <a:r>
              <a:rPr lang="ru-RU" sz="3300" b="1" dirty="0">
                <a:solidFill>
                  <a:srgbClr val="FF0000"/>
                </a:solidFill>
              </a:rPr>
              <a:t>е</a:t>
            </a:r>
            <a:r>
              <a:rPr lang="ru-RU" sz="3300" dirty="0"/>
              <a:t>пчет</a:t>
            </a:r>
          </a:p>
          <a:p>
            <a:r>
              <a:rPr lang="ru-RU" sz="3300" dirty="0"/>
              <a:t>Печ</a:t>
            </a:r>
            <a:r>
              <a:rPr lang="ru-RU" sz="3300" dirty="0">
                <a:solidFill>
                  <a:srgbClr val="FF0000"/>
                </a:solidFill>
              </a:rPr>
              <a:t>ё</a:t>
            </a:r>
            <a:r>
              <a:rPr lang="ru-RU" sz="3300" dirty="0"/>
              <a:t>нка – печ</a:t>
            </a:r>
            <a:r>
              <a:rPr lang="ru-RU" sz="3300" dirty="0">
                <a:solidFill>
                  <a:srgbClr val="FF0000"/>
                </a:solidFill>
              </a:rPr>
              <a:t>е</a:t>
            </a:r>
            <a:r>
              <a:rPr lang="ru-RU" sz="3300" dirty="0"/>
              <a:t>нь </a:t>
            </a:r>
          </a:p>
          <a:p>
            <a:r>
              <a:rPr lang="ru-RU" sz="3300" dirty="0">
                <a:solidFill>
                  <a:srgbClr val="0070C0"/>
                </a:solidFill>
              </a:rPr>
              <a:t>НО</a:t>
            </a:r>
            <a:r>
              <a:rPr lang="ru-RU" sz="3300" b="1" dirty="0">
                <a:solidFill>
                  <a:srgbClr val="0070C0"/>
                </a:solidFill>
              </a:rPr>
              <a:t>!</a:t>
            </a:r>
            <a:r>
              <a:rPr lang="ru-RU" sz="3300" dirty="0">
                <a:solidFill>
                  <a:srgbClr val="0070C0"/>
                </a:solidFill>
              </a:rPr>
              <a:t> </a:t>
            </a:r>
            <a:r>
              <a:rPr lang="ru-RU" sz="3300" dirty="0">
                <a:solidFill>
                  <a:srgbClr val="000000"/>
                </a:solidFill>
              </a:rPr>
              <a:t>ш</a:t>
            </a:r>
            <a:r>
              <a:rPr lang="ru-RU" sz="3300" b="1" dirty="0">
                <a:solidFill>
                  <a:srgbClr val="000000"/>
                </a:solidFill>
              </a:rPr>
              <a:t>о</a:t>
            </a:r>
            <a:r>
              <a:rPr lang="ru-RU" sz="3300" dirty="0">
                <a:solidFill>
                  <a:srgbClr val="000000"/>
                </a:solidFill>
              </a:rPr>
              <a:t>рох, ш</a:t>
            </a:r>
            <a:r>
              <a:rPr lang="ru-RU" sz="3300" b="1" dirty="0">
                <a:solidFill>
                  <a:srgbClr val="000000"/>
                </a:solidFill>
              </a:rPr>
              <a:t>о</a:t>
            </a:r>
            <a:r>
              <a:rPr lang="ru-RU" sz="3300" dirty="0">
                <a:solidFill>
                  <a:srgbClr val="000000"/>
                </a:solidFill>
              </a:rPr>
              <a:t>мпол, капюш</a:t>
            </a:r>
            <a:r>
              <a:rPr lang="ru-RU" sz="3300" b="1" dirty="0">
                <a:solidFill>
                  <a:srgbClr val="000000"/>
                </a:solidFill>
              </a:rPr>
              <a:t>о</a:t>
            </a:r>
            <a:r>
              <a:rPr lang="ru-RU" sz="3300" dirty="0">
                <a:solidFill>
                  <a:srgbClr val="000000"/>
                </a:solidFill>
              </a:rPr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val="177022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42" y="126610"/>
            <a:ext cx="11507372" cy="1711156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В </a:t>
            </a:r>
            <a:r>
              <a:rPr lang="ru-RU" sz="4000" u="sng" dirty="0"/>
              <a:t>корнях</a:t>
            </a:r>
            <a:r>
              <a:rPr lang="ru-RU" sz="4000" dirty="0"/>
              <a:t> слов и </a:t>
            </a:r>
            <a:r>
              <a:rPr lang="ru-RU" sz="4000" u="sng" dirty="0"/>
              <a:t>суффиксах</a:t>
            </a:r>
            <a:r>
              <a:rPr lang="ru-RU" sz="4000" dirty="0"/>
              <a:t> после </a:t>
            </a:r>
            <a:r>
              <a:rPr lang="ru-RU" sz="4500" b="1" dirty="0">
                <a:solidFill>
                  <a:schemeClr val="tx1"/>
                </a:solidFill>
              </a:rPr>
              <a:t>Ц</a:t>
            </a:r>
            <a:r>
              <a:rPr lang="ru-RU" sz="4000" dirty="0"/>
              <a:t> - пиши </a:t>
            </a:r>
            <a:r>
              <a:rPr lang="ru-RU" sz="4500" b="1" dirty="0">
                <a:solidFill>
                  <a:schemeClr val="tx1"/>
                </a:solidFill>
              </a:rPr>
              <a:t>И</a:t>
            </a:r>
            <a:r>
              <a:rPr lang="ru-RU" sz="4000" dirty="0"/>
              <a:t>!</a:t>
            </a:r>
            <a:br>
              <a:rPr lang="ru-RU" sz="4000" dirty="0"/>
            </a:br>
            <a:r>
              <a:rPr lang="ru-RU" sz="4000" dirty="0"/>
              <a:t>В </a:t>
            </a:r>
            <a:r>
              <a:rPr lang="ru-RU" sz="4000" u="sng" dirty="0"/>
              <a:t>окончании</a:t>
            </a:r>
            <a:r>
              <a:rPr lang="ru-RU" sz="4000" dirty="0"/>
              <a:t> после </a:t>
            </a:r>
            <a:r>
              <a:rPr lang="ru-RU" sz="4500" b="1" dirty="0">
                <a:solidFill>
                  <a:schemeClr val="tx1"/>
                </a:solidFill>
              </a:rPr>
              <a:t>Ц</a:t>
            </a:r>
            <a:r>
              <a:rPr lang="ru-RU" sz="4000" dirty="0"/>
              <a:t> – пиши </a:t>
            </a:r>
            <a:r>
              <a:rPr lang="ru-RU" sz="4500" b="1" dirty="0">
                <a:solidFill>
                  <a:schemeClr val="tx1"/>
                </a:solidFill>
              </a:rPr>
              <a:t>Ы</a:t>
            </a:r>
            <a:r>
              <a:rPr lang="ru-RU" sz="4000" dirty="0"/>
              <a:t>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837766"/>
            <a:ext cx="10394707" cy="3789311"/>
          </a:xfrm>
        </p:spPr>
        <p:txBody>
          <a:bodyPr>
            <a:normAutofit lnSpcReduction="10000"/>
          </a:bodyPr>
          <a:lstStyle/>
          <a:p>
            <a:r>
              <a:rPr lang="ru-RU" sz="3800" dirty="0"/>
              <a:t>ц</a:t>
            </a:r>
            <a:r>
              <a:rPr lang="ru-RU" sz="3800" b="1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ркуль, ц</a:t>
            </a:r>
            <a:r>
              <a:rPr lang="ru-RU" sz="3800" b="1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фра, ц</a:t>
            </a:r>
            <a:r>
              <a:rPr lang="ru-RU" sz="3800" b="1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рк</a:t>
            </a:r>
          </a:p>
          <a:p>
            <a:r>
              <a:rPr lang="ru-RU" sz="3800" dirty="0"/>
              <a:t>Порц</a:t>
            </a:r>
            <a:r>
              <a:rPr lang="ru-RU" sz="3800" b="1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я, акац</a:t>
            </a:r>
            <a:r>
              <a:rPr lang="ru-RU" sz="3800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я, операц</a:t>
            </a:r>
            <a:r>
              <a:rPr lang="ru-RU" sz="3800" dirty="0">
                <a:solidFill>
                  <a:schemeClr val="accent1"/>
                </a:solidFill>
              </a:rPr>
              <a:t>и</a:t>
            </a:r>
            <a:r>
              <a:rPr lang="ru-RU" sz="3800" dirty="0"/>
              <a:t>я</a:t>
            </a:r>
          </a:p>
          <a:p>
            <a:r>
              <a:rPr lang="ru-RU" sz="3800" dirty="0"/>
              <a:t>огурц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b="1" dirty="0"/>
              <a:t>, </a:t>
            </a:r>
            <a:r>
              <a:rPr lang="ru-RU" sz="3800" dirty="0"/>
              <a:t>молодц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, скворц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endParaRPr lang="ru-RU" sz="3800" dirty="0">
              <a:solidFill>
                <a:schemeClr val="accent1"/>
              </a:solidFill>
            </a:endParaRPr>
          </a:p>
          <a:p>
            <a:r>
              <a:rPr lang="ru-RU" sz="3800" b="1" u="sng" dirty="0">
                <a:solidFill>
                  <a:srgbClr val="0070C0"/>
                </a:solidFill>
              </a:rPr>
              <a:t>ИСКЛЮЧЕНИЯ</a:t>
            </a:r>
            <a:r>
              <a:rPr lang="ru-RU" sz="3800" u="sng" dirty="0"/>
              <a:t>:</a:t>
            </a:r>
            <a:r>
              <a:rPr lang="ru-RU" sz="3800" dirty="0"/>
              <a:t> 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ган на 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почках сказал 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пленку 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ц + ц</a:t>
            </a:r>
            <a:r>
              <a:rPr lang="ru-RU" sz="3800" b="1" dirty="0">
                <a:solidFill>
                  <a:schemeClr val="accent1"/>
                </a:solidFill>
              </a:rPr>
              <a:t>ы</a:t>
            </a:r>
            <a:r>
              <a:rPr lang="ru-RU" sz="3800" dirty="0"/>
              <a:t>кнуть</a:t>
            </a:r>
          </a:p>
        </p:txBody>
      </p:sp>
    </p:spTree>
    <p:extLst>
      <p:ext uri="{BB962C8B-B14F-4D97-AF65-F5344CB8AC3E}">
        <p14:creationId xmlns:p14="http://schemas.microsoft.com/office/powerpoint/2010/main" val="118765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396882" cy="1885070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/>
              <a:t>После шипящих</a:t>
            </a:r>
            <a:r>
              <a:rPr lang="ru-RU" sz="4500" dirty="0"/>
              <a:t> в конце слова </a:t>
            </a:r>
            <a:r>
              <a:rPr lang="ru-RU" sz="4500" b="1" dirty="0"/>
              <a:t>Ь</a:t>
            </a:r>
            <a:r>
              <a:rPr lang="ru-RU" sz="4500" dirty="0"/>
              <a:t> </a:t>
            </a:r>
            <a:r>
              <a:rPr lang="ru-RU" sz="4500" b="1" dirty="0"/>
              <a:t>пишем</a:t>
            </a:r>
            <a:r>
              <a:rPr lang="ru-RU" sz="45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9152" y="1885071"/>
            <a:ext cx="5308170" cy="3489513"/>
          </a:xfrm>
        </p:spPr>
        <p:txBody>
          <a:bodyPr>
            <a:noAutofit/>
          </a:bodyPr>
          <a:lstStyle/>
          <a:p>
            <a:r>
              <a:rPr lang="ru-RU" sz="3000" dirty="0"/>
              <a:t>доч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ноч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рож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полноч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endParaRPr lang="ru-RU" sz="3000" dirty="0"/>
          </a:p>
          <a:p>
            <a:r>
              <a:rPr lang="ru-RU" sz="3000" dirty="0"/>
              <a:t>вериш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не плач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увлеч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ся</a:t>
            </a:r>
            <a:endParaRPr lang="ru-RU" sz="3000" dirty="0">
              <a:solidFill>
                <a:schemeClr val="accent1"/>
              </a:solidFill>
            </a:endParaRPr>
          </a:p>
          <a:p>
            <a:r>
              <a:rPr lang="ru-RU" sz="3000" dirty="0"/>
              <a:t>навзнич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настеж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  <a:r>
              <a:rPr lang="ru-RU" sz="3000" dirty="0"/>
              <a:t>, проч</a:t>
            </a:r>
            <a:r>
              <a:rPr lang="ru-RU" sz="3000" b="1" dirty="0">
                <a:solidFill>
                  <a:schemeClr val="accent1"/>
                </a:solidFill>
              </a:rPr>
              <a:t>ь</a:t>
            </a:r>
          </a:p>
          <a:p>
            <a:r>
              <a:rPr lang="ru-RU" sz="3000" u="sng" dirty="0">
                <a:solidFill>
                  <a:srgbClr val="0070C0"/>
                </a:solidFill>
              </a:rPr>
              <a:t>ИСКЛЮЧЕНИЯ</a:t>
            </a:r>
            <a:r>
              <a:rPr lang="ru-RU" sz="3000" b="1" u="sng" dirty="0">
                <a:solidFill>
                  <a:srgbClr val="0070C0"/>
                </a:solidFill>
              </a:rPr>
              <a:t>:</a:t>
            </a:r>
            <a:endParaRPr lang="ru-RU" sz="3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47322" y="1885071"/>
            <a:ext cx="5982011" cy="3489514"/>
          </a:xfrm>
        </p:spPr>
        <p:txBody>
          <a:bodyPr>
            <a:normAutofit/>
          </a:bodyPr>
          <a:lstStyle/>
          <a:p>
            <a:pPr lvl="0"/>
            <a:r>
              <a:rPr lang="ru-RU" sz="3000" dirty="0"/>
              <a:t>у сущ. 3-его </a:t>
            </a:r>
            <a:r>
              <a:rPr lang="ru-RU" sz="3000" dirty="0" err="1"/>
              <a:t>скл</a:t>
            </a:r>
            <a:r>
              <a:rPr lang="ru-RU" sz="3000" dirty="0"/>
              <a:t>.  /женский род/</a:t>
            </a:r>
          </a:p>
          <a:p>
            <a:pPr lvl="0"/>
            <a:r>
              <a:rPr lang="ru-RU" sz="3000" dirty="0"/>
              <a:t>у глаголов</a:t>
            </a:r>
          </a:p>
          <a:p>
            <a:r>
              <a:rPr lang="ru-RU" sz="3000" dirty="0"/>
              <a:t>у наречий  /где? как? когда?/</a:t>
            </a:r>
          </a:p>
          <a:p>
            <a:r>
              <a:rPr lang="ru-RU" sz="3000" dirty="0"/>
              <a:t>уж замуж невтерпёж!</a:t>
            </a:r>
          </a:p>
        </p:txBody>
      </p:sp>
    </p:spTree>
    <p:extLst>
      <p:ext uri="{BB962C8B-B14F-4D97-AF65-F5344CB8AC3E}">
        <p14:creationId xmlns:p14="http://schemas.microsoft.com/office/powerpoint/2010/main" val="250966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54746"/>
            <a:ext cx="10396882" cy="98473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НЕ пишем </a:t>
            </a:r>
            <a:r>
              <a:rPr lang="ru-RU" b="1" dirty="0" smtClean="0"/>
              <a:t>  Ь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6948" y="1294228"/>
            <a:ext cx="5577566" cy="4080357"/>
          </a:xfrm>
        </p:spPr>
        <p:txBody>
          <a:bodyPr>
            <a:noAutofit/>
          </a:bodyPr>
          <a:lstStyle/>
          <a:p>
            <a:pPr lvl="0"/>
            <a:r>
              <a:rPr lang="ru-RU" sz="2800" dirty="0"/>
              <a:t>врач, богач, силач, муж, малыш</a:t>
            </a:r>
          </a:p>
          <a:p>
            <a:pPr lvl="0"/>
            <a:r>
              <a:rPr lang="ru-RU" sz="2800" dirty="0">
                <a:solidFill>
                  <a:schemeClr val="accent1"/>
                </a:solidFill>
              </a:rPr>
              <a:t>нет</a:t>
            </a:r>
            <a:r>
              <a:rPr lang="ru-RU" sz="2800" dirty="0"/>
              <a:t>  дач, туч, рощ, свеч, луж</a:t>
            </a:r>
          </a:p>
          <a:p>
            <a:pPr lvl="0"/>
            <a:r>
              <a:rPr lang="ru-RU" sz="2800" dirty="0"/>
              <a:t>хорош, пригож, могуч, </a:t>
            </a:r>
          </a:p>
          <a:p>
            <a:pPr lvl="0"/>
            <a:r>
              <a:rPr lang="ru-RU" sz="2800" dirty="0"/>
              <a:t>уж замуж невтерпеж</a:t>
            </a:r>
          </a:p>
          <a:p>
            <a:pPr lvl="0"/>
            <a:r>
              <a:rPr lang="ru-RU" sz="2800" dirty="0"/>
              <a:t>дево</a:t>
            </a:r>
            <a:r>
              <a:rPr lang="ru-RU" sz="2800" dirty="0">
                <a:solidFill>
                  <a:schemeClr val="accent1"/>
                </a:solidFill>
              </a:rPr>
              <a:t>чк</a:t>
            </a:r>
            <a:r>
              <a:rPr lang="ru-RU" sz="2800" dirty="0"/>
              <a:t>а, но</a:t>
            </a:r>
            <a:r>
              <a:rPr lang="ru-RU" sz="2800" dirty="0">
                <a:solidFill>
                  <a:schemeClr val="accent1"/>
                </a:solidFill>
              </a:rPr>
              <a:t>чн</a:t>
            </a:r>
            <a:r>
              <a:rPr lang="ru-RU" sz="2800" dirty="0"/>
              <a:t>ой, каме</a:t>
            </a:r>
            <a:r>
              <a:rPr lang="ru-RU" sz="2800" dirty="0">
                <a:solidFill>
                  <a:schemeClr val="accent1"/>
                </a:solidFill>
              </a:rPr>
              <a:t>нщ</a:t>
            </a:r>
            <a:r>
              <a:rPr lang="ru-RU" sz="2800" dirty="0"/>
              <a:t>ик</a:t>
            </a:r>
          </a:p>
          <a:p>
            <a:r>
              <a:rPr lang="ru-RU" sz="2800" dirty="0"/>
              <a:t>с</a:t>
            </a:r>
            <a:r>
              <a:rPr lang="ru-RU" sz="2800" dirty="0">
                <a:solidFill>
                  <a:schemeClr val="accent1"/>
                </a:solidFill>
              </a:rPr>
              <a:t>ъ</a:t>
            </a:r>
            <a:r>
              <a:rPr lang="ru-RU" sz="2800" dirty="0"/>
              <a:t>езд, об</a:t>
            </a:r>
            <a:r>
              <a:rPr lang="ru-RU" sz="2800" dirty="0">
                <a:solidFill>
                  <a:schemeClr val="accent1"/>
                </a:solidFill>
              </a:rPr>
              <a:t>ъ</a:t>
            </a:r>
            <a:r>
              <a:rPr lang="ru-RU" sz="2800" dirty="0"/>
              <a:t>явление, с</a:t>
            </a:r>
            <a:r>
              <a:rPr lang="ru-RU" sz="2800" dirty="0">
                <a:solidFill>
                  <a:schemeClr val="accent1"/>
                </a:solidFill>
              </a:rPr>
              <a:t>ъ</a:t>
            </a:r>
            <a:r>
              <a:rPr lang="ru-RU" sz="2800" dirty="0"/>
              <a:t>ем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993971" y="1294228"/>
            <a:ext cx="5485266" cy="4080357"/>
          </a:xfrm>
        </p:spPr>
        <p:txBody>
          <a:bodyPr>
            <a:noAutofit/>
          </a:bodyPr>
          <a:lstStyle/>
          <a:p>
            <a:pPr lvl="0"/>
            <a:r>
              <a:rPr lang="ru-RU" sz="2800" cap="small" dirty="0"/>
              <a:t>у сущ. </a:t>
            </a:r>
            <a:r>
              <a:rPr lang="ru-RU" sz="2800" cap="small" dirty="0">
                <a:solidFill>
                  <a:schemeClr val="accent1"/>
                </a:solidFill>
              </a:rPr>
              <a:t>мужского</a:t>
            </a:r>
            <a:r>
              <a:rPr lang="ru-RU" sz="2800" cap="small" dirty="0"/>
              <a:t> рода</a:t>
            </a:r>
          </a:p>
          <a:p>
            <a:pPr lvl="0"/>
            <a:r>
              <a:rPr lang="ru-RU" sz="2800" cap="small" dirty="0"/>
              <a:t>у сущ.  жен. /ср. рода  в </a:t>
            </a:r>
            <a:r>
              <a:rPr lang="ru-RU" sz="2800" cap="small" dirty="0" err="1">
                <a:solidFill>
                  <a:schemeClr val="accent1"/>
                </a:solidFill>
              </a:rPr>
              <a:t>Р.п</a:t>
            </a:r>
            <a:r>
              <a:rPr lang="ru-RU" sz="2800" cap="small" dirty="0">
                <a:solidFill>
                  <a:schemeClr val="accent1"/>
                </a:solidFill>
              </a:rPr>
              <a:t>.   </a:t>
            </a:r>
            <a:r>
              <a:rPr lang="ru-RU" sz="2800" cap="small" dirty="0" err="1">
                <a:solidFill>
                  <a:schemeClr val="accent1"/>
                </a:solidFill>
              </a:rPr>
              <a:t>мн.ч</a:t>
            </a:r>
            <a:r>
              <a:rPr lang="ru-RU" sz="2800" cap="small" dirty="0"/>
              <a:t>.</a:t>
            </a:r>
          </a:p>
          <a:p>
            <a:pPr lvl="0"/>
            <a:r>
              <a:rPr lang="ru-RU" sz="2800" cap="small" dirty="0"/>
              <a:t>у </a:t>
            </a:r>
            <a:r>
              <a:rPr lang="ru-RU" sz="2800" cap="small" dirty="0">
                <a:solidFill>
                  <a:schemeClr val="accent1"/>
                </a:solidFill>
              </a:rPr>
              <a:t>кратких прилагательных </a:t>
            </a:r>
            <a:r>
              <a:rPr lang="ru-RU" sz="2800" cap="small" dirty="0"/>
              <a:t>/каков?/</a:t>
            </a:r>
          </a:p>
          <a:p>
            <a:pPr lvl="0"/>
            <a:r>
              <a:rPr lang="ru-RU" sz="2800" cap="small" dirty="0"/>
              <a:t>у </a:t>
            </a:r>
            <a:r>
              <a:rPr lang="ru-RU" sz="2800" cap="small" dirty="0">
                <a:solidFill>
                  <a:schemeClr val="accent1"/>
                </a:solidFill>
              </a:rPr>
              <a:t>наречий</a:t>
            </a:r>
            <a:r>
              <a:rPr lang="ru-RU" sz="2800" cap="small" dirty="0"/>
              <a:t>, заканчивающихся на -</a:t>
            </a:r>
            <a:r>
              <a:rPr lang="ru-RU" sz="2800" cap="small" dirty="0">
                <a:solidFill>
                  <a:schemeClr val="accent1"/>
                </a:solidFill>
              </a:rPr>
              <a:t>Ж</a:t>
            </a:r>
          </a:p>
          <a:p>
            <a:pPr lvl="0"/>
            <a:r>
              <a:rPr lang="ru-RU" sz="2800" cap="small" dirty="0">
                <a:solidFill>
                  <a:schemeClr val="accent1"/>
                </a:solidFill>
              </a:rPr>
              <a:t>ЧК, ЧН, НЧ, НЩ, РЩ, ЩН, СТ, НТ</a:t>
            </a:r>
          </a:p>
          <a:p>
            <a:r>
              <a:rPr lang="ru-RU" sz="2800" cap="small" dirty="0"/>
              <a:t>перед Е, Ё, Ю, Я </a:t>
            </a:r>
            <a:r>
              <a:rPr lang="ru-RU" sz="2800" cap="small" dirty="0">
                <a:solidFill>
                  <a:schemeClr val="accent1"/>
                </a:solidFill>
              </a:rPr>
              <a:t>после приставок </a:t>
            </a:r>
            <a:r>
              <a:rPr lang="ru-RU" sz="2800" cap="small" dirty="0"/>
              <a:t>на согласную пиши</a:t>
            </a:r>
            <a:r>
              <a:rPr lang="ru-RU" sz="2800" cap="small" dirty="0">
                <a:solidFill>
                  <a:schemeClr val="accent1"/>
                </a:solidFill>
              </a:rPr>
              <a:t> Ъ</a:t>
            </a:r>
          </a:p>
        </p:txBody>
      </p:sp>
    </p:spTree>
    <p:extLst>
      <p:ext uri="{BB962C8B-B14F-4D97-AF65-F5344CB8AC3E}">
        <p14:creationId xmlns:p14="http://schemas.microsoft.com/office/powerpoint/2010/main" val="299526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85</TotalTime>
  <Words>236</Words>
  <Application>Microsoft Office PowerPoint</Application>
  <PresentationFormat>Произвольный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Главное мероприятие</vt:lpstr>
      <vt:lpstr>Повторение –  мать учения</vt:lpstr>
      <vt:lpstr>Жи-ши / чу-щу / ча-ща </vt:lpstr>
      <vt:lpstr>В корнях слов после шипящих: пишем Ё,  если можно подобрать однокоренное слово с Е</vt:lpstr>
      <vt:lpstr>В корнях слов и суффиксах после Ц - пиши И! В окончании после Ц – пиши Ы!</vt:lpstr>
      <vt:lpstr>После шипящих в конце слова Ь пишем:</vt:lpstr>
      <vt:lpstr>НЕ пишем   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–  мать учения</dc:title>
  <dc:creator>Наталия</dc:creator>
  <cp:lastModifiedBy>Наталия</cp:lastModifiedBy>
  <cp:revision>7</cp:revision>
  <dcterms:created xsi:type="dcterms:W3CDTF">2016-06-10T15:08:52Z</dcterms:created>
  <dcterms:modified xsi:type="dcterms:W3CDTF">2017-05-31T07:18:07Z</dcterms:modified>
</cp:coreProperties>
</file>